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8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6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2F96-3D2F-4B68-99C0-DBD30145B3D2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8C05-BFBD-48AC-8EB4-49E8FD48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овые шаблоны для презентации &quot; сайт с форм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3" y="428604"/>
            <a:ext cx="7572427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                                         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                                              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непосредственной образовательной деятельности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по обучению грамоте в подготовительной группе                     с использованием технологии наглядного моделирования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«Звуки 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б*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Буква Б».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КЛОУНЫ БОМ И БИМ </a:t>
            </a: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Учитель-логопед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	    МБДОУ № 22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Скрипникова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			           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785787" y="4643446"/>
          <a:ext cx="3429024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143008"/>
                <a:gridCol w="1143008"/>
              </a:tblGrid>
              <a:tr h="13573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Звукослоговой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анализ слов  БОМ и БИМ  (с помощью фишек – графическое моделирование). Ребята, клоуны спрашивают: «Зачем вам эти цветные квадратики нужны?» (Ответы детей.)  Игра «Закрой окошки». Дети выкладывают схемы слов БОМ, БИМ  и сравнивают их (называют звуки, дают характеристику, определяют количество звуков, количество слогов в каждом слове).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Стихи, проза, стихи о любви и многое другое на литпортале Изба-Читаль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928802"/>
            <a:ext cx="2000264" cy="2928958"/>
          </a:xfrm>
          <a:prstGeom prst="rect">
            <a:avLst/>
          </a:prstGeom>
          <a:noFill/>
        </p:spPr>
      </p:pic>
      <p:pic>
        <p:nvPicPr>
          <p:cNvPr id="8" name="Picture 6" descr="НОВОГОДНИЕ ДЕТСКИЕ ПЕСНИ (сценарии, танцы, видео, игры. (Стр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00174"/>
            <a:ext cx="3071802" cy="3429024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4857760"/>
          <a:ext cx="3500463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627" y="4857760"/>
          <a:ext cx="3786213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71"/>
                <a:gridCol w="1262071"/>
                <a:gridCol w="1262071"/>
              </a:tblGrid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14414" y="528638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5286388"/>
            <a:ext cx="500066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528638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5214950"/>
            <a:ext cx="500066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5214950"/>
            <a:ext cx="500066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929586" y="521495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8143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Физкультминутка. </a:t>
            </a: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Буратино потянулся,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Раз нагнулся, два нагнулся,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Руки в стороны развел,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Ключик, видно, не нашел.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Чтобы ключик нам достать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На носочки нужно встать.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НОВОГОДНИЕ ДЕТСКИЕ ПЕСНИ (сценарии, танцы, видео, игры. (Стр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428976"/>
            <a:ext cx="3071802" cy="3429024"/>
          </a:xfrm>
          <a:prstGeom prst="rect">
            <a:avLst/>
          </a:prstGeom>
          <a:noFill/>
        </p:spPr>
      </p:pic>
      <p:pic>
        <p:nvPicPr>
          <p:cNvPr id="7" name="Picture 2" descr="Стихи, проза, стихи о любви и многое другое на литпортале Изба-Читаль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357562"/>
            <a:ext cx="2000264" cy="2928958"/>
          </a:xfrm>
          <a:prstGeom prst="rect">
            <a:avLst/>
          </a:prstGeom>
          <a:noFill/>
        </p:spPr>
      </p:pic>
      <p:pic>
        <p:nvPicPr>
          <p:cNvPr id="7170" name="Picture 2" descr="Золотой ключик - Страница 33 - Форум Волшеб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57166"/>
            <a:ext cx="1500198" cy="1143008"/>
          </a:xfrm>
          <a:prstGeom prst="rect">
            <a:avLst/>
          </a:prstGeom>
          <a:noFill/>
        </p:spPr>
      </p:pic>
      <p:pic>
        <p:nvPicPr>
          <p:cNvPr id="7172" name="Picture 4" descr="Дневник Людмила_Дунин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0050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214290"/>
            <a:ext cx="82153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Составление предложений. Игра «Слушай, думай, выполняй».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выкладывают схемы предложений (графическое моделирование).</a:t>
            </a: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Тут БОМ.    </a:t>
            </a: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Там БИМ. </a:t>
            </a: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БОМ играет на баяне. </a:t>
            </a: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БИМ играет на трубе. </a:t>
            </a: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Клоунам весело. </a:t>
            </a: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Бому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Биму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понравились  ваши предложения!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214422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15074" y="1214422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1928802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43636" y="1928802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2571744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2571744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2571744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143900" y="2571744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3214686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00760" y="3214686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43768" y="3214686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143900" y="3214686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29190" y="3786190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072198" y="3786190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6" descr="НОВОГОДНИЕ ДЕТСКИЕ ПЕСНИ (сценарии, танцы, видео, игры. (Стр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786190"/>
            <a:ext cx="2571736" cy="2428892"/>
          </a:xfrm>
          <a:prstGeom prst="rect">
            <a:avLst/>
          </a:prstGeom>
          <a:noFill/>
        </p:spPr>
      </p:pic>
      <p:pic>
        <p:nvPicPr>
          <p:cNvPr id="35" name="Picture 2" descr="Стихи, проза, стихи о любви и многое другое на литпортале Изба-Читаль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786190"/>
            <a:ext cx="1571636" cy="2286016"/>
          </a:xfrm>
          <a:prstGeom prst="rect">
            <a:avLst/>
          </a:prstGeom>
          <a:noFill/>
        </p:spPr>
      </p:pic>
      <p:pic>
        <p:nvPicPr>
          <p:cNvPr id="2052" name="Picture 4" descr="Баян - Оркестр народных инструментов - Мир искусства - Каталог статей - Мелитопольские менестрел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643446"/>
            <a:ext cx="1785950" cy="962013"/>
          </a:xfrm>
          <a:prstGeom prst="rect">
            <a:avLst/>
          </a:prstGeom>
          <a:noFill/>
        </p:spPr>
      </p:pic>
      <p:pic>
        <p:nvPicPr>
          <p:cNvPr id="2054" name="Picture 6" descr="Trumpet Icon Wind Instruments Iconset Iconsho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74" y="4357694"/>
            <a:ext cx="1928826" cy="1152516"/>
          </a:xfrm>
          <a:prstGeom prst="rect">
            <a:avLst/>
          </a:prstGeom>
          <a:noFill/>
        </p:spPr>
      </p:pic>
      <p:sp>
        <p:nvSpPr>
          <p:cNvPr id="39" name="Фигура, имеющая форму буквы L 38"/>
          <p:cNvSpPr/>
          <p:nvPr/>
        </p:nvSpPr>
        <p:spPr>
          <a:xfrm>
            <a:off x="3643306" y="1071546"/>
            <a:ext cx="1071570" cy="28575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Фигура, имеющая форму буквы L 39"/>
          <p:cNvSpPr/>
          <p:nvPr/>
        </p:nvSpPr>
        <p:spPr>
          <a:xfrm>
            <a:off x="3643306" y="1785926"/>
            <a:ext cx="1071570" cy="28575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Фигура, имеющая форму буквы L 40"/>
          <p:cNvSpPr/>
          <p:nvPr/>
        </p:nvSpPr>
        <p:spPr>
          <a:xfrm>
            <a:off x="3643306" y="2428868"/>
            <a:ext cx="1071570" cy="28575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Фигура, имеющая форму буквы L 41"/>
          <p:cNvSpPr/>
          <p:nvPr/>
        </p:nvSpPr>
        <p:spPr>
          <a:xfrm>
            <a:off x="3643306" y="3071810"/>
            <a:ext cx="1071570" cy="28575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Фигура, имеющая форму буквы L 42"/>
          <p:cNvSpPr/>
          <p:nvPr/>
        </p:nvSpPr>
        <p:spPr>
          <a:xfrm>
            <a:off x="3643306" y="3643314"/>
            <a:ext cx="1071570" cy="28575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8215370" cy="1080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Знакомство с буквой Б.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Ребята, посмотрите какой подарок для вас приготовили клоуны.  Они пригласили к нам в гости букву Б. (Буквы нет.)  - Ребята, если буквы нет, значит что-то  случилось?  (Появляется Баба Яга.) «Злая Баба Яга спрятала нашу букву. Помогите клоунам ее вернуть!»  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Игра «Чей? Чья? Чьё?» - словообразование притяжательных прилагательных (словарь: белка, барсук).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(Появляется буква Б.) </a:t>
            </a: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Буква Б с большим брюшком,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В кепке с длинным козырьком.</a:t>
            </a:r>
          </a:p>
          <a:p>
            <a:endParaRPr lang="ru-RU" sz="2000" b="1" i="1" dirty="0" smtClean="0"/>
          </a:p>
          <a:p>
            <a:r>
              <a:rPr lang="ru-RU" sz="9600" b="1" i="1" dirty="0" smtClean="0">
                <a:solidFill>
                  <a:srgbClr val="7030A0"/>
                </a:solidFill>
              </a:rPr>
              <a:t>      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				</a:t>
            </a:r>
            <a:endParaRPr lang="ru-RU" sz="9600" b="1" i="1" dirty="0" smtClean="0"/>
          </a:p>
        </p:txBody>
      </p:sp>
      <p:pic>
        <p:nvPicPr>
          <p:cNvPr id="7" name="Picture 2" descr="Стихи, проза, стихи о любви и многое другое на литпортале Изба-Читаль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2000264" cy="2928958"/>
          </a:xfrm>
          <a:prstGeom prst="rect">
            <a:avLst/>
          </a:prstGeom>
          <a:noFill/>
        </p:spPr>
      </p:pic>
      <p:pic>
        <p:nvPicPr>
          <p:cNvPr id="8" name="Picture 6" descr="НОВОГОДНИЕ ДЕТСКИЕ ПЕСНИ (сценарии, танцы, видео, игры. (Стр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643182"/>
            <a:ext cx="3071802" cy="3429024"/>
          </a:xfrm>
          <a:prstGeom prst="rect">
            <a:avLst/>
          </a:prstGeom>
          <a:noFill/>
        </p:spPr>
      </p:pic>
      <p:pic>
        <p:nvPicPr>
          <p:cNvPr id="11" name="Рисунок 10" descr="http://funforkids.ru/pictures/babajaga/baba-jaga0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500306"/>
            <a:ext cx="3429024" cy="35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5.postimg.org/s1n21gjaf/imag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2643182"/>
            <a:ext cx="3357586" cy="345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214290"/>
            <a:ext cx="82868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работают с буквой: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Находят букву в алфавите.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14546" y="571480"/>
            <a:ext cx="5072098" cy="150019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071678"/>
            <a:ext cx="4786346" cy="478632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Плагины - Каталог файлов - cs-virtualbo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95500"/>
            <a:ext cx="4762500" cy="47625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214291"/>
            <a:ext cx="821537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работают с буквой: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Отвечают  на вопрос, из скольких элементов состоит буква.</a:t>
            </a: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Прорисовывают букву в воздухе (пальчиком).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Печатают букву  в тетрадях.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Читают слова: БОМ, БИМ. </a:t>
            </a: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БОМ			БИМ</a:t>
            </a:r>
          </a:p>
          <a:p>
            <a:r>
              <a:rPr lang="ru-RU" sz="5400" b="1" i="1" dirty="0" smtClean="0">
                <a:solidFill>
                  <a:srgbClr val="7030A0"/>
                </a:solidFill>
              </a:rPr>
              <a:t>   </a:t>
            </a:r>
            <a:r>
              <a:rPr lang="ru-RU" sz="5400" b="1" dirty="0" smtClean="0">
                <a:solidFill>
                  <a:srgbClr val="7030A0"/>
                </a:solidFill>
              </a:rPr>
              <a:t> </a:t>
            </a:r>
            <a:r>
              <a:rPr lang="ru-RU" sz="5400" b="1" i="1" dirty="0" smtClean="0">
                <a:solidFill>
                  <a:srgbClr val="7030A0"/>
                </a:solidFill>
              </a:rPr>
              <a:t>                 </a:t>
            </a:r>
            <a:r>
              <a:rPr lang="ru-RU" sz="5400" b="1" dirty="0" smtClean="0">
                <a:solidFill>
                  <a:srgbClr val="7030A0"/>
                </a:solidFill>
              </a:rPr>
              <a:t> </a:t>
            </a:r>
            <a:endParaRPr lang="ru-RU" sz="5400" dirty="0" smtClean="0"/>
          </a:p>
          <a:p>
            <a:r>
              <a:rPr lang="ru-RU" sz="2000" dirty="0" smtClean="0"/>
              <a:t>                                          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071546"/>
            <a:ext cx="357190" cy="22860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071546"/>
            <a:ext cx="1000132" cy="2857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ольцо 10"/>
          <p:cNvSpPr/>
          <p:nvPr/>
        </p:nvSpPr>
        <p:spPr>
          <a:xfrm>
            <a:off x="1857356" y="1928802"/>
            <a:ext cx="1643074" cy="1500198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Месяц 13"/>
          <p:cNvSpPr/>
          <p:nvPr/>
        </p:nvSpPr>
        <p:spPr>
          <a:xfrm rot="16024366">
            <a:off x="1736499" y="5715386"/>
            <a:ext cx="292060" cy="607727"/>
          </a:xfrm>
          <a:prstGeom prst="moon">
            <a:avLst>
              <a:gd name="adj" fmla="val 30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57422" y="585789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86512" y="578645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есяц 17"/>
          <p:cNvSpPr/>
          <p:nvPr/>
        </p:nvSpPr>
        <p:spPr>
          <a:xfrm rot="16024366">
            <a:off x="5642690" y="5668048"/>
            <a:ext cx="340323" cy="607727"/>
          </a:xfrm>
          <a:prstGeom prst="moon">
            <a:avLst>
              <a:gd name="adj" fmla="val 30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21429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i="1" dirty="0" smtClean="0">
                <a:solidFill>
                  <a:srgbClr val="7030A0"/>
                </a:solidFill>
              </a:rPr>
              <a:t>        	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14291"/>
            <a:ext cx="80724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Итог.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и  подходит к концу наша интересная встреча с клоунами. Вам понравилось? Давайте поблагодарим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Бома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Бима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это. Что можно им сказать? (Большое спасибо. Благодарим вас. Было очень интересно. Мы были рады видеть вас.) 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было самым интересным? Самым трудным? Какие звуки мы учились различать?  Чем они отличаются? А чем похожи?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Клоуны подготовили для вас сюрприз: отгадайте загадку. 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отгадывают загадку и получают в подарок картинку-раскраску с изображением бананов.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Высоко они растут,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И с трудом их достают.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Любят сильно обезьяны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Эти жёлтые…..(бананы).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dirty="0" smtClean="0"/>
              <a:t> 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7" name="Picture 6" descr="НОВОГОДНИЕ ДЕТСКИЕ ПЕСНИ (сценарии, танцы, видео, игры. (Стр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00216"/>
            <a:ext cx="3857620" cy="4857784"/>
          </a:xfrm>
          <a:prstGeom prst="rect">
            <a:avLst/>
          </a:prstGeom>
          <a:noFill/>
        </p:spPr>
      </p:pic>
      <p:pic>
        <p:nvPicPr>
          <p:cNvPr id="9" name="Picture 2" descr="Стихи, проза, стихи о любви и многое другое на литпортале Изба-Читаль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58"/>
            <a:ext cx="2857520" cy="4214842"/>
          </a:xfrm>
          <a:prstGeom prst="rect">
            <a:avLst/>
          </a:prstGeom>
          <a:noFill/>
        </p:spPr>
      </p:pic>
      <p:pic>
        <p:nvPicPr>
          <p:cNvPr id="10" name="Рисунок 9" descr="Banana 90500l графические заготовки Загрузить 107 clip arts …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00438"/>
            <a:ext cx="1771658" cy="143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92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Гомзяк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О.С. Говорим правильно. Конспекты фронтальных занятий в подготовительной к школе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логогруппе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период обучения / О.С.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Гомзяк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- М.: «Издательство ГНОМ и Д», 2007. — 128 с. - (Учебно-методический комплект «Комплексный подход к преодолению ОНР у дошкольников»).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Кузнецова Е.В., Тихонова И.А. Обучение грамоте детей с нарушениями реи. Конспекты занятий. М.: ТЦ Сфера, 2009. – 128 с. – (Логопед в ДОУ).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Пожиленко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Е.А. Волшебный мир звуков и слов: Пособие для логопедов. – М.: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Гуманит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изд. центр ВЛАДОС, 2003. – 216 с.</a:t>
            </a: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285729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57167"/>
            <a:ext cx="77153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Коррекционно-образовательные: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давать акустико-артикуляционную характеристику звукам 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б*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(с помощью моделей);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формировать словарь и учить образовывать притяжательные прилагательные.                                                                                          </a:t>
            </a:r>
          </a:p>
          <a:p>
            <a:pPr marL="342900" indent="-342900">
              <a:buAutoNum type="arabicPeriod" startAt="2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Коррекционно-развивающие: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учить детей	 дифференцировать звуки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б*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(с помощью моделей) в слогах, словах, предложениях;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развивать умение работать со схемами (моделями) предложений;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развивать фонематические процессы;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развивать общую, мелкую моторику;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развивать память, мышление.</a:t>
            </a:r>
          </a:p>
          <a:p>
            <a:pPr marL="342900" indent="-342900">
              <a:buAutoNum type="arabicPeriod" startAt="3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Коррекционно-воспитательные: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расширять кругозор детей.</a:t>
            </a:r>
          </a:p>
          <a:p>
            <a:pPr marL="342900" indent="-342900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Оборудование:  зеркала, предметные картинки со звуками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б*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наборы для составления  схем (моделей) слов и предложений;  тетради, карандаши; схемы артикуляции звуков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б*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барабаны; «колючий» мяч;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аппаратура, программное обеспечение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Microsoft Office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2007, слайдовая презентация.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Прямоугольник 15"/>
          <p:cNvSpPr/>
          <p:nvPr/>
        </p:nvSpPr>
        <p:spPr>
          <a:xfrm>
            <a:off x="714348" y="285728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Организационный момент.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нам предстоит интересная встреча. А с кем, вы узнаете, когда правильно выполните задание.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 детьми демонстрируются пиктограммы, изображающие разные эмоции. Дети произносят слово «КЛОУН» с удивлением, грустью, злостью, радостью. )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6" descr="Это &quot;король селедки&quot; рыба (Оарфиш) - они могут вырасти до... &quot; Смешные Анекдоты Истории Цитаты Афоризмы Стишки Картинки приколь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71678"/>
            <a:ext cx="2857520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4" descr="Сегодня &quot;смайлик&quot; отмечает тридцатилетие Лента новостей Первый деловой кана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429132"/>
            <a:ext cx="2857520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2" descr="Кирилл Айбаб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0"/>
            <a:ext cx="2928958" cy="2050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8" descr="Злой начальн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000240"/>
            <a:ext cx="2786082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6" name="Picture 2" descr="Стихи, проза, стихи о любви и многое другое на литпортале Изба-Читаль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76360"/>
            <a:ext cx="3143272" cy="5381640"/>
          </a:xfrm>
          <a:prstGeom prst="rect">
            <a:avLst/>
          </a:prstGeom>
          <a:noFill/>
        </p:spPr>
      </p:pic>
      <p:pic>
        <p:nvPicPr>
          <p:cNvPr id="16390" name="Picture 6" descr="НОВОГОДНИЕ ДЕТСКИЕ ПЕСНИ (сценарии, танцы, видео, игры. (Стр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778" y="1071546"/>
            <a:ext cx="4929222" cy="5429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214290"/>
            <a:ext cx="821537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Сообщение темы занятия.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у нас в гостях клоуны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БОМ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БИМ.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Какой первый звук вы слышите в имени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БОМ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(Ответы детей.)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какой первый звук вы услышали в имени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БИМ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(Ответы детей.) 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вы думаете, с какими звуками мы будем сегодня знакомиться? (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Ответы детей.)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Различаются ли они?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(Ответы детей.)</a:t>
            </a: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                                                    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Далее дети работают за столами.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Характеристика звуков по артикуляционным  признакам и акустическим признакам.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(Работа с зеркалами и схемами.)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AdmiK\Desktop\SAM_1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3296989" cy="4840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AdmiK\Desktop\SAM_1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00174"/>
            <a:ext cx="3357586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285728"/>
            <a:ext cx="8072494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Характеристика звуков по артикуляционным    и акустическим признакам. (Работа с моделями.)</a:t>
            </a:r>
          </a:p>
          <a:p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согласный,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звонкий, твердый;                                                                               обозначается 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синей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фишкой.</a:t>
            </a:r>
          </a:p>
          <a:p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б*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согласный,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звонкий, мягкий;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обозначается </a:t>
            </a:r>
          </a:p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зеленой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фишкой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                                                       </a:t>
            </a:r>
          </a:p>
          <a:p>
            <a:endParaRPr lang="ru-RU" sz="2000" b="1" i="1" dirty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                                                     </a:t>
            </a:r>
          </a:p>
          <a:p>
            <a:endParaRPr lang="ru-RU" sz="2000" b="1" i="1" dirty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>
              <a:solidFill>
                <a:srgbClr val="7030A0"/>
              </a:solidFill>
            </a:endParaRPr>
          </a:p>
          <a:p>
            <a:r>
              <a:rPr lang="ru-RU" sz="2000" b="1" i="1" dirty="0">
                <a:solidFill>
                  <a:srgbClr val="7030A0"/>
                </a:solidFill>
              </a:rPr>
              <a:t> </a:t>
            </a: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000496" y="1000110"/>
          <a:ext cx="4667240" cy="5572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0"/>
                <a:gridCol w="2333620"/>
              </a:tblGrid>
              <a:tr h="18573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573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573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фотоархив-клипарт - колокольчи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1285884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lip-arts.ru - Бесплатный Клипарт и Фотографии. Раздел: Малыш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142984"/>
            <a:ext cx="1214446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214810" y="4143380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4143380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592933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592933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Нет предела человеческой фантазии. Для творческой натуры и обычный камень- основа для волшебных превращений:) - Я-МАМА.РУ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286124"/>
            <a:ext cx="80010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Нет предела человеческой фантазии. Для творческой натуры и обычный камень- основа для волшебных превращений:) - Я-МАМА.РУ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214686"/>
            <a:ext cx="800100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Отзыв о Вата медицинская Мальва Нестерильная хлопковая - Ват…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5000636"/>
            <a:ext cx="895350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Отзыв о Вата медицинская Мальва Нестерильная хлопковая - Ват…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000636"/>
            <a:ext cx="895350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2928926" y="2928934"/>
            <a:ext cx="57150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857488" y="2357430"/>
            <a:ext cx="714380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5429264"/>
            <a:ext cx="571504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928926" y="4857760"/>
            <a:ext cx="714380" cy="57150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214291"/>
            <a:ext cx="8143932" cy="624786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Речевая зарядка.   БОМ и БИМ играют на барабане :</a:t>
            </a:r>
          </a:p>
          <a:p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                            </a:t>
            </a:r>
          </a:p>
          <a:p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бу-бю-бу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бе-бе-бэ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		</a:t>
            </a:r>
          </a:p>
          <a:p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бё-бо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		</a:t>
            </a:r>
          </a:p>
          <a:p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бы-би-бы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Ба-бя-ба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БОМ и БИМ играют с пальчиками  (пальчиковая гимнастика):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Бы-бы-бы – на дворе стоят столбы.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Ба-ба-ба – у нас на крыше труба.</a:t>
            </a:r>
          </a:p>
          <a:p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Бе-бе-бе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я играю на трубе.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Ба-ба-ба – растет верба.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Бор-бор-бор – вот забор.</a:t>
            </a:r>
          </a:p>
          <a:p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Бан-бан-бан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в лесу живет кабан.</a:t>
            </a:r>
          </a:p>
          <a:p>
            <a:endParaRPr lang="ru-RU" sz="2000" b="1" i="1" dirty="0" smtClean="0">
              <a:solidFill>
                <a:srgbClr val="7030A0"/>
              </a:solidFill>
            </a:endParaRPr>
          </a:p>
          <a:p>
            <a:endParaRPr lang="ru-RU" sz="20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Picture 2" descr="Стихи, проза, стихи о любви и многое другое на литпортале Изба-Читаль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52"/>
            <a:ext cx="2000264" cy="2643206"/>
          </a:xfrm>
          <a:prstGeom prst="rect">
            <a:avLst/>
          </a:prstGeom>
          <a:noFill/>
        </p:spPr>
      </p:pic>
      <p:pic>
        <p:nvPicPr>
          <p:cNvPr id="7" name="Picture 6" descr="НОВОГОДНИЕ ДЕТСКИЕ ПЕСНИ (сценарии, танцы, видео, игры. (Стр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928934"/>
            <a:ext cx="3071802" cy="3429024"/>
          </a:xfrm>
          <a:prstGeom prst="rect">
            <a:avLst/>
          </a:prstGeom>
          <a:noFill/>
        </p:spPr>
      </p:pic>
      <p:pic>
        <p:nvPicPr>
          <p:cNvPr id="9" name="Рисунок 8" descr="Развитие малыша, пестование. Обсуждение на LiveInternet - Российский Сервис Онлайн-Дневник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143248"/>
            <a:ext cx="1800225" cy="78105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Веселые картинки для детей. Обои для рабочего стола с персонажами мультфильмов и детских книг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928670"/>
            <a:ext cx="1209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7229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НОВОГОДНИЕ ДЕТСКИЕ ПЕСНИ (сценарии, танцы, видео, игры. (Стр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7670"/>
            <a:ext cx="2500330" cy="2500330"/>
          </a:xfrm>
          <a:prstGeom prst="rect">
            <a:avLst/>
          </a:prstGeom>
          <a:noFill/>
        </p:spPr>
      </p:pic>
      <p:pic>
        <p:nvPicPr>
          <p:cNvPr id="6" name="Picture 2" descr="Стихи, проза, стихи о любви и многое другое на литпортале Изба-Читаль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36"/>
            <a:ext cx="1643074" cy="21669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142852"/>
            <a:ext cx="82153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Произношение звуков в словах. Развитие внимания.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Ребята, давайте подарим нашим гостям подарки, в названии которых есть звуки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б*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 Назовите подарки БОМА. Назовите подарки БИМА. Где  вы произносили  звуки? (В начале слова.)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Подвески и колье где купить подвески и колье и другие стильные подарки с доставкой курьером в интернет-магазине АХ-Подар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500174"/>
            <a:ext cx="1285884" cy="1095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бинокль/телескоп для детей CS68817785 из Китая за 305 руб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4000504"/>
            <a:ext cx="1285884" cy="1047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0" name="Picture 12" descr="ArmavirSP.ru - совместные покупки в Армавире, Кропоткин, Новокубанск, Краснодар * Просмотр темы - Закупка. Аксессуары, бижутер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071942"/>
            <a:ext cx="1285884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2" name="Picture 14" descr="Какой будильник вам больше всего нрава??О_о?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5214950"/>
            <a:ext cx="1357322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4" name="Picture 16" descr="Заговор-оберег для дете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2786058"/>
            <a:ext cx="1214446" cy="1142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6" name="Picture 18" descr="Алгоритм работы по системе &quot;Составь, озвучь, запиши и активизируй&quot; Автор: Гнусарева Я. В., учитель начальных классов, г. Каменс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5214950"/>
            <a:ext cx="1285884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8" name="Picture 20" descr="Zoologique Стоковые фото, иллюстрации и векторные изображения - Страница 44 Depositphoto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2714620"/>
            <a:ext cx="1357322" cy="1285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70" name="Picture 22" descr="hippopotamus and butterfly из Alexey Bannykh, Роялти-фри стоковое фото #2592577 на Fotolia.r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1571612"/>
            <a:ext cx="1285884" cy="1119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9017E-7 L -0.33854 2.8901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65896E-6 L -0.31493 0.37757 " pathEditMode="relative" ptsTypes="AA">
                                      <p:cBhvr>
                                        <p:cTn id="1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00671 L -0.18733 -0.4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3873E-6 L -0.14167 0.05248 " pathEditMode="relative" ptsTypes="AA">
                                      <p:cBhvr>
                                        <p:cTn id="1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82659E-7 L -0.52448 0.398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6 0.0504 L -0.16788 -0.190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3873E-6 L -0.14166 0.23075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9769E-6 L -0.38594 -0.419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Новые шаблоны для презентации &quot; сайт с формами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E028A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80010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«Звук заблудился» – развитие фонематического слуха. Ребята, послушайте небылицы, и скажите, что в них неверно. Давайте вместе найдем правильный ответ из предложенных, в таблице картинок.</a:t>
            </a:r>
          </a:p>
          <a:p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Жучка                                будку (булку) не доела,</a:t>
            </a:r>
          </a:p>
          <a:p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Неохота, надоело.</a:t>
            </a:r>
          </a:p>
          <a:p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Ехал дядя без                         жилета  (билета),</a:t>
            </a:r>
          </a:p>
          <a:p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Заплатил он штраф за это.</a:t>
            </a:r>
          </a:p>
          <a:p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островок налетел ураган,</a:t>
            </a:r>
          </a:p>
          <a:p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пальме остался последний                             баран (банан).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обачья будка - Николай Павлович Хмелен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71612"/>
            <a:ext cx="1085850" cy="10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Зороастрийский гороскоп Косметика Грин Мам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57694"/>
            <a:ext cx="1000132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Детская одежда и обувь - Совместные покупки Нижневартовс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857496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524000" y="5500702"/>
          <a:ext cx="6096000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214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Рисунок 20" descr="Lenagold - Клипарт - Выпечка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5643578"/>
            <a:ext cx="13573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ОПЛАТА ПРОЕЗД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5643578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Скачать Картинки для детей банан 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5715016"/>
            <a:ext cx="107157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26713 L 0.00225 -0.6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7037 L -0.15364 -0.38542 " pathEditMode="relative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5787 L -0.16736 -0.13125 " pathEditMode="relative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870</Words>
  <Application>Microsoft Office PowerPoint</Application>
  <PresentationFormat>Экран (4:3)</PresentationFormat>
  <Paragraphs>225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AdmiK</dc:creator>
  <cp:lastModifiedBy>AdmiK</cp:lastModifiedBy>
  <cp:revision>93</cp:revision>
  <dcterms:created xsi:type="dcterms:W3CDTF">2015-01-26T11:53:50Z</dcterms:created>
  <dcterms:modified xsi:type="dcterms:W3CDTF">2022-11-20T17:17:17Z</dcterms:modified>
</cp:coreProperties>
</file>