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4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CB69C-D48F-45F9-AD94-016DDC52A56C}" v="260" dt="2023-03-23T04:12:55.181"/>
    <p1510:client id="{85ACADBF-21D3-40C2-808B-CF6D7B8B30EC}" v="3" dt="2023-03-23T03:29:31.993"/>
    <p1510:client id="{98CB96DD-9435-4767-968D-87C2B46DB239}" v="4" dt="2023-03-23T04:14:36.855"/>
    <p1510:client id="{9D636442-C669-4934-86C8-D76CC0992B1F}" v="65" dt="2023-03-24T04:28:19.530"/>
    <p1510:client id="{A671E588-FF9A-4DF7-AE35-045703FA61A5}" v="68" dt="2023-03-20T16:24:02.694"/>
    <p1510:client id="{C0CE6C7C-9405-43EE-A99A-E1B88994EE88}" v="9" dt="2023-03-20T16:22:10.343"/>
    <p1510:client id="{C97CEB7A-AB2B-495D-9A9C-297A192FF5C8}" v="123" dt="2023-03-20T16:46:18.113"/>
    <p1510:client id="{CB4A6F31-AA38-4ADE-AF09-53D02B421EBA}" v="83" dt="2023-03-24T03:42:06.556"/>
    <p1510:client id="{D2A80456-556B-4812-B6D6-6689190A5D70}" v="73" dt="2023-03-24T04:06:42.088"/>
    <p1510:client id="{D9353027-B61B-4671-834D-DAB7F08C640A}" v="248" dt="2023-03-24T03:54:48.703"/>
    <p1510:client id="{FF3F252B-FB84-4530-A674-7DDDCA67AE3D}" v="5" dt="2023-03-23T04:22:47.013"/>
    <p1510:client id="{FFD3AB43-B27C-4027-AF54-9DAF41171D39}" v="13" dt="2023-03-20T16:48:38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1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0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3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7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2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2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9EAF06-C5AE-E14C-EDF8-487166EFE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26"/>
            <a:ext cx="9392093" cy="1554717"/>
          </a:xfrm>
        </p:spPr>
        <p:txBody>
          <a:bodyPr>
            <a:normAutofit/>
          </a:bodyPr>
          <a:lstStyle/>
          <a:p>
            <a:r>
              <a:rPr lang="ru-RU" sz="1800" b="1" i="1">
                <a:cs typeface="Calibri Light"/>
              </a:rPr>
              <a:t>Муниципальное   автономное  дошкольное  образовательное  учреждение </a:t>
            </a:r>
          </a:p>
          <a:p>
            <a:r>
              <a:rPr lang="ru-RU" sz="1800" b="1" i="1">
                <a:cs typeface="Calibri Light"/>
              </a:rPr>
              <a:t> города   Нижневартовска   детский сад  №4  «Сказка» </a:t>
            </a:r>
          </a:p>
          <a:p>
            <a:endParaRPr lang="ru-RU" b="1" i="1">
              <a:cs typeface="Calibri Ligh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7DB8E9-6408-0BFA-8F6D-03C091258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7015"/>
            <a:ext cx="9445255" cy="1070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cs typeface="Calibri"/>
              </a:rPr>
              <a:t>"Здоровье начинается со стопы.</a:t>
            </a:r>
          </a:p>
          <a:p>
            <a:r>
              <a:rPr lang="ru-RU" sz="3600" b="1" i="1" dirty="0">
                <a:solidFill>
                  <a:srgbClr val="FF0000"/>
                </a:solidFill>
                <a:cs typeface="Calibri"/>
              </a:rPr>
              <a:t>Профилактика плоскостопия в детском саду".</a:t>
            </a:r>
          </a:p>
          <a:p>
            <a:r>
              <a:rPr lang="ru-RU" sz="3600" b="1" i="1" dirty="0">
                <a:solidFill>
                  <a:srgbClr val="FF0000"/>
                </a:solidFill>
                <a:cs typeface="Calibri"/>
              </a:rPr>
              <a:t>                         </a:t>
            </a:r>
          </a:p>
          <a:p>
            <a:endParaRPr lang="ru-RU" sz="3600" b="1" i="1" dirty="0">
              <a:solidFill>
                <a:srgbClr val="FF0000"/>
              </a:solidFill>
              <a:cs typeface="Calibri"/>
            </a:endParaRPr>
          </a:p>
          <a:p>
            <a:r>
              <a:rPr lang="ru-RU" sz="3600" b="1" i="1" dirty="0">
                <a:solidFill>
                  <a:srgbClr val="FF0000"/>
                </a:solidFill>
                <a:cs typeface="Calibri"/>
              </a:rPr>
              <a:t>                                                          </a:t>
            </a:r>
            <a:r>
              <a:rPr lang="ru-RU" sz="1800" b="1" i="1" dirty="0">
                <a:solidFill>
                  <a:srgbClr val="FF0000"/>
                </a:solidFill>
                <a:cs typeface="Calibri"/>
              </a:rPr>
              <a:t>Подготовила : воспитатель</a:t>
            </a:r>
            <a:endParaRPr lang="ru-RU" sz="1800" dirty="0">
              <a:cs typeface="Calibri"/>
            </a:endParaRPr>
          </a:p>
          <a:p>
            <a:r>
              <a:rPr lang="ru-RU" sz="1800" b="1" i="1" dirty="0">
                <a:solidFill>
                  <a:srgbClr val="FF0000"/>
                </a:solidFill>
                <a:cs typeface="Calibri"/>
              </a:rPr>
              <a:t>                                                                                                                 Харисова Зухра </a:t>
            </a:r>
            <a:r>
              <a:rPr lang="ru-RU" sz="1800" b="1" i="1" dirty="0" err="1">
                <a:solidFill>
                  <a:srgbClr val="FF0000"/>
                </a:solidFill>
                <a:cs typeface="Calibri"/>
              </a:rPr>
              <a:t>М</a:t>
            </a:r>
            <a:r>
              <a:rPr lang="ru-RU" sz="1800" b="1" i="1" smtClean="0">
                <a:solidFill>
                  <a:srgbClr val="FF0000"/>
                </a:solidFill>
                <a:cs typeface="Calibri"/>
              </a:rPr>
              <a:t>убаракьяновна</a:t>
            </a:r>
            <a:endParaRPr lang="ru-RU" sz="1800" b="1" i="1" dirty="0">
              <a:solidFill>
                <a:srgbClr val="FF0000"/>
              </a:solidFill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4741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5">
            <a:extLst>
              <a:ext uri="{FF2B5EF4-FFF2-40B4-BE49-F238E27FC236}">
                <a16:creationId xmlns="" xmlns:a16="http://schemas.microsoft.com/office/drawing/2014/main" id="{B3684CCF-CEBB-4D8E-A366-95E43D4C7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86702C-62A9-2A70-DB37-7AFD15E2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493177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/>
                </a:solidFill>
                <a:cs typeface="Calibri Light"/>
              </a:rPr>
              <a:t>Ходьба по ребристым            доскам</a:t>
            </a:r>
          </a:p>
          <a:p>
            <a:endParaRPr lang="ru-RU" b="1" i="1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="" xmlns:a16="http://schemas.microsoft.com/office/drawing/2014/main" id="{2268969A-A609-E6B5-94CB-9B04177C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4" y="3726684"/>
            <a:ext cx="49334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ru-RU" sz="3600" b="1" i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6" name="Рисунок 6" descr="Изображение выглядит как текст, человек, ребенок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2ED5A137-EF80-7DC1-9B22-324A751AF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9" r="-2" b="25283"/>
          <a:stretch/>
        </p:blipFill>
        <p:spPr>
          <a:xfrm>
            <a:off x="3815996" y="2977650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55" name="Arc 47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Рисунок 14" descr="Изображение выглядит как текст, в помещении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83E9B4F-3780-DE14-7060-10BC0DF95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8" r="34034"/>
          <a:stretch/>
        </p:blipFill>
        <p:spPr>
          <a:xfrm>
            <a:off x="5969109" y="17721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13" name="Рисунок 13" descr="Изображение выглядит как текст, в помещении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257DB5F-6692-368E-8302-02D89F6592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81" r="41116"/>
          <a:stretch/>
        </p:blipFill>
        <p:spPr>
          <a:xfrm>
            <a:off x="8675276" y="2667077"/>
            <a:ext cx="3516725" cy="4219202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504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="" xmlns:a16="http://schemas.microsoft.com/office/drawing/2014/main" id="{63F5877B-98C7-49DD-83AB-0F6F57CB65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человек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A155459F-1CFB-2D87-A935-51040C808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Рисунок 4" descr="Изображение выглядит как текст, человек, пол, маль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F2A8D09-ABC8-8A91-FB01-DC5DECCF9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" r="1556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1" name="Freeform: Shape 13">
            <a:extLst>
              <a:ext uri="{FF2B5EF4-FFF2-40B4-BE49-F238E27FC236}">
                <a16:creationId xmlns="" xmlns:a16="http://schemas.microsoft.com/office/drawing/2014/main" id="{4EA91930-66BC-4C41-B4F5-C31EB216F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5">
            <a:extLst>
              <a:ext uri="{FF2B5EF4-FFF2-40B4-BE49-F238E27FC236}">
                <a16:creationId xmlns="" xmlns:a16="http://schemas.microsoft.com/office/drawing/2014/main" id="{6313CF8F-B436-401E-9575-DE0F8E8B5B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1402E-F37E-1217-1DDC-167B42D0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351264" cy="425589"/>
          </a:xfrm>
        </p:spPr>
        <p:txBody>
          <a:bodyPr anchor="ctr">
            <a:normAutofit fontScale="90000"/>
          </a:bodyPr>
          <a:lstStyle/>
          <a:p>
            <a:r>
              <a:rPr lang="ru-RU" sz="3600" b="1" i="1" dirty="0">
                <a:solidFill>
                  <a:schemeClr val="accent1"/>
                </a:solidFill>
                <a:cs typeface="Calibri Light"/>
              </a:rPr>
              <a:t/>
            </a:r>
            <a:br>
              <a:rPr lang="ru-RU" sz="3600" b="1" i="1" dirty="0">
                <a:solidFill>
                  <a:schemeClr val="accent1"/>
                </a:solidFill>
                <a:cs typeface="Calibri Light"/>
              </a:rPr>
            </a:br>
            <a:r>
              <a:rPr lang="ru-RU" sz="3600" b="1" i="1" dirty="0">
                <a:cs typeface="Calibri Light"/>
              </a:rPr>
              <a:t/>
            </a:r>
            <a:br>
              <a:rPr lang="ru-RU" sz="3600" b="1" i="1" dirty="0">
                <a:cs typeface="Calibri Light"/>
              </a:rPr>
            </a:br>
            <a:r>
              <a:rPr lang="ru-RU" sz="3600" b="1" i="1" dirty="0">
                <a:cs typeface="Calibri Light"/>
              </a:rPr>
              <a:t/>
            </a:r>
            <a:br>
              <a:rPr lang="ru-RU" sz="3600" b="1" i="1" dirty="0">
                <a:cs typeface="Calibri Light"/>
              </a:rPr>
            </a:br>
            <a:r>
              <a:rPr lang="ru-RU" sz="3600" b="1" i="1" dirty="0">
                <a:cs typeface="Calibri Light"/>
              </a:rPr>
              <a:t/>
            </a:r>
            <a:br>
              <a:rPr lang="ru-RU" sz="3600" b="1" i="1" dirty="0">
                <a:cs typeface="Calibri Light"/>
              </a:rPr>
            </a:br>
            <a:r>
              <a:rPr lang="ru-RU" sz="3600" b="1" i="1" dirty="0">
                <a:cs typeface="Calibri Light"/>
              </a:rPr>
              <a:t/>
            </a:r>
            <a:br>
              <a:rPr lang="ru-RU" sz="3600" b="1" i="1" dirty="0">
                <a:cs typeface="Calibri Light"/>
              </a:rPr>
            </a:br>
            <a:r>
              <a:rPr lang="ru-RU" sz="4000" b="1" i="1" dirty="0" err="1" smtClean="0">
                <a:solidFill>
                  <a:srgbClr val="0070C0"/>
                </a:solidFill>
                <a:cs typeface="Calibri Light"/>
              </a:rPr>
              <a:t>Массажер</a:t>
            </a:r>
            <a:endParaRPr lang="ru-RU" sz="4000" b="1" i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A38CFE9-C30A-4551-ACCB-D5808FBC39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7EF550F-47CE-4FB2-9DAC-12AD835C8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ontent Placeholder 8">
            <a:extLst>
              <a:ext uri="{FF2B5EF4-FFF2-40B4-BE49-F238E27FC236}">
                <a16:creationId xmlns="" xmlns:a16="http://schemas.microsoft.com/office/drawing/2014/main" id="{1714D63F-2D7D-2E9D-6360-6EA648137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3091543"/>
            <a:ext cx="2671304" cy="308542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347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в помещении, ребенок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104D064-217B-4E53-41B2-CD470CC00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3" r="2066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1402E-F37E-1217-1DDC-167B42D0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1"/>
                </a:solidFill>
                <a:cs typeface="Calibri Light"/>
              </a:rPr>
              <a:t/>
            </a:r>
            <a:br>
              <a:rPr lang="ru-RU" sz="4000" b="1" i="1" dirty="0">
                <a:solidFill>
                  <a:schemeClr val="accent1"/>
                </a:solidFill>
                <a:cs typeface="Calibri Light"/>
              </a:rPr>
            </a:br>
            <a:r>
              <a:rPr lang="ru-RU" sz="4000" b="1" i="1" dirty="0">
                <a:cs typeface="Calibri Light"/>
              </a:rPr>
              <a:t/>
            </a:r>
            <a:br>
              <a:rPr lang="ru-RU" sz="4000" b="1" i="1" dirty="0">
                <a:cs typeface="Calibri Light"/>
              </a:rPr>
            </a:br>
            <a:r>
              <a:rPr lang="ru-RU" sz="4000" b="1" i="1" dirty="0">
                <a:cs typeface="Calibri Light"/>
              </a:rPr>
              <a:t/>
            </a:r>
            <a:br>
              <a:rPr lang="ru-RU" sz="4000" b="1" i="1" dirty="0">
                <a:cs typeface="Calibri Light"/>
              </a:rPr>
            </a:br>
            <a:r>
              <a:rPr lang="ru-RU" sz="4000" b="1" i="1" dirty="0">
                <a:cs typeface="Calibri Light"/>
              </a:rPr>
              <a:t/>
            </a:r>
            <a:br>
              <a:rPr lang="ru-RU" sz="4000" b="1" i="1" dirty="0">
                <a:cs typeface="Calibri Light"/>
              </a:rPr>
            </a:br>
            <a:r>
              <a:rPr lang="ru-RU" sz="4000" b="1" i="1" dirty="0">
                <a:cs typeface="Calibri Light"/>
              </a:rPr>
              <a:t/>
            </a:r>
            <a:br>
              <a:rPr lang="ru-RU" sz="4000" b="1" i="1" dirty="0">
                <a:cs typeface="Calibri Light"/>
              </a:rPr>
            </a:br>
            <a:r>
              <a:rPr lang="ru-RU" sz="4000" b="1" i="1" dirty="0">
                <a:cs typeface="Calibri Light"/>
              </a:rPr>
              <a:t/>
            </a:r>
            <a:br>
              <a:rPr lang="ru-RU" sz="4000" b="1" i="1" dirty="0">
                <a:cs typeface="Calibri Light"/>
              </a:rPr>
            </a:br>
            <a:r>
              <a:rPr lang="ru-RU" sz="4000" b="1" i="1" dirty="0">
                <a:solidFill>
                  <a:schemeClr val="accent1"/>
                </a:solidFill>
                <a:cs typeface="Calibri Light"/>
              </a:rPr>
              <a:t>Упражнение с обручем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0BE9CE2-EEED-BE96-454E-358850C43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07" y="3500845"/>
            <a:ext cx="3598716" cy="15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35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1402E-F37E-1217-1DDC-167B42D0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     </a:t>
            </a:r>
            <a:r>
              <a:rPr lang="ru-RU" dirty="0">
                <a:solidFill>
                  <a:srgbClr val="FF0000"/>
                </a:solidFill>
                <a:cs typeface="Calibri Light"/>
              </a:rPr>
              <a:t>    </a:t>
            </a:r>
            <a:r>
              <a:rPr lang="ru-RU" b="1" dirty="0">
                <a:solidFill>
                  <a:srgbClr val="FF0000"/>
                </a:solidFill>
                <a:cs typeface="Calibri Light"/>
              </a:rPr>
              <a:t> Массажные валики, мячи и шары</a:t>
            </a:r>
          </a:p>
        </p:txBody>
      </p:sp>
      <p:pic>
        <p:nvPicPr>
          <p:cNvPr id="7" name="Рисунок 7" descr="Изображение выглядит как ребенок, человек, мальчик, молод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8608DB3-CB3D-DA02-7B5A-70C7C3080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0656" y="2464715"/>
            <a:ext cx="4570180" cy="3429850"/>
          </a:xfrm>
        </p:spPr>
      </p:pic>
      <p:pic>
        <p:nvPicPr>
          <p:cNvPr id="8" name="Рисунок 8" descr="Изображение выглядит как человек, ребенок, в помещении, молод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D4E83DE-D4A6-9F52-7FD7-AED8E894D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832" y="4242822"/>
            <a:ext cx="3965943" cy="2615609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ребенок, человек, мальчик, сидящ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9E643A27-345B-05D6-A08B-064224C2E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832" y="1602377"/>
            <a:ext cx="3967760" cy="24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6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1402E-F37E-1217-1DDC-167B42D0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cs typeface="Calibri Light"/>
              </a:rPr>
              <a:t>   Тренажёры для профилактики плоскостопия у детей дошкольного возраста</a:t>
            </a:r>
          </a:p>
        </p:txBody>
      </p:sp>
      <p:pic>
        <p:nvPicPr>
          <p:cNvPr id="6" name="Рисунок 6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60C5A45-1957-D1A6-B13E-34A03B21E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1876" y="1825625"/>
            <a:ext cx="5638108" cy="4714617"/>
          </a:xfrm>
        </p:spPr>
      </p:pic>
    </p:spTree>
    <p:extLst>
      <p:ext uri="{BB962C8B-B14F-4D97-AF65-F5344CB8AC3E}">
        <p14:creationId xmlns:p14="http://schemas.microsoft.com/office/powerpoint/2010/main" val="285530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9E96BF-7B1A-4360-1145-5E7A4A66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cs typeface="Calibri Light"/>
              </a:rPr>
              <a:t>                                Притча</a:t>
            </a:r>
          </a:p>
          <a:p>
            <a:endParaRPr lang="ru-RU" b="1" i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F39A81-639A-0592-3C6D-4134D51F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cs typeface="Calibri"/>
              </a:rPr>
              <a:t>Давным-давно, на горе Олимп жили–были боги. Стало им скучно, и решили они создать человека и заселить планету Земля. Стали думать: каким должен быть человек. Один из богов  с казал:  «Человек должен быть сильным» , другой сказал:  «Человек должен быть здоровым» , третий сказал:  «Человек должен быть умным» . А один из богов сказал так:  «Если всё это будет у человека, он будет подобен нам» . И, решили они спрятать главное, что есть у человека – его здоровье.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Стали думать, решать – куда бы его спрятать? Одни предлагали спрятать здоровье глубоко в синее море, другие – за высокие горы. А самый мудрый из богов сказал:  «Здоровье надо спрятать в самого человека. Пусть он его поищет» .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Так и живёт с давних времён человек, пытаясь найти своё здоровье. Но мы же знаем, что наше здоровье и здоровье наших детей зависит от нас . Берегите его!</a:t>
            </a: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99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EDCC68-E87B-F8F7-1BE7-777D4F1A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                        Актуальность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180C73-3B00-E46A-5F22-3573518C6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cs typeface="Calibri"/>
              </a:rPr>
              <a:t>В настоящее время проблема профилактики и коррекции отклонений в состоянии здоровья детей дошкольного возраста приобрела особую актуальность. Это обусловлено, прежде всего, наличием большого числа дошкольников с различными отклонениями в состоянии здоровья, учитывая высокий процесс ортопедической патологии, в частности деформации стоп у детей, возникла необходимость увеличения объема целенаправленной двигательной активности с использованием традиционных и нетрадиционных форм физической культуры в течение всего времени пребывания ребенка в детском саду.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8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3E48E1-EF11-CD1B-BC4C-72DCB24B8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95"/>
            <a:ext cx="10515600" cy="56892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cs typeface="Calibri"/>
              </a:rPr>
              <a:t>Проблема</a:t>
            </a:r>
            <a:r>
              <a:rPr lang="ru-RU" dirty="0">
                <a:cs typeface="Calibri"/>
              </a:rPr>
              <a:t>: Увеличение количества детей страдающих нарушением плоскостопия.</a:t>
            </a:r>
          </a:p>
          <a:p>
            <a:pPr marL="0" indent="0">
              <a:buNone/>
            </a:pPr>
            <a:r>
              <a:rPr lang="ru-RU" b="1" i="1" dirty="0">
                <a:cs typeface="Calibri"/>
              </a:rPr>
              <a:t>Цель:</a:t>
            </a:r>
            <a:r>
              <a:rPr lang="ru-RU" dirty="0">
                <a:cs typeface="Calibri"/>
              </a:rPr>
              <a:t> Профилактика и коррекция плоскостопия  у детей дошкольного возраста, понижение уровня заболеваемости, укрепление и сохранение здоровья детей.</a:t>
            </a:r>
          </a:p>
          <a:p>
            <a:pPr marL="0" indent="0">
              <a:buNone/>
            </a:pPr>
            <a:r>
              <a:rPr lang="ru-RU" b="1" i="1" dirty="0">
                <a:cs typeface="Calibri"/>
              </a:rPr>
              <a:t>Задачи: </a:t>
            </a:r>
            <a:r>
              <a:rPr lang="ru-RU" dirty="0">
                <a:cs typeface="Calibri"/>
              </a:rPr>
              <a:t> Углубить знания родителей о профилактических мероприятиях по предупреждению плоскостопия;</a:t>
            </a:r>
          </a:p>
          <a:p>
            <a:r>
              <a:rPr lang="ru-RU" dirty="0">
                <a:cs typeface="Calibri"/>
              </a:rPr>
              <a:t>Обучить детей практическим навыкам сохранения здоровья стоп, укрепить мышцы стоп;</a:t>
            </a:r>
            <a:endParaRPr lang="ru-RU" dirty="0"/>
          </a:p>
          <a:p>
            <a:r>
              <a:rPr lang="ru-RU" dirty="0">
                <a:cs typeface="Calibri"/>
              </a:rPr>
              <a:t>Приобщить родителей к коррекционной работе в домашних условиях; </a:t>
            </a:r>
            <a:endParaRPr lang="ru-RU" dirty="0"/>
          </a:p>
          <a:p>
            <a:r>
              <a:rPr lang="ru-RU" dirty="0">
                <a:cs typeface="Calibri"/>
              </a:rPr>
              <a:t>Создать в группе условия для профилактики плоскостопия у детей;</a:t>
            </a:r>
            <a:endParaRPr lang="ru-RU" dirty="0"/>
          </a:p>
          <a:p>
            <a:r>
              <a:rPr lang="ru-RU" dirty="0">
                <a:cs typeface="Calibri"/>
              </a:rPr>
              <a:t>Воспитывать у детей желание быть здоровыми.</a:t>
            </a:r>
            <a:endParaRPr lang="ru-RU" dirty="0"/>
          </a:p>
          <a:p>
            <a:endParaRPr lang="ru-RU" dirty="0">
              <a:cs typeface="Calibri"/>
            </a:endParaRPr>
          </a:p>
          <a:p>
            <a:endParaRPr lang="ru-RU">
              <a:cs typeface="Calibri"/>
            </a:endParaRPr>
          </a:p>
          <a:p>
            <a:endParaRPr lang="ru-RU">
              <a:cs typeface="Calibri"/>
            </a:endParaRPr>
          </a:p>
          <a:p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4494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8">
            <a:extLst>
              <a:ext uri="{FF2B5EF4-FFF2-40B4-BE49-F238E27FC236}">
                <a16:creationId xmlns="" xmlns:a16="http://schemas.microsoft.com/office/drawing/2014/main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185FC-8FF7-9006-CF79-1634B33F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ru-RU" sz="5000">
                <a:cs typeface="Calibri Light"/>
              </a:rPr>
              <a:t>      </a:t>
            </a:r>
            <a:r>
              <a:rPr lang="ru-RU" sz="5000" b="1" i="1">
                <a:cs typeface="Calibri Light"/>
              </a:rPr>
              <a:t>Что такое  </a:t>
            </a:r>
            <a:br>
              <a:rPr lang="ru-RU" sz="5000" b="1" i="1">
                <a:cs typeface="Calibri Light"/>
              </a:rPr>
            </a:br>
            <a:r>
              <a:rPr lang="ru-RU" sz="5000" b="1" i="1">
                <a:cs typeface="Calibri Light"/>
              </a:rPr>
              <a:t>   плоскостопие?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2070B5B-B2A4-6D7A-C8D7-B8CCD95A2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7" r="-3" b="-3"/>
          <a:stretch/>
        </p:blipFill>
        <p:spPr>
          <a:xfrm>
            <a:off x="630936" y="1378873"/>
            <a:ext cx="5458968" cy="4100253"/>
          </a:xfrm>
          <a:prstGeom prst="rect">
            <a:avLst/>
          </a:prstGeom>
        </p:spPr>
      </p:pic>
      <p:sp>
        <p:nvSpPr>
          <p:cNvPr id="57" name="sketch line">
            <a:extLst>
              <a:ext uri="{FF2B5EF4-FFF2-40B4-BE49-F238E27FC236}">
                <a16:creationId xmlns="" xmlns:a16="http://schemas.microsoft.com/office/drawing/2014/main" id="{953EE71A-6488-4203-A7C4-77102FD0D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05E2FE-E2B6-44E5-B483-AA06AE33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cs typeface="Calibri"/>
              </a:rPr>
              <a:t>Плоскостопие</a:t>
            </a:r>
            <a:r>
              <a:rPr lang="ru-RU" sz="1700" b="1" dirty="0">
                <a:cs typeface="Calibri"/>
              </a:rPr>
              <a:t> – одно из самых распространенных заболеваний опорно- двигательного аппарата у детей. Это деформация стопы с уплощением ее свода (у детей обычно деформируется продольный свод, из-за чего подошва становится плоской и всей своей поверхностью касается пола).</a:t>
            </a:r>
            <a:endParaRPr lang="ru-RU" sz="1700" dirty="0"/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cs typeface="Calibri"/>
              </a:rPr>
              <a:t>Виды плоскостопия </a:t>
            </a:r>
          </a:p>
          <a:p>
            <a:r>
              <a:rPr lang="ru-RU" sz="1700" b="1" dirty="0">
                <a:cs typeface="Calibri"/>
              </a:rPr>
              <a:t>продольное плоскостопие (понижение продольного свода стопы) </a:t>
            </a:r>
          </a:p>
          <a:p>
            <a:r>
              <a:rPr lang="ru-RU" sz="1700" b="1" dirty="0">
                <a:cs typeface="Calibri"/>
              </a:rPr>
              <a:t>поперечное плоскостопие (понижение поперечного свода стопы)</a:t>
            </a:r>
            <a:endParaRPr lang="ru-RU" sz="1700" dirty="0"/>
          </a:p>
          <a:p>
            <a:endParaRPr lang="ru-RU" sz="1700" b="1">
              <a:cs typeface="Calibri"/>
            </a:endParaRPr>
          </a:p>
          <a:p>
            <a:endParaRPr lang="ru-RU" sz="17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79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E5043-4DB0-CD31-7FF2-42F73883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        10 факторов развития плоскостопия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88A7C4-5EBD-8874-2D54-AAF1C413F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cs typeface="Calibri"/>
              </a:rPr>
              <a:t> 1. Недоразвитие мышц стопы 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2. Слабость мышечно-связочного аппарата стопы, может быть в результате рахита 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3. Большие физические нагрузки </a:t>
            </a:r>
          </a:p>
          <a:p>
            <a:pPr marL="0" indent="0">
              <a:buNone/>
            </a:pPr>
            <a:r>
              <a:rPr lang="ru-RU" dirty="0" smtClean="0">
                <a:cs typeface="Calibri"/>
              </a:rPr>
              <a:t>4. Излишний вес </a:t>
            </a:r>
          </a:p>
          <a:p>
            <a:pPr marL="0" indent="0">
              <a:buNone/>
            </a:pPr>
            <a:r>
              <a:rPr lang="ru-RU" dirty="0" smtClean="0">
                <a:cs typeface="Calibri"/>
              </a:rPr>
              <a:t>5</a:t>
            </a:r>
            <a:r>
              <a:rPr lang="ru-RU" dirty="0">
                <a:cs typeface="Calibri"/>
              </a:rPr>
              <a:t>. Длительное пребывание в постели (в результате болезни) 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6. Ношение неправильно подобранной обуви 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7. Косолапость 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8. Х-образная форма ножек 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9. Травмы стопы, голеностопного сустава, лодыжки 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10. Наследственная предрасположенность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24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873C01-D47C-6160-CC67-BA729E4E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               Признаки плоскостопия 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A3D30C-AEA5-F415-B42D-6F702986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ыстрая </a:t>
            </a:r>
            <a:r>
              <a:rPr lang="ru-RU" dirty="0">
                <a:cs typeface="Calibri"/>
              </a:rPr>
              <a:t>утомляемость ног к вечеру</a:t>
            </a:r>
          </a:p>
          <a:p>
            <a:r>
              <a:rPr lang="ru-RU" dirty="0">
                <a:cs typeface="Calibri"/>
              </a:rPr>
              <a:t> В</a:t>
            </a:r>
            <a:r>
              <a:rPr lang="ru-RU" dirty="0" smtClean="0">
                <a:cs typeface="Calibri"/>
              </a:rPr>
              <a:t>озможное </a:t>
            </a:r>
            <a:r>
              <a:rPr lang="ru-RU" dirty="0">
                <a:cs typeface="Calibri"/>
              </a:rPr>
              <a:t>появление отека стоп, которого не будет утром</a:t>
            </a:r>
          </a:p>
          <a:p>
            <a:r>
              <a:rPr lang="ru-RU" dirty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оющие </a:t>
            </a:r>
            <a:r>
              <a:rPr lang="ru-RU" dirty="0">
                <a:cs typeface="Calibri"/>
              </a:rPr>
              <a:t>боли при стоянии или ходьбе в голенях и стопах </a:t>
            </a:r>
            <a:endParaRPr lang="ru-RU" dirty="0"/>
          </a:p>
          <a:p>
            <a:r>
              <a:rPr lang="ru-RU" dirty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ыстрое </a:t>
            </a:r>
            <a:r>
              <a:rPr lang="ru-RU" dirty="0">
                <a:cs typeface="Calibri"/>
              </a:rPr>
              <a:t>изнашивание внутренней стороны подошвы </a:t>
            </a:r>
          </a:p>
          <a:p>
            <a:r>
              <a:rPr lang="ru-RU" dirty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ебенок </a:t>
            </a:r>
            <a:r>
              <a:rPr lang="ru-RU" dirty="0">
                <a:cs typeface="Calibri"/>
              </a:rPr>
              <a:t>ходит с широко наставленными ногами, слегка сгибая ноги в коленях, развернув стопы</a:t>
            </a:r>
          </a:p>
          <a:p>
            <a:r>
              <a:rPr lang="ru-RU" dirty="0">
                <a:cs typeface="Calibri"/>
              </a:rPr>
              <a:t> </a:t>
            </a:r>
            <a:r>
              <a:rPr lang="ru-RU" dirty="0" smtClean="0">
                <a:cs typeface="Calibri"/>
              </a:rPr>
              <a:t>Стопа </a:t>
            </a:r>
            <a:r>
              <a:rPr lang="ru-RU" dirty="0">
                <a:cs typeface="Calibri"/>
              </a:rPr>
              <a:t>имеет неправильную форму или становится шире врастание ногтей пальцев ног в кожу </a:t>
            </a:r>
          </a:p>
          <a:p>
            <a:r>
              <a:rPr lang="ru-RU" dirty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скривление </a:t>
            </a:r>
            <a:r>
              <a:rPr lang="ru-RU" dirty="0">
                <a:cs typeface="Calibri"/>
              </a:rPr>
              <a:t>пальцев ног</a:t>
            </a:r>
          </a:p>
          <a:p>
            <a:r>
              <a:rPr lang="ru-RU" dirty="0">
                <a:cs typeface="Calibri"/>
              </a:rPr>
              <a:t> </a:t>
            </a:r>
            <a:r>
              <a:rPr lang="ru-RU" dirty="0" smtClean="0">
                <a:cs typeface="Calibri"/>
              </a:rPr>
              <a:t>Появление </a:t>
            </a:r>
            <a:r>
              <a:rPr lang="ru-RU" dirty="0">
                <a:cs typeface="Calibri"/>
              </a:rPr>
              <a:t>мозолей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8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7250E8-4F8A-2EB4-0D0A-03DBFE8F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 Виды деятельности, в которых проводится профилактика плоскостопия 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F86797-1871-C744-16D3-98114DAD1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  <a:p>
            <a:r>
              <a:rPr lang="ru-RU">
                <a:cs typeface="Calibri"/>
              </a:rPr>
              <a:t>Утренняя гигиеническая гимнастика. </a:t>
            </a:r>
          </a:p>
          <a:p>
            <a:r>
              <a:rPr lang="ru-RU">
                <a:cs typeface="Calibri"/>
              </a:rPr>
              <a:t>Совместная деятельность (педагог и дети, родители и дети). Свободная двигательная деятельность.</a:t>
            </a:r>
          </a:p>
          <a:p>
            <a:r>
              <a:rPr lang="ru-RU">
                <a:cs typeface="Calibri"/>
              </a:rPr>
              <a:t> Физкультурные мероприятия. </a:t>
            </a:r>
          </a:p>
          <a:p>
            <a:r>
              <a:rPr lang="ru-RU">
                <a:cs typeface="Calibri"/>
              </a:rPr>
              <a:t>Физкультурные занятия. </a:t>
            </a:r>
          </a:p>
          <a:p>
            <a:r>
              <a:rPr lang="ru-RU">
                <a:cs typeface="Calibri"/>
              </a:rPr>
              <a:t>Бодрящая гимнастика. </a:t>
            </a:r>
          </a:p>
          <a:p>
            <a:r>
              <a:rPr lang="ru-RU">
                <a:cs typeface="Calibri"/>
              </a:rPr>
              <a:t>Динамические паузы</a:t>
            </a:r>
          </a:p>
        </p:txBody>
      </p:sp>
    </p:spTree>
    <p:extLst>
      <p:ext uri="{BB962C8B-B14F-4D97-AF65-F5344CB8AC3E}">
        <p14:creationId xmlns:p14="http://schemas.microsoft.com/office/powerpoint/2010/main" val="390290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05B425-B97C-FD49-24DB-1230AAA2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ru-RU" sz="4300" b="1" i="1" dirty="0">
                <a:solidFill>
                  <a:srgbClr val="0070C0"/>
                </a:solidFill>
                <a:cs typeface="Calibri Light"/>
              </a:rPr>
              <a:t>Трубочки для профилактики плоскостопия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ребенок, девочка, молод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36D98B35-721F-D7D2-3DD2-326DC99C5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6" r="16545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0" name="!!plus graphic">
            <a:extLst>
              <a:ext uri="{FF2B5EF4-FFF2-40B4-BE49-F238E27FC236}">
                <a16:creationId xmlns=""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!!circle graphic">
            <a:extLst>
              <a:ext uri="{FF2B5EF4-FFF2-40B4-BE49-F238E27FC236}">
                <a16:creationId xmlns=""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DC6910DD-228F-702E-4C29-399BAFD2C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Раскатывание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трубочки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ногами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по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полу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(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трубочкинаходятся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под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каждой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ногой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)</a:t>
            </a:r>
          </a:p>
          <a:p>
            <a:pPr marL="0" indent="0">
              <a:buNone/>
            </a:pP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Раскатывание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одной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трубочки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двумя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ногами</a:t>
            </a:r>
            <a:endParaRPr lang="en-US" sz="2400" b="1" i="1" dirty="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sp>
        <p:nvSpPr>
          <p:cNvPr id="24" name="!!dot graphic">
            <a:extLst>
              <a:ext uri="{FF2B5EF4-FFF2-40B4-BE49-F238E27FC236}">
                <a16:creationId xmlns=""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!!Straight Connector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0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D2B783EE-0239-4717-BBEA-8C9EAC61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58E167-AC75-339B-73CD-59F28170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/>
                </a:solidFill>
                <a:cs typeface="Calibri Light"/>
              </a:rPr>
              <a:t>Массажный коврик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FA7FC92A-7E57-D926-5F48-ABCABF04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>
                <a:cs typeface="Calibri"/>
              </a:rPr>
              <a:t>Эффект от хождения босиком основан на связи определенных точек на ступне с органами и системами организма. </a:t>
            </a:r>
            <a:endParaRPr lang="ru-RU"/>
          </a:p>
          <a:p>
            <a:r>
              <a:rPr lang="ru-RU">
                <a:cs typeface="Calibri"/>
              </a:rPr>
              <a:t>При ходьбе босиком мы производим своеобразный массаж стопы и тем самым тонизируем весь организм.</a:t>
            </a:r>
            <a:endParaRPr lang="ru-RU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7" descr="Изображение выглядит как ребенок, человек, мальчик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467F37F6-8397-C85D-91D0-8AEF4087A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2" r="1663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3" descr="Изображение выглядит как текст, человек, ребенок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921F6DFE-78A7-C8DF-E047-827B70DFD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68" r="16452" b="-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683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Муниципальное   автономное  дошкольное  образовательное  учреждение   города   Нижневартовска   детский сад  №4  «Сказка»  </vt:lpstr>
      <vt:lpstr>                        Актуальность </vt:lpstr>
      <vt:lpstr>Презентация PowerPoint</vt:lpstr>
      <vt:lpstr>      Что такое      плоскостопие?</vt:lpstr>
      <vt:lpstr>        10 факторов развития плоскостопия</vt:lpstr>
      <vt:lpstr>               Признаки плоскостопия </vt:lpstr>
      <vt:lpstr> Виды деятельности, в которых проводится профилактика плоскостопия </vt:lpstr>
      <vt:lpstr>Трубочки для профилактики плоскостопия</vt:lpstr>
      <vt:lpstr>Массажный коврик</vt:lpstr>
      <vt:lpstr>Ходьба по ребристым            доскам </vt:lpstr>
      <vt:lpstr>     Массажер</vt:lpstr>
      <vt:lpstr>      Упражнение с обручем</vt:lpstr>
      <vt:lpstr>          Массажные валики, мячи и шары</vt:lpstr>
      <vt:lpstr>   Тренажёры для профилактики плоскостопия у детей дошкольного возраста</vt:lpstr>
      <vt:lpstr>                                Притча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Зухра</cp:lastModifiedBy>
  <cp:revision>384</cp:revision>
  <dcterms:created xsi:type="dcterms:W3CDTF">2023-03-20T15:59:29Z</dcterms:created>
  <dcterms:modified xsi:type="dcterms:W3CDTF">2023-04-16T15:03:17Z</dcterms:modified>
</cp:coreProperties>
</file>