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4" r:id="rId8"/>
    <p:sldId id="267" r:id="rId9"/>
    <p:sldId id="265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Название проекта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i="1" dirty="0"/>
              <a:t>Образовательный проект на тему: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 smtClean="0"/>
              <a:t>«</a:t>
            </a:r>
            <a:r>
              <a:rPr lang="ru-RU" sz="2800" b="1" u="sng" dirty="0"/>
              <a:t>Александр Невский – патриот и христианин «Исполненное веры мужество твое</a:t>
            </a:r>
            <a:r>
              <a:rPr lang="ru-RU" sz="2800" dirty="0"/>
              <a:t>»</a:t>
            </a:r>
            <a:r>
              <a:rPr lang="ru-RU" sz="2800" b="1" dirty="0" smtClean="0"/>
              <a:t>»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i="1" dirty="0" smtClean="0"/>
              <a:t>(</a:t>
            </a:r>
            <a:r>
              <a:rPr lang="ru-RU" sz="2800" dirty="0"/>
              <a:t>«Александр Невский: Запад и Восток, историческая память народа»</a:t>
            </a:r>
            <a:r>
              <a:rPr lang="ru-RU" sz="2800" i="1" dirty="0" smtClean="0"/>
              <a:t>)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Урок </a:t>
            </a:r>
            <a:r>
              <a:rPr lang="ru-RU" sz="2800" b="1" dirty="0" smtClean="0"/>
              <a:t>по </a:t>
            </a:r>
            <a:r>
              <a:rPr lang="ru-RU" sz="2800" b="1" dirty="0"/>
              <a:t>духовному краеведению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для учащихся </a:t>
            </a:r>
            <a:r>
              <a:rPr lang="ru-RU" sz="2800" b="1" dirty="0" smtClean="0"/>
              <a:t>__6__ </a:t>
            </a:r>
            <a:r>
              <a:rPr lang="ru-RU" sz="2800" b="1" dirty="0"/>
              <a:t>классов </a:t>
            </a:r>
            <a:r>
              <a:rPr lang="ru-RU" sz="2800" b="1" dirty="0" smtClean="0"/>
              <a:t>МОУ СОШ </a:t>
            </a:r>
            <a:r>
              <a:rPr lang="ru-RU" sz="2800" b="1" dirty="0" smtClean="0"/>
              <a:t>№18, </a:t>
            </a:r>
            <a:r>
              <a:rPr lang="ru-RU" sz="2800" b="1" dirty="0" err="1" smtClean="0"/>
              <a:t>г.Павловский</a:t>
            </a:r>
            <a:r>
              <a:rPr lang="ru-RU" sz="2800" b="1" dirty="0" smtClean="0"/>
              <a:t> -Посад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Московской области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584304"/>
            <a:ext cx="7560840" cy="1273696"/>
          </a:xfrm>
        </p:spPr>
        <p:txBody>
          <a:bodyPr/>
          <a:lstStyle/>
          <a:p>
            <a:pPr algn="r"/>
            <a:r>
              <a:rPr lang="ru-RU" sz="2800" dirty="0">
                <a:solidFill>
                  <a:prstClr val="black"/>
                </a:solidFill>
                <a:ea typeface="+mj-ea"/>
                <a:cs typeface="+mj-cs"/>
              </a:rPr>
              <a:t>Автор: </a:t>
            </a:r>
            <a:r>
              <a:rPr lang="ru-RU" sz="2800" b="1" dirty="0">
                <a:solidFill>
                  <a:prstClr val="black">
                    <a:lumMod val="95000"/>
                    <a:lumOff val="5000"/>
                  </a:prstClr>
                </a:solidFill>
                <a:ea typeface="+mj-ea"/>
                <a:cs typeface="+mj-cs"/>
              </a:rPr>
              <a:t>Томин Алексей Николаевич, </a:t>
            </a:r>
            <a:r>
              <a:rPr lang="ru-RU" sz="2800" b="1" dirty="0" err="1">
                <a:solidFill>
                  <a:prstClr val="black">
                    <a:lumMod val="95000"/>
                    <a:lumOff val="5000"/>
                  </a:prstClr>
                </a:solidFill>
                <a:ea typeface="+mj-ea"/>
                <a:cs typeface="+mj-cs"/>
              </a:rPr>
              <a:t>г.Павловский</a:t>
            </a:r>
            <a:r>
              <a:rPr lang="ru-RU" sz="2800" b="1" dirty="0">
                <a:solidFill>
                  <a:prstClr val="black">
                    <a:lumMod val="95000"/>
                    <a:lumOff val="5000"/>
                  </a:prstClr>
                </a:solidFill>
                <a:ea typeface="+mj-ea"/>
                <a:cs typeface="+mj-cs"/>
              </a:rPr>
              <a:t>-Посад, </a:t>
            </a:r>
            <a:r>
              <a:rPr lang="ru-RU" sz="2800" b="1">
                <a:solidFill>
                  <a:prstClr val="black">
                    <a:lumMod val="95000"/>
                    <a:lumOff val="5000"/>
                  </a:prstClr>
                </a:solidFill>
                <a:ea typeface="+mj-ea"/>
                <a:cs typeface="+mj-cs"/>
              </a:rPr>
              <a:t>школа </a:t>
            </a:r>
            <a:r>
              <a:rPr lang="ru-RU" sz="2800" b="1" smtClean="0">
                <a:solidFill>
                  <a:prstClr val="black">
                    <a:lumMod val="95000"/>
                    <a:lumOff val="5000"/>
                  </a:prstClr>
                </a:solidFill>
                <a:ea typeface="+mj-ea"/>
                <a:cs typeface="+mj-cs"/>
              </a:rPr>
              <a:t>№18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57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Рефлексия (самооценка урока):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</a:t>
            </a:r>
            <a:r>
              <a:rPr lang="ru-RU" dirty="0" smtClean="0"/>
              <a:t>асколько </a:t>
            </a:r>
            <a:r>
              <a:rPr lang="ru-RU" dirty="0"/>
              <a:t>вам сегодня на уроке было трудно, интересно, комфортно и выберите баллы на «Шкале </a:t>
            </a:r>
            <a:r>
              <a:rPr lang="ru-RU" dirty="0" smtClean="0"/>
              <a:t>оценки от 1 до 5 (где 1- очень трудный материал, 5-было интересно работать на уроке».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Мне хочется пожелать вам такой же любви к своему отечеству, своему народу, какую мы сегодня увидели у Александра Невского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550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/>
              <a:t>Цель образовательного проекта: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в единстве и взаимосвязи истории, основ православной культуры, духовного краеведения создать образ защитника Отечества – князя Александра Невского и показать, кем он был для русского народа и для своей Родины.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704856" cy="1944216"/>
          </a:xfrm>
        </p:spPr>
        <p:txBody>
          <a:bodyPr>
            <a:noAutofit/>
          </a:bodyPr>
          <a:lstStyle/>
          <a:p>
            <a:r>
              <a:rPr lang="ru-RU" sz="1800" b="1" u="sng" dirty="0" smtClean="0">
                <a:solidFill>
                  <a:schemeClr val="tx2">
                    <a:lumMod val="50000"/>
                  </a:schemeClr>
                </a:solidFill>
              </a:rPr>
              <a:t>Задачи </a:t>
            </a:r>
            <a:r>
              <a:rPr lang="ru-RU" sz="1800" b="1" u="sng" dirty="0">
                <a:solidFill>
                  <a:schemeClr val="tx2">
                    <a:lumMod val="50000"/>
                  </a:schemeClr>
                </a:solidFill>
              </a:rPr>
              <a:t>образовательного </a:t>
            </a:r>
            <a:r>
              <a:rPr lang="ru-RU" sz="1800" b="1" u="sng" dirty="0" smtClean="0">
                <a:solidFill>
                  <a:schemeClr val="tx2">
                    <a:lumMod val="50000"/>
                  </a:schemeClr>
                </a:solidFill>
              </a:rPr>
              <a:t>проекта:</a:t>
            </a:r>
            <a:endParaRPr lang="ru-RU" sz="1800" b="1" u="sng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·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Обобщить и систематизировать знания школьников о личности и деятельности Александра Невского;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· Раскрыть черты личности Александра Невского как русского князя, воина, святого и государственного деятеля.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·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Продолжить формирование информационных умений (умения работы с текстом источника, изобразительным источником, аудио- и видеоматериалами);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· Продолжить формирование учебно-логических умений (умения анализа и синтеза);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· Развитие коммуникативных умений через групповую работу.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·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Способствовать формированию познавательного интереса к личности и деятельности Александра Невского;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· На примере личности Александра Невского способствовать формированию чувства гражданственности, уважения к историческому прошлому, героическим делам наших предков;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· Утвердить в сознании учащихся значения исторических связей с предшествующей жизнью своего Отечества, своего народа.</a:t>
            </a:r>
          </a:p>
          <a:p>
            <a:endParaRPr lang="ru-RU" sz="1800" dirty="0">
              <a:solidFill>
                <a:schemeClr val="tx2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9232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Инновационность</a:t>
            </a:r>
            <a:r>
              <a:rPr lang="ru-RU" b="1" dirty="0"/>
              <a:t>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в </a:t>
            </a:r>
            <a:r>
              <a:rPr lang="ru-RU" sz="2800" dirty="0"/>
              <a:t>том, что он направлен на поддержку становления и развития высоконравственного, творческого, компетентного гражданина России, обеспечивает реализацию одного из направлений духовно-нравственного воспитания и развития: воспитание нравственных чувств и этического сознания  обучающихся.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21088"/>
            <a:ext cx="324036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52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План занятия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1. Из жизни князя Александра Ярославича.</a:t>
            </a:r>
          </a:p>
          <a:p>
            <a:pPr marL="0" indent="0">
              <a:buNone/>
            </a:pPr>
            <a:r>
              <a:rPr lang="ru-RU" dirty="0" smtClean="0"/>
              <a:t>2. Великие победы</a:t>
            </a:r>
          </a:p>
          <a:p>
            <a:pPr marL="0" indent="0">
              <a:buNone/>
            </a:pPr>
            <a:r>
              <a:rPr lang="ru-RU" dirty="0" smtClean="0"/>
              <a:t>3. Александр Невский – исторический символ России.</a:t>
            </a:r>
          </a:p>
          <a:p>
            <a:pPr marL="0" indent="0">
              <a:buNone/>
            </a:pPr>
            <a:r>
              <a:rPr lang="ru-RU" dirty="0" smtClean="0"/>
              <a:t>4. Память благодарных потомков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75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352928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Учебный материал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512620" cy="547260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100" u="sng" dirty="0" smtClean="0"/>
              <a:t>Из </a:t>
            </a:r>
            <a:r>
              <a:rPr lang="ru-RU" sz="2100" u="sng" dirty="0"/>
              <a:t>жизни князя Александра </a:t>
            </a:r>
            <a:r>
              <a:rPr lang="ru-RU" sz="2100" u="sng" dirty="0" smtClean="0"/>
              <a:t>Ярославича</a:t>
            </a:r>
          </a:p>
          <a:p>
            <a:r>
              <a:rPr lang="ru-RU" sz="2100" b="1" dirty="0"/>
              <a:t>Работа с картиной.</a:t>
            </a:r>
            <a:endParaRPr lang="ru-RU" sz="2100" dirty="0"/>
          </a:p>
          <a:p>
            <a:r>
              <a:rPr lang="ru-RU" sz="2100" b="1" dirty="0"/>
              <a:t>Задание:</a:t>
            </a:r>
            <a:r>
              <a:rPr lang="ru-RU" sz="2100" dirty="0"/>
              <a:t> Опишите внешность Александра Невского,</a:t>
            </a:r>
          </a:p>
          <a:p>
            <a:r>
              <a:rPr lang="ru-RU" sz="2100" b="1" dirty="0"/>
              <a:t>Работа с </a:t>
            </a:r>
            <a:r>
              <a:rPr lang="ru-RU" sz="2100" b="1" dirty="0" smtClean="0"/>
              <a:t>учебником: </a:t>
            </a:r>
            <a:r>
              <a:rPr lang="ru-RU" sz="2100" dirty="0" smtClean="0"/>
              <a:t>История России. 6 класс. Учеб. для </a:t>
            </a:r>
            <a:r>
              <a:rPr lang="ru-RU" sz="2100" dirty="0" err="1" smtClean="0"/>
              <a:t>общеобразоват.организаций</a:t>
            </a:r>
            <a:r>
              <a:rPr lang="ru-RU" sz="2100" dirty="0" smtClean="0"/>
              <a:t>. В 2 ч. / Н.М. Арсентьев, А.А. Данилов, П.С. Стефанович, А.Я. Токарева; ред. А.В. </a:t>
            </a:r>
            <a:r>
              <a:rPr lang="ru-RU" sz="2100" dirty="0" err="1" smtClean="0"/>
              <a:t>Торкунов</a:t>
            </a:r>
            <a:r>
              <a:rPr lang="ru-RU" sz="2100" dirty="0" smtClean="0"/>
              <a:t>. –М.; Просвещение, 2016. - </a:t>
            </a:r>
            <a:r>
              <a:rPr lang="ru-RU" sz="2100" b="1" dirty="0" smtClean="0"/>
              <a:t>страница 19-27</a:t>
            </a:r>
            <a:endParaRPr lang="ru-RU" sz="2100" dirty="0"/>
          </a:p>
          <a:p>
            <a:r>
              <a:rPr lang="ru-RU" sz="2100" b="1" dirty="0"/>
              <a:t>Вопрос:</a:t>
            </a:r>
            <a:r>
              <a:rPr lang="ru-RU" sz="2100" dirty="0"/>
              <a:t> Какие черты характера Александра вам </a:t>
            </a:r>
            <a:endParaRPr lang="ru-RU" sz="2100" dirty="0" smtClean="0"/>
          </a:p>
          <a:p>
            <a:pPr marL="0" indent="0">
              <a:buNone/>
            </a:pPr>
            <a:r>
              <a:rPr lang="ru-RU" sz="2100" dirty="0" smtClean="0"/>
              <a:t>      понравились?</a:t>
            </a:r>
          </a:p>
          <a:p>
            <a:r>
              <a:rPr lang="ru-RU" sz="2000" b="1" dirty="0"/>
              <a:t>Сделать вывод о личности </a:t>
            </a:r>
            <a:r>
              <a:rPr lang="ru-RU" sz="2000" b="1" dirty="0" smtClean="0"/>
              <a:t>Александра Невского.</a:t>
            </a:r>
            <a:endParaRPr lang="ru-RU" sz="2100" dirty="0"/>
          </a:p>
          <a:p>
            <a:pPr marL="0" indent="0">
              <a:buNone/>
            </a:pPr>
            <a:endParaRPr lang="ru-RU" sz="2400" dirty="0" smtClean="0"/>
          </a:p>
          <a:p>
            <a:endParaRPr lang="ru-RU" sz="2400" b="1" dirty="0" smtClean="0"/>
          </a:p>
          <a:p>
            <a:endParaRPr lang="ru-RU" sz="2400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пользователь\Pictures\1SvyatoyAleksandrNevsky-5ba4a63d304f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459" y="3242644"/>
            <a:ext cx="2880320" cy="362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61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128792" cy="2891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Учебный материал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45" y="853596"/>
            <a:ext cx="8741228" cy="57437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400" b="1" dirty="0" smtClean="0"/>
              <a:t>2. Беседа </a:t>
            </a:r>
            <a:r>
              <a:rPr lang="ru-RU" sz="2400" b="1" dirty="0"/>
              <a:t>с учащимися на актуализацию знаний:</a:t>
            </a:r>
            <a:endParaRPr lang="ru-RU" sz="2400" dirty="0"/>
          </a:p>
          <a:p>
            <a:pPr lvl="0"/>
            <a:r>
              <a:rPr lang="ru-RU" sz="2400" dirty="0"/>
              <a:t>Что такое рыцарский орден?</a:t>
            </a:r>
          </a:p>
          <a:p>
            <a:pPr lvl="0"/>
            <a:r>
              <a:rPr lang="ru-RU" sz="2400" dirty="0"/>
              <a:t>Где зародились рыцарские ордена?</a:t>
            </a:r>
          </a:p>
          <a:p>
            <a:pPr lvl="0"/>
            <a:r>
              <a:rPr lang="ru-RU" sz="2400" dirty="0"/>
              <a:t>Какие рыцарские ордена вы знаете?</a:t>
            </a:r>
          </a:p>
          <a:p>
            <a:pPr marL="0" indent="0">
              <a:buNone/>
            </a:pPr>
            <a:r>
              <a:rPr lang="ru-RU" sz="2400" b="1" dirty="0"/>
              <a:t>Задание:</a:t>
            </a:r>
            <a:r>
              <a:rPr lang="ru-RU" sz="2400" dirty="0"/>
              <a:t>  сравнить русское войско и крестоносцев.</a:t>
            </a:r>
          </a:p>
          <a:p>
            <a:pPr marL="0" indent="0">
              <a:buNone/>
            </a:pPr>
            <a:r>
              <a:rPr lang="ru-RU" sz="2400" b="1" dirty="0"/>
              <a:t>Работа с </a:t>
            </a:r>
            <a:r>
              <a:rPr lang="ru-RU" sz="2400" b="1" dirty="0" smtClean="0"/>
              <a:t>картой: </a:t>
            </a:r>
            <a:r>
              <a:rPr lang="ru-RU" sz="2400" dirty="0" smtClean="0"/>
              <a:t>найти </a:t>
            </a:r>
            <a:r>
              <a:rPr lang="ru-RU" sz="2400" dirty="0"/>
              <a:t>на карте устье Невы и показать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направления </a:t>
            </a:r>
            <a:r>
              <a:rPr lang="ru-RU" sz="2400" dirty="0"/>
              <a:t>походов крестоносцев.</a:t>
            </a:r>
          </a:p>
          <a:p>
            <a:pPr marL="0" indent="0">
              <a:buNone/>
            </a:pPr>
            <a:r>
              <a:rPr lang="ru-RU" sz="2400" b="1" dirty="0"/>
              <a:t>Работа со схемой битвы в учебнике страница </a:t>
            </a:r>
            <a:r>
              <a:rPr lang="ru-RU" sz="2400" b="1" dirty="0" smtClean="0"/>
              <a:t>22</a:t>
            </a:r>
            <a:endParaRPr lang="ru-RU" sz="2400" dirty="0"/>
          </a:p>
          <a:p>
            <a:pPr marL="0" indent="0">
              <a:buNone/>
            </a:pPr>
            <a:r>
              <a:rPr lang="ru-RU" sz="2400" b="1" dirty="0"/>
              <a:t>Работа с историческим документом страница 2</a:t>
            </a:r>
            <a:r>
              <a:rPr lang="ru-RU" sz="2400" b="1" dirty="0" smtClean="0"/>
              <a:t>3</a:t>
            </a:r>
            <a:r>
              <a:rPr lang="ru-RU" sz="2400" b="1" dirty="0"/>
              <a:t>.</a:t>
            </a:r>
            <a:endParaRPr lang="ru-RU" sz="2400" dirty="0"/>
          </a:p>
          <a:p>
            <a:pPr marL="0" indent="0">
              <a:buNone/>
            </a:pPr>
            <a:r>
              <a:rPr lang="ru-RU" sz="2400" b="1" dirty="0" smtClean="0"/>
              <a:t>Беседа </a:t>
            </a:r>
            <a:r>
              <a:rPr lang="ru-RU" sz="2400" b="1" dirty="0"/>
              <a:t>по документу:                                                                                   </a:t>
            </a:r>
            <a:endParaRPr lang="ru-RU" sz="2400" b="1" dirty="0" smtClean="0"/>
          </a:p>
          <a:p>
            <a:pPr lvl="0"/>
            <a:r>
              <a:rPr lang="ru-RU" sz="2400" dirty="0" smtClean="0"/>
              <a:t>О </a:t>
            </a:r>
            <a:r>
              <a:rPr lang="ru-RU" sz="2400" dirty="0"/>
              <a:t>каких подвигах рассказывает летопись?</a:t>
            </a:r>
          </a:p>
          <a:p>
            <a:pPr lvl="0"/>
            <a:r>
              <a:rPr lang="ru-RU" sz="2400" dirty="0"/>
              <a:t>Какие слои русского общества принимали участие </a:t>
            </a:r>
            <a:endParaRPr lang="ru-RU" sz="2400" dirty="0" smtClean="0"/>
          </a:p>
          <a:p>
            <a:pPr marL="0" lv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в </a:t>
            </a:r>
            <a:r>
              <a:rPr lang="ru-RU" sz="2400" dirty="0"/>
              <a:t>битве?</a:t>
            </a:r>
          </a:p>
          <a:p>
            <a:pPr lvl="0"/>
            <a:r>
              <a:rPr lang="ru-RU" sz="2400" dirty="0"/>
              <a:t>Почему русская рать победила?</a:t>
            </a:r>
          </a:p>
          <a:p>
            <a:pPr marL="0" indent="0">
              <a:buNone/>
            </a:pPr>
            <a:r>
              <a:rPr lang="ru-RU" sz="2400" b="1" dirty="0"/>
              <a:t>Работа с историческим документом.</a:t>
            </a:r>
            <a:endParaRPr lang="ru-RU" sz="2400" dirty="0"/>
          </a:p>
          <a:p>
            <a:pPr marL="0" indent="0">
              <a:buNone/>
            </a:pPr>
            <a:r>
              <a:rPr lang="ru-RU" sz="2400" b="1" dirty="0"/>
              <a:t>Вопрос:</a:t>
            </a:r>
            <a:r>
              <a:rPr lang="ru-RU" sz="2400" dirty="0"/>
              <a:t> Какая ситуация сложилась после победы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                 в </a:t>
            </a:r>
            <a:r>
              <a:rPr lang="ru-RU" sz="2400" dirty="0"/>
              <a:t>Невской битве</a:t>
            </a:r>
            <a:r>
              <a:rPr lang="ru-RU" sz="2400" dirty="0" smtClean="0"/>
              <a:t>?</a:t>
            </a:r>
            <a:endParaRPr lang="ru-RU" sz="2400" dirty="0"/>
          </a:p>
          <a:p>
            <a:r>
              <a:rPr lang="ru-RU" sz="2400" i="1" u="sng" dirty="0"/>
              <a:t>5 апреля 1242 года – Ледовое побоище.</a:t>
            </a:r>
            <a:endParaRPr lang="ru-RU" sz="2400" dirty="0"/>
          </a:p>
          <a:p>
            <a:pPr marL="0" indent="0">
              <a:buNone/>
            </a:pPr>
            <a:r>
              <a:rPr lang="ru-RU" sz="2400" b="1" dirty="0"/>
              <a:t>Работа со схемой битвы в учебнике на странице </a:t>
            </a:r>
            <a:r>
              <a:rPr lang="ru-RU" sz="2400" b="1" dirty="0" smtClean="0"/>
              <a:t>24 </a:t>
            </a:r>
            <a:endParaRPr lang="ru-RU" sz="2400" dirty="0"/>
          </a:p>
          <a:p>
            <a:pPr marL="0" indent="0">
              <a:buNone/>
            </a:pPr>
            <a:r>
              <a:rPr lang="ru-RU" sz="2400" b="1" dirty="0"/>
              <a:t>Работа со стихотворением Константина Симонова.</a:t>
            </a:r>
            <a:endParaRPr lang="ru-RU" sz="2400" dirty="0"/>
          </a:p>
          <a:p>
            <a:pPr marL="0" indent="0">
              <a:buNone/>
            </a:pPr>
            <a:r>
              <a:rPr lang="ru-RU" sz="2400" b="1" dirty="0"/>
              <a:t>Сделать вывод о причинах победы русских войск.</a:t>
            </a:r>
            <a:endParaRPr lang="ru-RU" sz="2400" dirty="0"/>
          </a:p>
          <a:p>
            <a:pPr algn="ctr"/>
            <a:endParaRPr lang="ru-RU" sz="2400" dirty="0" smtClean="0"/>
          </a:p>
          <a:p>
            <a:endParaRPr lang="ru-RU" sz="2400" b="1" dirty="0" smtClean="0"/>
          </a:p>
          <a:p>
            <a:endParaRPr lang="ru-RU" sz="2400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3" name="Picture 3" descr="C:\Users\пользователь\Pictures\St.-Alexander-Nevskiy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230" y="535559"/>
            <a:ext cx="2808312" cy="270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9498" y="163724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Князь Александр Невский выкупает пленников.</a:t>
            </a:r>
            <a:br>
              <a:rPr lang="ru-RU" sz="1000" dirty="0"/>
            </a:br>
            <a:r>
              <a:rPr lang="ru-RU" sz="1000" dirty="0"/>
              <a:t>Миниатюра из «Лицевого летописного свода»</a:t>
            </a:r>
          </a:p>
        </p:txBody>
      </p:sp>
      <p:pic>
        <p:nvPicPr>
          <p:cNvPr id="7173" name="Picture 5" descr="C:\Users\пользователь\Pictures\St.-Alexander-Nevskiy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498" y="3429000"/>
            <a:ext cx="2808312" cy="297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60230" y="6464999"/>
            <a:ext cx="2883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Моление князя Александра Ярославича</a:t>
            </a:r>
            <a:br>
              <a:rPr lang="ru-RU" sz="1000" dirty="0"/>
            </a:br>
            <a:r>
              <a:rPr lang="ru-RU" sz="1000" dirty="0"/>
              <a:t>перед Невской битвой</a:t>
            </a:r>
          </a:p>
        </p:txBody>
      </p:sp>
    </p:spTree>
    <p:extLst>
      <p:ext uri="{BB962C8B-B14F-4D97-AF65-F5344CB8AC3E}">
        <p14:creationId xmlns:p14="http://schemas.microsoft.com/office/powerpoint/2010/main" val="236078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/>
              <a:t>Учебный материал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/>
              <a:t>3. Работа </a:t>
            </a:r>
            <a:r>
              <a:rPr lang="ru-RU" sz="1800" b="1" dirty="0"/>
              <a:t>с документом о приезде послов Папы Римского.</a:t>
            </a:r>
            <a:endParaRPr lang="ru-RU" sz="1800" dirty="0"/>
          </a:p>
          <a:p>
            <a:pPr marL="0" indent="0" algn="ctr">
              <a:buNone/>
            </a:pPr>
            <a:r>
              <a:rPr lang="ru-RU" sz="1800" b="1" dirty="0"/>
              <a:t>Вопрос: </a:t>
            </a:r>
            <a:r>
              <a:rPr lang="ru-RU" sz="1800" dirty="0"/>
              <a:t>О каких чертах характера Александра </a:t>
            </a:r>
            <a:r>
              <a:rPr lang="ru-RU" sz="1800" dirty="0" smtClean="0"/>
              <a:t>Невского и говорит </a:t>
            </a:r>
            <a:r>
              <a:rPr lang="ru-RU" sz="1800" dirty="0"/>
              <a:t>это событие?</a:t>
            </a:r>
          </a:p>
          <a:p>
            <a:pPr marL="0" indent="0" algn="ctr">
              <a:buNone/>
            </a:pPr>
            <a:r>
              <a:rPr lang="ru-RU" sz="1800" b="1" dirty="0"/>
              <a:t>Рассказ учителя о поездки </a:t>
            </a:r>
            <a:r>
              <a:rPr lang="ru-RU" sz="1800" b="1" dirty="0" smtClean="0"/>
              <a:t>Александра Невского </a:t>
            </a:r>
            <a:r>
              <a:rPr lang="ru-RU" sz="1800" b="1" dirty="0"/>
              <a:t>в Золотую Орду.</a:t>
            </a:r>
            <a:endParaRPr lang="ru-RU" sz="1800" dirty="0"/>
          </a:p>
          <a:p>
            <a:pPr marL="0" indent="0" algn="ctr">
              <a:buNone/>
            </a:pPr>
            <a:r>
              <a:rPr lang="ru-RU" sz="1800" b="1" dirty="0"/>
              <a:t>Вопрос:</a:t>
            </a:r>
            <a:r>
              <a:rPr lang="ru-RU" sz="1800" dirty="0"/>
              <a:t> Как этот поступок характеризует Александра Невского?</a:t>
            </a:r>
          </a:p>
          <a:p>
            <a:pPr marL="0" indent="0" algn="r">
              <a:buNone/>
            </a:pPr>
            <a:r>
              <a:rPr lang="ru-RU" sz="1600" dirty="0" smtClean="0"/>
              <a:t>                       </a:t>
            </a:r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                                                                                         </a:t>
            </a:r>
            <a:endParaRPr lang="ru-RU" sz="16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</a:t>
            </a:r>
            <a:endParaRPr lang="ru-RU" dirty="0"/>
          </a:p>
        </p:txBody>
      </p:sp>
      <p:pic>
        <p:nvPicPr>
          <p:cNvPr id="6148" name="Picture 4" descr="C:\Users\пользователь\Pictures\St.-Alexander-Nevskiy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50525"/>
            <a:ext cx="2499707" cy="318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3916" y="6043889"/>
            <a:ext cx="2517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Князь Александр Невский в Орде. Худ. В. </a:t>
            </a:r>
            <a:r>
              <a:rPr lang="ru-RU" sz="1200" dirty="0" err="1"/>
              <a:t>Курдюмов</a:t>
            </a:r>
            <a:endParaRPr lang="ru-RU" sz="1200" dirty="0"/>
          </a:p>
        </p:txBody>
      </p:sp>
      <p:pic>
        <p:nvPicPr>
          <p:cNvPr id="6149" name="Picture 5" descr="C:\Users\пользователь\Pictures\St.-Alexander-Nevskiy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0" y="3140387"/>
            <a:ext cx="2666853" cy="319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72097" y="6336553"/>
            <a:ext cx="28828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Князь Александр Невский принимает послов</a:t>
            </a:r>
            <a:br>
              <a:rPr lang="ru-RU" sz="1100" dirty="0"/>
            </a:br>
            <a:r>
              <a:rPr lang="ru-RU" sz="1100" dirty="0"/>
              <a:t>папы Иннокентия IV. Худ. Г. </a:t>
            </a:r>
            <a:r>
              <a:rPr lang="ru-RU" sz="1100" dirty="0" err="1"/>
              <a:t>Семирадский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91179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Проблемные вопросы и задания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7776864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             </a:t>
            </a:r>
          </a:p>
          <a:p>
            <a:pPr marL="0" indent="0">
              <a:buNone/>
            </a:pPr>
            <a:r>
              <a:rPr lang="ru-RU" sz="1600" dirty="0" smtClean="0"/>
              <a:t>                       </a:t>
            </a:r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                                                                        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305342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Вопрос:</a:t>
            </a:r>
            <a:r>
              <a:rPr lang="ru-RU" sz="2400" dirty="0"/>
              <a:t>  Как вы считаете кто такой святой?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Сделать </a:t>
            </a:r>
            <a:r>
              <a:rPr lang="ru-RU" sz="2400" b="1" dirty="0"/>
              <a:t>вывод об Александре как политике и святом.</a:t>
            </a:r>
            <a:endParaRPr lang="ru-RU" sz="2400" dirty="0"/>
          </a:p>
          <a:p>
            <a:pPr algn="ctr"/>
            <a:r>
              <a:rPr lang="ru-RU" sz="2400" b="1" dirty="0"/>
              <a:t> </a:t>
            </a:r>
            <a:endParaRPr lang="ru-RU" sz="2400" dirty="0"/>
          </a:p>
          <a:p>
            <a:pPr algn="ctr"/>
            <a:r>
              <a:rPr lang="ru-RU" sz="2400" b="1" dirty="0" smtClean="0"/>
              <a:t>Вопрос</a:t>
            </a:r>
            <a:r>
              <a:rPr lang="ru-RU" sz="2400" b="1" dirty="0"/>
              <a:t>: </a:t>
            </a:r>
            <a:r>
              <a:rPr lang="ru-RU" sz="2400" dirty="0"/>
              <a:t>Как потомки могли почтить память Александра?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/>
              <a:t>В</a:t>
            </a:r>
            <a:r>
              <a:rPr lang="ru-RU" sz="2400" dirty="0" smtClean="0"/>
              <a:t>опрос</a:t>
            </a:r>
            <a:r>
              <a:rPr lang="ru-RU" sz="2400" dirty="0"/>
              <a:t>: «Кто такой Александр Невский?»</a:t>
            </a:r>
          </a:p>
          <a:p>
            <a:pPr algn="ctr"/>
            <a:r>
              <a:rPr lang="ru-RU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3097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Примерные ответы учащихся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5508104" cy="5112568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/>
              <a:t>На Руси к святым причислялись только люди, которые пострадали за Отечество и оставили в исторической памяти народной неизгладимый след. К числу таких личностей относится князь Александр Ярославич Невский. Его величайшая заслуга перед Русской землей состоит в том, что он сокрушил два крестовых похода — немецких и шведских рыцарей на Новгородскую Русь, до которой так и не докатилось всеразрушающее </a:t>
            </a:r>
            <a:r>
              <a:rPr lang="ru-RU" sz="2000" dirty="0" err="1"/>
              <a:t>Батыево</a:t>
            </a:r>
            <a:r>
              <a:rPr lang="ru-RU" sz="2000" dirty="0"/>
              <a:t> нашествие.</a:t>
            </a:r>
          </a:p>
          <a:p>
            <a:r>
              <a:rPr lang="ru-RU" sz="2000" dirty="0"/>
              <a:t>Имя Александра Невского навсегда осталось в памяти людской. Благодарная Русь в честь признания заслуг князя Александра Невского через 117 лет после его смерти возвела Александра Невского в ранг святых. А в 1547 году митрополит </a:t>
            </a:r>
            <a:r>
              <a:rPr lang="ru-RU" sz="2000" dirty="0" err="1"/>
              <a:t>Макарий</a:t>
            </a:r>
            <a:r>
              <a:rPr lang="ru-RU" sz="2000" dirty="0"/>
              <a:t> предложил установить празднование святому блаженному князю Александру Невскому по всей России. Церковный собор принял и подтвердил это положением.</a:t>
            </a:r>
          </a:p>
        </p:txBody>
      </p:sp>
      <p:pic>
        <p:nvPicPr>
          <p:cNvPr id="8196" name="Picture 4" descr="C:\Users\пользователь\Pictures\12.09.2019-696x3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16832"/>
            <a:ext cx="341593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80395" y="4589831"/>
            <a:ext cx="3663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Крестный ход в честь князя Александра Невского</a:t>
            </a:r>
          </a:p>
        </p:txBody>
      </p:sp>
    </p:spTree>
    <p:extLst>
      <p:ext uri="{BB962C8B-B14F-4D97-AF65-F5344CB8AC3E}">
        <p14:creationId xmlns:p14="http://schemas.microsoft.com/office/powerpoint/2010/main" val="62101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524</Words>
  <Application>Microsoft Office PowerPoint</Application>
  <PresentationFormat>Экран (4:3)</PresentationFormat>
  <Paragraphs>94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Aharoni</vt:lpstr>
      <vt:lpstr>Arial</vt:lpstr>
      <vt:lpstr>Calibri</vt:lpstr>
      <vt:lpstr>Тема Office</vt:lpstr>
      <vt:lpstr>Название проекта  Образовательный проект на тему:  «Александр Невский – патриот и христианин «Исполненное веры мужество твое»»  («Александр Невский: Запад и Восток, историческая память народа»)  Урок по духовному краеведению  для учащихся __6__ классов МОУ СОШ №18, г.Павловский -Посад Московской области  </vt:lpstr>
      <vt:lpstr>Цель образовательного проекта: в единстве и взаимосвязи истории, основ православной культуры, духовного краеведения создать образ защитника Отечества – князя Александра Невского и показать, кем он был для русского народа и для своей Родины. </vt:lpstr>
      <vt:lpstr>Инновационность проекта</vt:lpstr>
      <vt:lpstr>План занятия</vt:lpstr>
      <vt:lpstr>Учебный материал</vt:lpstr>
      <vt:lpstr>Учебный материал</vt:lpstr>
      <vt:lpstr>Учебный материал</vt:lpstr>
      <vt:lpstr>Проблемные вопросы и задания </vt:lpstr>
      <vt:lpstr>Примерные ответы учащихся </vt:lpstr>
      <vt:lpstr>Рефлексия (самооценка урока):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  Образовательный проект на тему:  «Александр Невский – патриот и христианин «Исполненное веры мужество твое»»  («Александр Невский: Запад и Восток, историческая память народа»)  Урок по духовному краеведению  для учащихся __6__ классов _______________  (название образовательного учреждения)  Московской области  Автор: ФИО, район, школа</dc:title>
  <dc:creator>Ольга</dc:creator>
  <cp:lastModifiedBy>Пользователь</cp:lastModifiedBy>
  <cp:revision>34</cp:revision>
  <dcterms:created xsi:type="dcterms:W3CDTF">2020-10-08T08:05:36Z</dcterms:created>
  <dcterms:modified xsi:type="dcterms:W3CDTF">2023-10-02T10:19:30Z</dcterms:modified>
</cp:coreProperties>
</file>