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75" r:id="rId6"/>
    <p:sldId id="279" r:id="rId7"/>
    <p:sldId id="276" r:id="rId8"/>
    <p:sldId id="277" r:id="rId9"/>
    <p:sldId id="278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CC"/>
    <a:srgbClr val="800000"/>
    <a:srgbClr val="FF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7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51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0C9FD-CD50-4910-864B-982F31EEF1A8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6F1CA-25FF-4E93-B0FB-B26F7CBF6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033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6F1CA-25FF-4E93-B0FB-B26F7CBF600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151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818" y="2852936"/>
            <a:ext cx="4742839" cy="40050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1412776"/>
            <a:ext cx="763284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>
              <a:solidFill>
                <a:srgbClr val="0033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003300"/>
                </a:solidFill>
              </a:rPr>
              <a:t>Тема</a:t>
            </a:r>
            <a:r>
              <a:rPr lang="ru-RU" sz="4000" b="1" dirty="0">
                <a:solidFill>
                  <a:srgbClr val="003300"/>
                </a:solidFill>
              </a:rPr>
              <a:t>: «Сортоиспытание огурцов на личном приусадебном участке в условиях Владимирской области»</a:t>
            </a:r>
          </a:p>
          <a:p>
            <a:pPr algn="ctr"/>
            <a:r>
              <a:rPr lang="ru-RU" sz="4000" b="1" dirty="0">
                <a:solidFill>
                  <a:srgbClr val="003300"/>
                </a:solidFill>
              </a:rPr>
              <a:t> </a:t>
            </a:r>
            <a:endParaRPr lang="ru-RU" sz="4000" b="1" dirty="0" smtClean="0">
              <a:solidFill>
                <a:srgbClr val="003300"/>
              </a:solidFill>
            </a:endParaRPr>
          </a:p>
          <a:p>
            <a:pPr algn="ctr"/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5" y="5301208"/>
            <a:ext cx="84969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Автор: Шилова </a:t>
            </a:r>
            <a:r>
              <a:rPr lang="ru-RU" sz="2000" b="1" dirty="0" smtClean="0">
                <a:solidFill>
                  <a:srgbClr val="002060"/>
                </a:solidFill>
              </a:rPr>
              <a:t>Елизавета, </a:t>
            </a:r>
            <a:r>
              <a:rPr lang="ru-RU" sz="2000" b="1" dirty="0">
                <a:solidFill>
                  <a:srgbClr val="002060"/>
                </a:solidFill>
              </a:rPr>
              <a:t>Авдеева </a:t>
            </a:r>
            <a:r>
              <a:rPr lang="ru-RU" sz="2000" b="1" dirty="0" smtClean="0">
                <a:solidFill>
                  <a:srgbClr val="002060"/>
                </a:solidFill>
              </a:rPr>
              <a:t>Дарья, объединение «Радуга», </a:t>
            </a:r>
            <a:r>
              <a:rPr lang="ru-RU" sz="2000" b="1" dirty="0" err="1" smtClean="0">
                <a:solidFill>
                  <a:srgbClr val="002060"/>
                </a:solidFill>
              </a:rPr>
              <a:t>Мстерский</a:t>
            </a:r>
            <a:r>
              <a:rPr lang="ru-RU" sz="2000" b="1" dirty="0" smtClean="0">
                <a:solidFill>
                  <a:srgbClr val="002060"/>
                </a:solidFill>
              </a:rPr>
              <a:t> ЦВР</a:t>
            </a:r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Руководитель</a:t>
            </a:r>
            <a:r>
              <a:rPr lang="ru-RU" sz="2000" b="1" dirty="0">
                <a:solidFill>
                  <a:srgbClr val="002060"/>
                </a:solidFill>
              </a:rPr>
              <a:t>: Журбенко Надежда Сергеевна</a:t>
            </a:r>
            <a:r>
              <a:rPr lang="ru-RU" sz="2000" b="1" dirty="0" smtClean="0">
                <a:solidFill>
                  <a:srgbClr val="002060"/>
                </a:solidFill>
              </a:rPr>
              <a:t>, педагог </a:t>
            </a:r>
            <a:r>
              <a:rPr lang="ru-RU" sz="2000" b="1" dirty="0">
                <a:solidFill>
                  <a:srgbClr val="002060"/>
                </a:solidFill>
              </a:rPr>
              <a:t>дополнительного образования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5" y="151472"/>
            <a:ext cx="823712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Муниципальное бюджетное учреждение дополнительного образования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«Центр внешкольной работы имени </a:t>
            </a:r>
            <a:r>
              <a:rPr lang="ru-RU" sz="2000" b="1" dirty="0" err="1">
                <a:solidFill>
                  <a:srgbClr val="002060"/>
                </a:solidFill>
              </a:rPr>
              <a:t>И.А.Альбицкого</a:t>
            </a:r>
            <a:r>
              <a:rPr lang="ru-RU" sz="2000" b="1" dirty="0">
                <a:solidFill>
                  <a:srgbClr val="002060"/>
                </a:solidFill>
              </a:rPr>
              <a:t> поселка Мстера Вязниковского района Владимирской области»</a:t>
            </a:r>
          </a:p>
          <a:p>
            <a:pPr algn="ctr"/>
            <a:r>
              <a:rPr lang="ru-RU" sz="2000" b="1" dirty="0">
                <a:solidFill>
                  <a:srgbClr val="003300"/>
                </a:solidFill>
              </a:rPr>
              <a:t> </a:t>
            </a:r>
          </a:p>
          <a:p>
            <a:pPr algn="ctr"/>
            <a:endParaRPr lang="ru-RU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3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360"/>
            <a:ext cx="9144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19672" y="44624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3300"/>
                </a:solidFill>
              </a:rPr>
              <a:t>п</a:t>
            </a:r>
            <a:r>
              <a:rPr lang="ru-RU" sz="2800" b="1" dirty="0" smtClean="0">
                <a:solidFill>
                  <a:srgbClr val="003300"/>
                </a:solidFill>
              </a:rPr>
              <a:t>оселок Мстера </a:t>
            </a:r>
            <a:endParaRPr lang="ru-RU" sz="28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84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99392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00"/>
                </a:solidFill>
              </a:rPr>
              <a:t>Этапы работы</a:t>
            </a:r>
          </a:p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Замачивание семян огурцов во мхе в теплице в конце апреля</a:t>
            </a:r>
            <a:endParaRPr lang="ru-RU" sz="2800" b="1" dirty="0">
              <a:solidFill>
                <a:srgbClr val="003300"/>
              </a:solidFill>
            </a:endParaRPr>
          </a:p>
        </p:txBody>
      </p:sp>
      <p:pic>
        <p:nvPicPr>
          <p:cNvPr id="1026" name="Рисунок 15" descr="C:\Users\123\Desktop\ОПЫТ огурцы\ogurec_semkro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1728192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artek-f1-semena-ogurca-pcheloopylyaemogo-rannego-semk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2" t="12199" r="25842" b="12360"/>
          <a:stretch>
            <a:fillRect/>
          </a:stretch>
        </p:blipFill>
        <p:spPr bwMode="auto">
          <a:xfrm>
            <a:off x="2485643" y="1268643"/>
            <a:ext cx="1798325" cy="266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Рисунок 14" descr="C:\Users\123\Desktop\ОПЫТ огурцы\ogurec_orleno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16" y="4149080"/>
            <a:ext cx="1735436" cy="252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Рисунок 16" descr="C:\Users\123\Desktop\ОПЫТ огурцы\ogurec_sprin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669" y="4149080"/>
            <a:ext cx="1733299" cy="252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20220427_1426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850" y="1419166"/>
            <a:ext cx="3297589" cy="5235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8666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1124744"/>
            <a:ext cx="35283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Проросшие семена посадили в емкости с почвой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(смешанный торф, перегной, дерн и коровяк в соотношении 5 : 3 : 1 : 1)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20220502_1341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0648"/>
            <a:ext cx="3600400" cy="6399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30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96" y="-33104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16632"/>
            <a:ext cx="9139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Высадка рассады с настоящими листочками</a:t>
            </a:r>
          </a:p>
        </p:txBody>
      </p:sp>
      <p:pic>
        <p:nvPicPr>
          <p:cNvPr id="3074" name="Picture 2" descr="20220602_1621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3168352" cy="5626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20220619_1124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742" y="908720"/>
            <a:ext cx="3178634" cy="5645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8507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3300"/>
                </a:solidFill>
              </a:rPr>
              <a:t>М</a:t>
            </a:r>
            <a:r>
              <a:rPr lang="ru-RU" sz="2800" b="1" dirty="0" smtClean="0">
                <a:solidFill>
                  <a:srgbClr val="003300"/>
                </a:solidFill>
              </a:rPr>
              <a:t>еталлические дуги и опора для растений</a:t>
            </a:r>
            <a:endParaRPr lang="ru-RU" sz="2800" b="1" dirty="0">
              <a:solidFill>
                <a:srgbClr val="003300"/>
              </a:solidFill>
            </a:endParaRPr>
          </a:p>
        </p:txBody>
      </p:sp>
      <p:pic>
        <p:nvPicPr>
          <p:cNvPr id="4098" name="Picture 2" descr="20220626_1109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61" y="836713"/>
            <a:ext cx="3631183" cy="574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20220626_1533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888" y="795037"/>
            <a:ext cx="3796560" cy="5754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8976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 descr="20220709_1821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44938"/>
            <a:ext cx="3672408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20220711_2010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44938"/>
            <a:ext cx="3775250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0" y="446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Подвязывание плетей</a:t>
            </a:r>
            <a:endParaRPr lang="ru-RU" sz="28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70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8"/>
            <a:ext cx="9144000" cy="6852632"/>
          </a:xfrm>
          <a:prstGeom prst="rect">
            <a:avLst/>
          </a:prstGeom>
        </p:spPr>
      </p:pic>
      <p:pic>
        <p:nvPicPr>
          <p:cNvPr id="1026" name="Picture 2" descr="IMG_20210712_1919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3977640" cy="5883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3989996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64705"/>
            <a:ext cx="4033380" cy="5883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0" y="11663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  </a:t>
            </a:r>
            <a:r>
              <a:rPr lang="ru-RU" sz="2800" b="1" dirty="0" smtClean="0">
                <a:solidFill>
                  <a:srgbClr val="003300"/>
                </a:solidFill>
              </a:rPr>
              <a:t>Плод </a:t>
            </a:r>
            <a:r>
              <a:rPr lang="ru-RU" sz="2800" b="1" dirty="0">
                <a:solidFill>
                  <a:srgbClr val="003300"/>
                </a:solidFill>
              </a:rPr>
              <a:t>огурца </a:t>
            </a:r>
            <a:r>
              <a:rPr lang="ru-RU" sz="2800" b="1" dirty="0" err="1">
                <a:solidFill>
                  <a:srgbClr val="003300"/>
                </a:solidFill>
              </a:rPr>
              <a:t>Семкросс</a:t>
            </a:r>
            <a:r>
              <a:rPr lang="ru-RU" sz="2800" b="1" dirty="0">
                <a:solidFill>
                  <a:srgbClr val="003300"/>
                </a:solidFill>
              </a:rPr>
              <a:t> </a:t>
            </a:r>
            <a:r>
              <a:rPr lang="en-US" sz="2800" b="1" dirty="0">
                <a:solidFill>
                  <a:srgbClr val="003300"/>
                </a:solidFill>
              </a:rPr>
              <a:t>F</a:t>
            </a:r>
            <a:r>
              <a:rPr lang="ru-RU" sz="2800" b="1" dirty="0" smtClean="0">
                <a:solidFill>
                  <a:srgbClr val="003300"/>
                </a:solidFill>
              </a:rPr>
              <a:t>1       Плод </a:t>
            </a:r>
            <a:r>
              <a:rPr lang="ru-RU" sz="2800" b="1" dirty="0">
                <a:solidFill>
                  <a:srgbClr val="003300"/>
                </a:solidFill>
              </a:rPr>
              <a:t>огурца Орленок </a:t>
            </a:r>
            <a:r>
              <a:rPr lang="en-US" sz="2800" b="1" dirty="0">
                <a:solidFill>
                  <a:srgbClr val="003300"/>
                </a:solidFill>
              </a:rPr>
              <a:t>F</a:t>
            </a:r>
            <a:r>
              <a:rPr lang="ru-RU" sz="2800" b="1" dirty="0" smtClean="0">
                <a:solidFill>
                  <a:srgbClr val="003300"/>
                </a:solidFill>
              </a:rPr>
              <a:t>1</a:t>
            </a:r>
            <a:endParaRPr lang="ru-RU" sz="28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2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20220709_182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19" y="692696"/>
            <a:ext cx="3645341" cy="5976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Рисунок 13" descr="C:\Users\123\Desktop\ОПЫТ огурцы\IMG_20210802_1310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764705"/>
            <a:ext cx="3821057" cy="5900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0" y="11663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</a:rPr>
              <a:t>       </a:t>
            </a:r>
            <a:r>
              <a:rPr lang="ru-RU" sz="2800" b="1" dirty="0" smtClean="0">
                <a:solidFill>
                  <a:srgbClr val="003300"/>
                </a:solidFill>
              </a:rPr>
              <a:t>Плод </a:t>
            </a:r>
            <a:r>
              <a:rPr lang="ru-RU" sz="2800" b="1" dirty="0">
                <a:solidFill>
                  <a:srgbClr val="003300"/>
                </a:solidFill>
              </a:rPr>
              <a:t>огурца Артек </a:t>
            </a:r>
            <a:r>
              <a:rPr lang="en-US" sz="2800" b="1" dirty="0">
                <a:solidFill>
                  <a:srgbClr val="003300"/>
                </a:solidFill>
              </a:rPr>
              <a:t>F</a:t>
            </a:r>
            <a:r>
              <a:rPr lang="ru-RU" sz="2800" b="1" dirty="0" smtClean="0">
                <a:solidFill>
                  <a:srgbClr val="003300"/>
                </a:solidFill>
              </a:rPr>
              <a:t>1         Плод огурца Спринт </a:t>
            </a:r>
            <a:r>
              <a:rPr lang="en-US" sz="2800" b="1" dirty="0">
                <a:solidFill>
                  <a:srgbClr val="003300"/>
                </a:solidFill>
              </a:rPr>
              <a:t>F</a:t>
            </a:r>
            <a:r>
              <a:rPr lang="ru-RU" sz="2800" b="1" dirty="0" smtClean="0">
                <a:solidFill>
                  <a:srgbClr val="003300"/>
                </a:solidFill>
              </a:rPr>
              <a:t>1</a:t>
            </a:r>
            <a:endParaRPr lang="ru-RU" sz="28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82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-27384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Выводы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868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Изучили морфологические и биологические особенности огурца</a:t>
            </a:r>
          </a:p>
          <a:p>
            <a:pPr algn="ctr"/>
            <a:endParaRPr lang="ru-RU" sz="2800" b="1" dirty="0">
              <a:solidFill>
                <a:srgbClr val="0033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78" y="1124744"/>
            <a:ext cx="2698194" cy="2926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36" y="3944554"/>
            <a:ext cx="3537064" cy="2652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216" y="1241177"/>
            <a:ext cx="3339192" cy="2504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08477"/>
            <a:ext cx="2925968" cy="2588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8057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16632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Провели фенологические наблюдения за ростом и развитием огурца</a:t>
            </a:r>
            <a:endParaRPr lang="ru-RU" sz="2800" b="1" dirty="0">
              <a:solidFill>
                <a:srgbClr val="0033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200056"/>
              </p:ext>
            </p:extLst>
          </p:nvPr>
        </p:nvGraphicFramePr>
        <p:xfrm>
          <a:off x="323527" y="1340768"/>
          <a:ext cx="8424938" cy="5203848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296145"/>
                <a:gridCol w="1293714"/>
                <a:gridCol w="1010542"/>
                <a:gridCol w="936104"/>
                <a:gridCol w="1296144"/>
                <a:gridCol w="1008112"/>
                <a:gridCol w="1584177"/>
              </a:tblGrid>
              <a:tr h="1242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33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3300"/>
                          </a:solidFill>
                          <a:effectLst/>
                        </a:rPr>
                        <a:t>сорт</a:t>
                      </a:r>
                      <a:endParaRPr lang="ru-RU" sz="1800" b="1" i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33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3300"/>
                          </a:solidFill>
                          <a:effectLst/>
                        </a:rPr>
                        <a:t>повторность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33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3300"/>
                          </a:solidFill>
                          <a:effectLst/>
                        </a:rPr>
                        <a:t>время </a:t>
                      </a: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посева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33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3300"/>
                          </a:solidFill>
                          <a:effectLst/>
                        </a:rPr>
                        <a:t>всходы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33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3300"/>
                          </a:solidFill>
                          <a:effectLst/>
                        </a:rPr>
                        <a:t>первый </a:t>
                      </a: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настоящий лист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33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3300"/>
                          </a:solidFill>
                          <a:effectLst/>
                        </a:rPr>
                        <a:t>начало </a:t>
                      </a: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цветения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33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3300"/>
                          </a:solidFill>
                          <a:effectLst/>
                        </a:rPr>
                        <a:t>массовое </a:t>
                      </a: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плодоношение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2747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Орленок 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</a:rPr>
                        <a:t>F</a:t>
                      </a: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27.04.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00"/>
                          </a:solidFill>
                          <a:effectLst/>
                        </a:rPr>
                        <a:t>02.05.</a:t>
                      </a:r>
                      <a:endParaRPr lang="ru-RU" sz="1800" b="1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00"/>
                          </a:solidFill>
                          <a:effectLst/>
                        </a:rPr>
                        <a:t>02.06.</a:t>
                      </a:r>
                      <a:endParaRPr lang="ru-RU" sz="1800" b="1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00"/>
                          </a:solidFill>
                          <a:effectLst/>
                        </a:rPr>
                        <a:t>15.06.</a:t>
                      </a:r>
                      <a:endParaRPr lang="ru-RU" sz="1800" b="1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06.07.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27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2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27.04.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02.05.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00"/>
                          </a:solidFill>
                          <a:effectLst/>
                        </a:rPr>
                        <a:t>02.06.</a:t>
                      </a:r>
                      <a:endParaRPr lang="ru-RU" sz="1800" b="1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00"/>
                          </a:solidFill>
                          <a:effectLst/>
                        </a:rPr>
                        <a:t>15.06.</a:t>
                      </a:r>
                      <a:endParaRPr lang="ru-RU" sz="1800" b="1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00"/>
                          </a:solidFill>
                          <a:effectLst/>
                        </a:rPr>
                        <a:t>06.07.</a:t>
                      </a:r>
                      <a:endParaRPr lang="ru-RU" sz="1800" b="1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2747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3300"/>
                          </a:solidFill>
                          <a:effectLst/>
                        </a:rPr>
                        <a:t>Семкросс</a:t>
                      </a: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</a:rPr>
                        <a:t>F</a:t>
                      </a: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27.04.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02.05.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03.06.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15.06.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00"/>
                          </a:solidFill>
                          <a:effectLst/>
                        </a:rPr>
                        <a:t>06.07.</a:t>
                      </a:r>
                      <a:endParaRPr lang="ru-RU" sz="1800" b="1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27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2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27.04.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02.05.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03.06.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00"/>
                          </a:solidFill>
                          <a:effectLst/>
                        </a:rPr>
                        <a:t>15.06.</a:t>
                      </a:r>
                      <a:endParaRPr lang="ru-RU" sz="1800" b="1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00"/>
                          </a:solidFill>
                          <a:effectLst/>
                        </a:rPr>
                        <a:t>06.07.</a:t>
                      </a:r>
                      <a:endParaRPr lang="ru-RU" sz="1800" b="1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2747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Спринт 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</a:rPr>
                        <a:t>F</a:t>
                      </a: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00"/>
                          </a:solidFill>
                          <a:effectLst/>
                        </a:rPr>
                        <a:t>27.04.</a:t>
                      </a:r>
                      <a:endParaRPr lang="ru-RU" sz="1800" b="1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02.05.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02.06.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15.06.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00"/>
                          </a:solidFill>
                          <a:effectLst/>
                        </a:rPr>
                        <a:t>05.07.</a:t>
                      </a:r>
                      <a:endParaRPr lang="ru-RU" sz="1800" b="1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27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2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00"/>
                          </a:solidFill>
                          <a:effectLst/>
                        </a:rPr>
                        <a:t>27.04.</a:t>
                      </a:r>
                      <a:endParaRPr lang="ru-RU" sz="1800" b="1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00"/>
                          </a:solidFill>
                          <a:effectLst/>
                        </a:rPr>
                        <a:t>02.05.</a:t>
                      </a:r>
                      <a:endParaRPr lang="ru-RU" sz="1800" b="1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02.06.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15.06.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05.07.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27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Артек 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</a:rPr>
                        <a:t>F1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27.04.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</a:rPr>
                        <a:t>0</a:t>
                      </a: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2.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</a:rPr>
                        <a:t>05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02.06.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15.06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05.07.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27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</a:rPr>
                        <a:t>2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27.04.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02.05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00"/>
                          </a:solidFill>
                          <a:effectLst/>
                        </a:rPr>
                        <a:t>02.06.</a:t>
                      </a:r>
                      <a:endParaRPr lang="ru-RU" sz="1800" b="1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00"/>
                          </a:solidFill>
                          <a:effectLst/>
                        </a:rPr>
                        <a:t>15.06</a:t>
                      </a:r>
                      <a:endParaRPr lang="ru-RU" sz="1800" b="1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05.07 .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12888" y="24050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22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38" y="1545993"/>
            <a:ext cx="5501202" cy="37552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95536" y="116632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Огурцы – самая древняя овощная культура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764704"/>
            <a:ext cx="2808151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</a:rPr>
              <a:t>Родина – Индия</a:t>
            </a:r>
          </a:p>
          <a:p>
            <a:r>
              <a:rPr lang="ru-RU" sz="2800" b="1" dirty="0" smtClean="0">
                <a:solidFill>
                  <a:srgbClr val="003300"/>
                </a:solidFill>
              </a:rPr>
              <a:t>Появился 6 тыс. лет назад</a:t>
            </a:r>
          </a:p>
          <a:p>
            <a:r>
              <a:rPr lang="ru-RU" sz="2800" b="1" dirty="0" smtClean="0">
                <a:solidFill>
                  <a:srgbClr val="003300"/>
                </a:solidFill>
              </a:rPr>
              <a:t>Греки называли плод «</a:t>
            </a:r>
            <a:r>
              <a:rPr lang="ru-RU" sz="2800" b="1" dirty="0" err="1" smtClean="0">
                <a:solidFill>
                  <a:srgbClr val="003300"/>
                </a:solidFill>
              </a:rPr>
              <a:t>аорос</a:t>
            </a:r>
            <a:r>
              <a:rPr lang="ru-RU" sz="2800" b="1" dirty="0" smtClean="0">
                <a:solidFill>
                  <a:srgbClr val="003300"/>
                </a:solidFill>
              </a:rPr>
              <a:t>», что значит неспелый, недозрелый.</a:t>
            </a:r>
          </a:p>
          <a:p>
            <a:r>
              <a:rPr lang="ru-RU" sz="2800" b="1" dirty="0" smtClean="0">
                <a:solidFill>
                  <a:srgbClr val="003300"/>
                </a:solidFill>
              </a:rPr>
              <a:t>От него произошло слово  «</a:t>
            </a:r>
            <a:r>
              <a:rPr lang="ru-RU" sz="2800" b="1" dirty="0" err="1" smtClean="0">
                <a:solidFill>
                  <a:srgbClr val="003300"/>
                </a:solidFill>
              </a:rPr>
              <a:t>агурус</a:t>
            </a:r>
            <a:r>
              <a:rPr lang="ru-RU" sz="2800" b="1" dirty="0" smtClean="0">
                <a:solidFill>
                  <a:srgbClr val="003300"/>
                </a:solidFill>
              </a:rPr>
              <a:t>», а затем  и русское  «огурец»</a:t>
            </a:r>
          </a:p>
          <a:p>
            <a:endParaRPr lang="ru-RU" sz="2800" b="1" dirty="0">
              <a:solidFill>
                <a:srgbClr val="003300"/>
              </a:solidFill>
            </a:endParaRPr>
          </a:p>
          <a:p>
            <a:r>
              <a:rPr lang="ru-RU" sz="2800" b="1" dirty="0" smtClean="0">
                <a:solidFill>
                  <a:srgbClr val="003300"/>
                </a:solidFill>
              </a:rPr>
              <a:t>Употребляют в пищу молодые недозрелые плоды - зеленцы</a:t>
            </a:r>
            <a:endParaRPr lang="ru-RU" sz="28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02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06084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Провели агротехнические мероприятия по уходу за огурцом</a:t>
            </a:r>
            <a:endParaRPr lang="ru-RU" sz="28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0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326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Провели дегустационную оценку плодов огурца</a:t>
            </a:r>
            <a:endParaRPr lang="ru-RU" sz="2800" b="1" dirty="0">
              <a:solidFill>
                <a:srgbClr val="0033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435300"/>
              </p:ext>
            </p:extLst>
          </p:nvPr>
        </p:nvGraphicFramePr>
        <p:xfrm>
          <a:off x="467544" y="1089725"/>
          <a:ext cx="8208912" cy="54356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6018"/>
                <a:gridCol w="3678615"/>
                <a:gridCol w="1794279"/>
              </a:tblGrid>
              <a:tr h="319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Сорт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комментарий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00"/>
                          </a:solidFill>
                          <a:effectLst/>
                        </a:rPr>
                        <a:t>Оценка</a:t>
                      </a:r>
                      <a:endParaRPr lang="ru-RU" sz="1800" b="1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98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Орленок 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</a:rPr>
                        <a:t>F</a:t>
                      </a: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Вкусный сорт, плоды очень упругие и хрустящие, сильный аромат. Отменные вкусовые качества.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5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78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3300"/>
                          </a:solidFill>
                          <a:effectLst/>
                        </a:rPr>
                        <a:t>Семкросс</a:t>
                      </a: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</a:rPr>
                        <a:t>F</a:t>
                      </a: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Плоды </a:t>
                      </a:r>
                      <a:r>
                        <a:rPr lang="ru-RU" sz="1800" b="1" dirty="0" err="1">
                          <a:solidFill>
                            <a:srgbClr val="003300"/>
                          </a:solidFill>
                          <a:effectLst/>
                        </a:rPr>
                        <a:t>редкобугорчатые</a:t>
                      </a: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 с жесткими шипами.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Сильный аромат, хрустящие.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</a:rPr>
                        <a:t>5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98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Спринт 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</a:rPr>
                        <a:t>F</a:t>
                      </a: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Плоды упругие.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Сильный огуречный аромат</a:t>
                      </a:r>
                      <a:r>
                        <a:rPr lang="ru-RU" sz="1800" b="1" dirty="0" smtClean="0">
                          <a:solidFill>
                            <a:srgbClr val="003300"/>
                          </a:solidFill>
                          <a:effectLst/>
                        </a:rPr>
                        <a:t>, очень </a:t>
                      </a: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хрустящие.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Понравились в свежем виде.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5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9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Артек 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</a:rPr>
                        <a:t>F1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Очень вкусные, сладкие, хрустящие небольшие плоды. 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5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02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46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Выявили наиболее урожайный сорт</a:t>
            </a:r>
            <a:endParaRPr lang="ru-RU" sz="2800" b="1" dirty="0">
              <a:solidFill>
                <a:srgbClr val="0033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745314"/>
              </p:ext>
            </p:extLst>
          </p:nvPr>
        </p:nvGraphicFramePr>
        <p:xfrm>
          <a:off x="611560" y="3333752"/>
          <a:ext cx="7848869" cy="3335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1603"/>
                <a:gridCol w="1962422"/>
                <a:gridCol w="1962422"/>
                <a:gridCol w="1962422"/>
              </a:tblGrid>
              <a:tr h="7828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Сорт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1 повторность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2 повторность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00"/>
                          </a:solidFill>
                          <a:effectLst/>
                        </a:rPr>
                        <a:t>Средняя урожайность</a:t>
                      </a:r>
                      <a:endParaRPr lang="ru-RU" sz="1800" b="1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5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00"/>
                          </a:solidFill>
                          <a:effectLst/>
                        </a:rPr>
                        <a:t>Орленок 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</a:rPr>
                        <a:t>F</a:t>
                      </a:r>
                      <a:r>
                        <a:rPr lang="ru-RU" sz="1800" b="1">
                          <a:solidFill>
                            <a:srgbClr val="003300"/>
                          </a:solidFill>
                          <a:effectLst/>
                        </a:rPr>
                        <a:t>1</a:t>
                      </a:r>
                      <a:endParaRPr lang="ru-RU" sz="1800" b="1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15 кг.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14 кг.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00"/>
                          </a:solidFill>
                          <a:effectLst/>
                        </a:rPr>
                        <a:t>14,5</a:t>
                      </a:r>
                      <a:endParaRPr lang="ru-RU" sz="1800" b="1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5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</a:rPr>
                        <a:t>Семкросс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F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18,5 кг.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16 кг.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17,2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5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00"/>
                          </a:solidFill>
                          <a:effectLst/>
                        </a:rPr>
                        <a:t>Спринт 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</a:rPr>
                        <a:t>F</a:t>
                      </a:r>
                      <a:r>
                        <a:rPr lang="ru-RU" sz="1800" b="1">
                          <a:solidFill>
                            <a:srgbClr val="003300"/>
                          </a:solidFill>
                          <a:effectLst/>
                        </a:rPr>
                        <a:t>1</a:t>
                      </a:r>
                      <a:endParaRPr lang="ru-RU" sz="1800" b="1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18 кг.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16 кг.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17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5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00"/>
                          </a:solidFill>
                          <a:effectLst/>
                        </a:rPr>
                        <a:t>Артек 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</a:rPr>
                        <a:t>F1</a:t>
                      </a:r>
                      <a:endParaRPr lang="ru-RU" sz="1800" b="1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17 кг.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00"/>
                          </a:solidFill>
                          <a:effectLst/>
                        </a:rPr>
                        <a:t>17 кг.</a:t>
                      </a:r>
                      <a:endParaRPr lang="ru-RU" sz="1800" b="1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17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5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00"/>
                          </a:solidFill>
                          <a:effectLst/>
                        </a:rPr>
                        <a:t>Итого</a:t>
                      </a:r>
                      <a:endParaRPr lang="ru-RU" sz="1800" b="1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68,5кг.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00"/>
                          </a:solidFill>
                          <a:effectLst/>
                        </a:rPr>
                        <a:t>63 кг.</a:t>
                      </a:r>
                      <a:endParaRPr lang="ru-RU" sz="1800" b="1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effectLst/>
                        </a:rPr>
                        <a:t>65,7</a:t>
                      </a:r>
                      <a:endParaRPr lang="ru-RU" sz="1800" b="1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28725" y="3105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113" y="620688"/>
            <a:ext cx="1741967" cy="1767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12886"/>
            <a:ext cx="1801377" cy="1852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764704"/>
            <a:ext cx="1732465" cy="1732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541202" y="980728"/>
            <a:ext cx="1086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</a:rPr>
              <a:t>2 место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2418" y="2492896"/>
            <a:ext cx="1953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Семкросс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F1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3648" y="278092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Спринт</a:t>
            </a:r>
            <a:r>
              <a:rPr lang="en-US" b="1" dirty="0" smtClean="0">
                <a:solidFill>
                  <a:srgbClr val="002060"/>
                </a:solidFill>
              </a:rPr>
              <a:t>F1</a:t>
            </a:r>
            <a:r>
              <a:rPr lang="ru-RU" b="1" dirty="0" smtClean="0">
                <a:solidFill>
                  <a:srgbClr val="002060"/>
                </a:solidFill>
              </a:rPr>
              <a:t>, Артек </a:t>
            </a:r>
            <a:r>
              <a:rPr lang="en-US" b="1" dirty="0" smtClean="0">
                <a:solidFill>
                  <a:srgbClr val="002060"/>
                </a:solidFill>
              </a:rPr>
              <a:t>F1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4128" y="26996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Орленок</a:t>
            </a:r>
            <a:r>
              <a:rPr lang="en-US" b="1" dirty="0" smtClean="0">
                <a:solidFill>
                  <a:srgbClr val="002060"/>
                </a:solidFill>
              </a:rPr>
              <a:t> F1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3888" y="476672"/>
            <a:ext cx="94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</a:rPr>
              <a:t>1 место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8104" y="692696"/>
            <a:ext cx="158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</a:rPr>
              <a:t>3 место</a:t>
            </a:r>
            <a:endParaRPr lang="ru-RU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4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450056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0" y="47667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00"/>
                </a:solidFill>
              </a:rPr>
              <a:t>СПАСИБО ЗА ВНИМАНИЕ!</a:t>
            </a:r>
            <a:endParaRPr lang="ru-RU" sz="32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64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78352"/>
            <a:ext cx="4294751" cy="2778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57203"/>
            <a:ext cx="4320480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78376"/>
            <a:ext cx="4294487" cy="2862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29600" y="1340768"/>
            <a:ext cx="313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003300"/>
                </a:solidFill>
              </a:rPr>
              <a:t>аскохитоз</a:t>
            </a:r>
            <a:endParaRPr lang="ru-RU" sz="3600" b="1" dirty="0">
              <a:solidFill>
                <a:srgbClr val="00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1569" y="3284984"/>
            <a:ext cx="4150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3300"/>
                </a:solidFill>
              </a:rPr>
              <a:t>м</a:t>
            </a:r>
            <a:r>
              <a:rPr lang="ru-RU" sz="3200" b="1" dirty="0" smtClean="0">
                <a:solidFill>
                  <a:srgbClr val="003300"/>
                </a:solidFill>
              </a:rPr>
              <a:t>учнистая роса</a:t>
            </a:r>
            <a:endParaRPr lang="ru-RU" sz="3200" b="1" dirty="0">
              <a:solidFill>
                <a:srgbClr val="00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056" y="3286725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3300"/>
                </a:solidFill>
              </a:rPr>
              <a:t>к</a:t>
            </a:r>
            <a:r>
              <a:rPr lang="ru-RU" sz="3200" b="1" dirty="0" smtClean="0">
                <a:solidFill>
                  <a:srgbClr val="003300"/>
                </a:solidFill>
              </a:rPr>
              <a:t>орневая гниль</a:t>
            </a:r>
            <a:endParaRPr lang="ru-RU" sz="3200" b="1" dirty="0">
              <a:solidFill>
                <a:srgbClr val="00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-99392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Заболевания огурца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5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2044005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Цель </a:t>
            </a:r>
            <a:r>
              <a:rPr lang="ru-RU" sz="2800" b="1" dirty="0" smtClean="0">
                <a:solidFill>
                  <a:srgbClr val="002060"/>
                </a:solidFill>
              </a:rPr>
              <a:t>– провести сортоиспытание гибридов огурца агрофирмы «Семко- Юниор» в условиях открытого грунта на территории Владимирской области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16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67" y="1556792"/>
            <a:ext cx="6729509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27584" y="-27384"/>
            <a:ext cx="748883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Задачи опыта:</a:t>
            </a:r>
          </a:p>
          <a:p>
            <a:r>
              <a:rPr lang="ru-RU" sz="2800" b="1" dirty="0">
                <a:solidFill>
                  <a:srgbClr val="003300"/>
                </a:solidFill>
              </a:rPr>
              <a:t>1.  Изучить морфологические и биологические особенности огурца.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12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064897" cy="6048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3806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47489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3300"/>
                </a:solidFill>
              </a:rPr>
              <a:t>2 . Вести фенологические наблюдения за ростом и развитием огурца.</a:t>
            </a:r>
          </a:p>
        </p:txBody>
      </p:sp>
    </p:spTree>
    <p:extLst>
      <p:ext uri="{BB962C8B-B14F-4D97-AF65-F5344CB8AC3E}">
        <p14:creationId xmlns:p14="http://schemas.microsoft.com/office/powerpoint/2010/main" val="376062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662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3300"/>
                </a:solidFill>
              </a:rPr>
              <a:t>3.  Соблюдать агротехнические мероприятия по уходу за огурцом</a:t>
            </a:r>
            <a:r>
              <a:rPr lang="ru-RU" sz="2800" b="1" dirty="0" smtClean="0">
                <a:solidFill>
                  <a:srgbClr val="003300"/>
                </a:solidFill>
              </a:rPr>
              <a:t>.</a:t>
            </a:r>
            <a:endParaRPr lang="ru-RU" sz="2800" b="1" dirty="0">
              <a:solidFill>
                <a:srgbClr val="0033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549236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</a:rPr>
              <a:t>Обработка почвы от сорняков, чтобы земля была рыхлой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</a:rPr>
              <a:t>Подкормка органическим удобрением -древесная зола, яичная скорлупа , для улучшения завязываемости  во время цветения вначале -  борная кислота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</a:rPr>
              <a:t>Полив по мере высыхания почвы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</a:rPr>
              <a:t>Частый сбор зеленца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</a:rPr>
              <a:t>Выращивание на участке растений, привлекающих пчел – душица, бархатцы</a:t>
            </a:r>
          </a:p>
          <a:p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02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26876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3300"/>
                </a:solidFill>
              </a:rPr>
              <a:t>4.  Провести дегустационную оценку плодов огурца.</a:t>
            </a:r>
          </a:p>
          <a:p>
            <a:pPr algn="ctr"/>
            <a:endParaRPr lang="ru-RU" sz="2800" b="1" dirty="0" smtClean="0">
              <a:solidFill>
                <a:srgbClr val="0033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5</a:t>
            </a:r>
            <a:r>
              <a:rPr lang="ru-RU" sz="2800" b="1" dirty="0">
                <a:solidFill>
                  <a:srgbClr val="003300"/>
                </a:solidFill>
              </a:rPr>
              <a:t>. Выявить наиболее урожайный сорт огурцов. </a:t>
            </a:r>
          </a:p>
          <a:p>
            <a:pPr algn="ctr"/>
            <a:endParaRPr lang="ru-RU" sz="28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07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707</TotalTime>
  <Words>573</Words>
  <Application>Microsoft Office PowerPoint</Application>
  <PresentationFormat>Экран (4:3)</PresentationFormat>
  <Paragraphs>180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Соседство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Ирина</dc:creator>
  <cp:lastModifiedBy>pk599</cp:lastModifiedBy>
  <cp:revision>127</cp:revision>
  <dcterms:created xsi:type="dcterms:W3CDTF">2017-11-17T06:04:04Z</dcterms:created>
  <dcterms:modified xsi:type="dcterms:W3CDTF">2023-03-30T08:44:43Z</dcterms:modified>
</cp:coreProperties>
</file>