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1536" y="6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14.03.2023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med">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14.03.2023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med">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14.03.2023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med">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14.03.2023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med">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14.03.2023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med">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14.03.2023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med">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14.03.2023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med">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14.03.2023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med">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14.03.2023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med">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14.03.2023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med">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14.03.2023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med">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14.03.2023</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zoom/>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007-SEV-SIYNIE.gif"/>
          <p:cNvPicPr>
            <a:picLocks noChangeAspect="1"/>
          </p:cNvPicPr>
          <p:nvPr/>
        </p:nvPicPr>
        <p:blipFill>
          <a:blip r:embed="rId2" cstate="print"/>
          <a:stretch>
            <a:fillRect/>
          </a:stretch>
        </p:blipFill>
        <p:spPr>
          <a:xfrm>
            <a:off x="0" y="0"/>
            <a:ext cx="9144000" cy="6858000"/>
          </a:xfrm>
          <a:prstGeom prst="rect">
            <a:avLst/>
          </a:prstGeom>
        </p:spPr>
      </p:pic>
      <p:sp>
        <p:nvSpPr>
          <p:cNvPr id="4" name="Полилиния 3"/>
          <p:cNvSpPr/>
          <p:nvPr/>
        </p:nvSpPr>
        <p:spPr>
          <a:xfrm>
            <a:off x="0" y="908720"/>
            <a:ext cx="8964488" cy="635298"/>
          </a:xfrm>
          <a:custGeom>
            <a:avLst/>
            <a:gdLst>
              <a:gd name="connsiteX0" fmla="*/ 0 w 10574819"/>
              <a:gd name="connsiteY0" fmla="*/ 0 h 923330"/>
              <a:gd name="connsiteX1" fmla="*/ 10574819 w 10574819"/>
              <a:gd name="connsiteY1" fmla="*/ 0 h 923330"/>
              <a:gd name="connsiteX2" fmla="*/ 10574819 w 10574819"/>
              <a:gd name="connsiteY2" fmla="*/ 923330 h 923330"/>
              <a:gd name="connsiteX3" fmla="*/ 0 w 10574819"/>
              <a:gd name="connsiteY3" fmla="*/ 923330 h 923330"/>
              <a:gd name="connsiteX4" fmla="*/ 0 w 10574819"/>
              <a:gd name="connsiteY4" fmla="*/ 0 h 923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74819" h="923330">
                <a:moveTo>
                  <a:pt x="0" y="0"/>
                </a:moveTo>
                <a:lnTo>
                  <a:pt x="10574819" y="0"/>
                </a:lnTo>
                <a:lnTo>
                  <a:pt x="10574819" y="923330"/>
                </a:lnTo>
                <a:lnTo>
                  <a:pt x="0" y="923330"/>
                </a:lnTo>
                <a:lnTo>
                  <a:pt x="0" y="0"/>
                </a:lnTo>
                <a:close/>
              </a:path>
            </a:pathLst>
          </a:custGeom>
          <a:noFill/>
          <a:effectLst>
            <a:outerShdw blurRad="50800" dist="38100" dir="18900000" algn="bl" rotWithShape="0">
              <a:prstClr val="black">
                <a:alpha val="40000"/>
              </a:prstClr>
            </a:outerShdw>
          </a:effectLst>
        </p:spPr>
        <p:txBody>
          <a:bodyPr wrap="none" lIns="91440" tIns="45720" rIns="91440" bIns="45720">
            <a:prstTxWarp prst="textArchUp">
              <a:avLst/>
            </a:prstTxWarp>
            <a:spAutoFit/>
            <a:scene3d>
              <a:camera prst="orthographicFront"/>
              <a:lightRig rig="soft" dir="t">
                <a:rot lat="0" lon="0" rev="10800000"/>
              </a:lightRig>
            </a:scene3d>
            <a:sp3d>
              <a:bevelT w="27940" h="12700"/>
              <a:contourClr>
                <a:srgbClr val="DDDDDD"/>
              </a:contourClr>
            </a:sp3d>
          </a:bodyPr>
          <a:lstStyle/>
          <a:p>
            <a:pPr algn="ctr"/>
            <a:r>
              <a:rPr lang="ru-RU" sz="4400" b="1" spc="150" dirty="0" smtClean="0">
                <a:ln w="11430">
                  <a:solidFill>
                    <a:srgbClr val="00B050"/>
                  </a:solidFill>
                </a:ln>
                <a:solidFill>
                  <a:srgbClr val="F8F8F8"/>
                </a:solidFill>
                <a:effectLst>
                  <a:outerShdw blurRad="50800" dist="38100" dir="13500000" algn="br" rotWithShape="0">
                    <a:prstClr val="black">
                      <a:alpha val="40000"/>
                    </a:prstClr>
                  </a:outerShdw>
                </a:effectLst>
              </a:rPr>
              <a:t>Виртуальная экскурсия на Север</a:t>
            </a:r>
            <a:endParaRPr lang="ru-RU" sz="4400" b="1" cap="none" spc="150" dirty="0">
              <a:ln w="11430">
                <a:solidFill>
                  <a:srgbClr val="00B050"/>
                </a:solidFill>
              </a:ln>
              <a:solidFill>
                <a:srgbClr val="F8F8F8"/>
              </a:solidFill>
              <a:effectLst>
                <a:outerShdw blurRad="50800" dist="38100" dir="13500000" algn="br" rotWithShape="0">
                  <a:prstClr val="black">
                    <a:alpha val="40000"/>
                  </a:prstClr>
                </a:outerShdw>
              </a:effectLst>
            </a:endParaRPr>
          </a:p>
        </p:txBody>
      </p:sp>
      <p:sp>
        <p:nvSpPr>
          <p:cNvPr id="6" name="TextBox 5"/>
          <p:cNvSpPr txBox="1"/>
          <p:nvPr/>
        </p:nvSpPr>
        <p:spPr>
          <a:xfrm>
            <a:off x="5148064" y="6309320"/>
            <a:ext cx="4320480" cy="400110"/>
          </a:xfrm>
          <a:prstGeom prst="rect">
            <a:avLst/>
          </a:prstGeom>
          <a:noFill/>
        </p:spPr>
        <p:txBody>
          <a:bodyPr wrap="square" rtlCol="0">
            <a:spAutoFit/>
          </a:bodyPr>
          <a:lstStyle/>
          <a:p>
            <a:r>
              <a:rPr lang="ru-RU" sz="2000" b="1" dirty="0" err="1" smtClean="0">
                <a:solidFill>
                  <a:schemeClr val="accent3">
                    <a:lumMod val="60000"/>
                    <a:lumOff val="40000"/>
                  </a:schemeClr>
                </a:solidFill>
                <a:latin typeface="Arial" pitchFamily="34" charset="0"/>
                <a:cs typeface="Arial" pitchFamily="34" charset="0"/>
              </a:rPr>
              <a:t>Поливахина</a:t>
            </a:r>
            <a:r>
              <a:rPr lang="ru-RU" sz="2000" b="1" dirty="0" smtClean="0">
                <a:solidFill>
                  <a:schemeClr val="accent3">
                    <a:lumMod val="60000"/>
                    <a:lumOff val="40000"/>
                  </a:schemeClr>
                </a:solidFill>
                <a:latin typeface="Arial" pitchFamily="34" charset="0"/>
                <a:cs typeface="Arial" pitchFamily="34" charset="0"/>
              </a:rPr>
              <a:t> Анна Михайловна </a:t>
            </a:r>
            <a:endParaRPr lang="ru-RU" sz="2000" b="1" dirty="0">
              <a:solidFill>
                <a:schemeClr val="accent3">
                  <a:lumMod val="60000"/>
                  <a:lumOff val="40000"/>
                </a:schemeClr>
              </a:solidFill>
              <a:latin typeface="Arial" pitchFamily="34" charset="0"/>
              <a:cs typeface="Arial" pitchFamily="34" charset="0"/>
            </a:endParaRPr>
          </a:p>
        </p:txBody>
      </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ppt_x"/>
                                          </p:val>
                                        </p:tav>
                                        <p:tav tm="100000">
                                          <p:val>
                                            <p:strVal val="#ppt_x"/>
                                          </p:val>
                                        </p:tav>
                                      </p:tavLst>
                                    </p:anim>
                                    <p:anim calcmode="lin" valueType="num">
                                      <p:cBhvr additive="base">
                                        <p:cTn id="8" dur="2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1659738221_68-kartinkin-net-p-fon-dlya-fotoshopa-odnotonnii-krasivo-68.jpg"/>
          <p:cNvPicPr>
            <a:picLocks noChangeAspect="1"/>
          </p:cNvPicPr>
          <p:nvPr/>
        </p:nvPicPr>
        <p:blipFill>
          <a:blip r:embed="rId2" cstate="print"/>
          <a:stretch>
            <a:fillRect/>
          </a:stretch>
        </p:blipFill>
        <p:spPr>
          <a:xfrm>
            <a:off x="0" y="0"/>
            <a:ext cx="9144000" cy="6858000"/>
          </a:xfrm>
          <a:prstGeom prst="rect">
            <a:avLst/>
          </a:prstGeom>
        </p:spPr>
      </p:pic>
      <p:sp>
        <p:nvSpPr>
          <p:cNvPr id="3" name="TextBox 2"/>
          <p:cNvSpPr txBox="1"/>
          <p:nvPr/>
        </p:nvSpPr>
        <p:spPr>
          <a:xfrm>
            <a:off x="251520" y="4797152"/>
            <a:ext cx="8496944" cy="1754326"/>
          </a:xfrm>
          <a:prstGeom prst="rect">
            <a:avLst/>
          </a:prstGeom>
          <a:noFill/>
        </p:spPr>
        <p:txBody>
          <a:bodyPr wrap="square" rtlCol="0">
            <a:spAutoFit/>
          </a:bodyPr>
          <a:lstStyle/>
          <a:p>
            <a:pPr algn="just"/>
            <a:r>
              <a:rPr lang="ru-RU" dirty="0" smtClean="0">
                <a:solidFill>
                  <a:schemeClr val="tx2">
                    <a:lumMod val="75000"/>
                  </a:schemeClr>
                </a:solidFill>
                <a:latin typeface="Arial" pitchFamily="34" charset="0"/>
                <a:cs typeface="Arial" pitchFamily="34" charset="0"/>
              </a:rPr>
              <a:t>Чем отличается тюлень от моржа? У них нет клыков. Тюлень это ластоногое</a:t>
            </a:r>
          </a:p>
          <a:p>
            <a:pPr algn="just"/>
            <a:r>
              <a:rPr lang="ru-RU" dirty="0" smtClean="0">
                <a:solidFill>
                  <a:schemeClr val="tx2">
                    <a:lumMod val="75000"/>
                  </a:schemeClr>
                </a:solidFill>
                <a:latin typeface="Arial" pitchFamily="34" charset="0"/>
                <a:cs typeface="Arial" pitchFamily="34" charset="0"/>
              </a:rPr>
              <a:t>животное. У него удлиненное, обтекаемое тело, а ноги превратились в ласты. Под кожей толстый слой жира, который защищает его от холода. На суши тюлени неуклюжи, передвигаются, ползая на брюхе. Тюлени приспособлены к водному образу жизни, покидают воду для сна. В воде они быстро плавают и ловко ныряют.</a:t>
            </a:r>
            <a:endParaRPr lang="ru-RU" dirty="0">
              <a:solidFill>
                <a:schemeClr val="tx2">
                  <a:lumMod val="75000"/>
                </a:schemeClr>
              </a:solidFill>
              <a:latin typeface="Arial" pitchFamily="34" charset="0"/>
              <a:cs typeface="Arial" pitchFamily="34" charset="0"/>
            </a:endParaRPr>
          </a:p>
        </p:txBody>
      </p:sp>
      <p:pic>
        <p:nvPicPr>
          <p:cNvPr id="4" name="Рисунок 3" descr="1627192854_18-funart-pro-p-belek-zver-zhivotnie-krasivo-foto-21-scaled.jpg"/>
          <p:cNvPicPr>
            <a:picLocks noChangeAspect="1"/>
          </p:cNvPicPr>
          <p:nvPr/>
        </p:nvPicPr>
        <p:blipFill>
          <a:blip r:embed="rId3" cstate="print"/>
          <a:stretch>
            <a:fillRect/>
          </a:stretch>
        </p:blipFill>
        <p:spPr>
          <a:xfrm>
            <a:off x="1259632" y="260648"/>
            <a:ext cx="6696744" cy="4463406"/>
          </a:xfrm>
          <a:prstGeom prst="rect">
            <a:avLst/>
          </a:prstGeom>
          <a:ln>
            <a:noFill/>
          </a:ln>
          <a:effectLst>
            <a:softEdge rad="112500"/>
          </a:effectLst>
        </p:spPr>
      </p:pic>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1659738221_68-kartinkin-net-p-fon-dlya-fotoshopa-odnotonnii-krasivo-68.jpg"/>
          <p:cNvPicPr>
            <a:picLocks noChangeAspect="1"/>
          </p:cNvPicPr>
          <p:nvPr/>
        </p:nvPicPr>
        <p:blipFill>
          <a:blip r:embed="rId2" cstate="print"/>
          <a:stretch>
            <a:fillRect/>
          </a:stretch>
        </p:blipFill>
        <p:spPr>
          <a:xfrm>
            <a:off x="0" y="0"/>
            <a:ext cx="9144000" cy="6858000"/>
          </a:xfrm>
          <a:prstGeom prst="rect">
            <a:avLst/>
          </a:prstGeom>
        </p:spPr>
      </p:pic>
      <p:sp>
        <p:nvSpPr>
          <p:cNvPr id="3" name="TextBox 2"/>
          <p:cNvSpPr txBox="1"/>
          <p:nvPr/>
        </p:nvSpPr>
        <p:spPr>
          <a:xfrm>
            <a:off x="251520" y="5373216"/>
            <a:ext cx="8712968" cy="1200329"/>
          </a:xfrm>
          <a:prstGeom prst="rect">
            <a:avLst/>
          </a:prstGeom>
          <a:noFill/>
        </p:spPr>
        <p:txBody>
          <a:bodyPr wrap="square" rtlCol="0">
            <a:spAutoFit/>
          </a:bodyPr>
          <a:lstStyle/>
          <a:p>
            <a:pPr algn="just"/>
            <a:r>
              <a:rPr lang="ru-RU" dirty="0" smtClean="0">
                <a:solidFill>
                  <a:schemeClr val="tx2">
                    <a:lumMod val="75000"/>
                  </a:schemeClr>
                </a:solidFill>
                <a:latin typeface="Arial" pitchFamily="34" charset="0"/>
                <a:cs typeface="Arial" pitchFamily="34" charset="0"/>
              </a:rPr>
              <a:t>Тюлени приспособлены к водному образу жизни, покидают воду для сна. В воде они быстро плавают и ловко ныряют. Причем передние ласты у них действуют как весла, а задние как руль. Зрение у них слабое, но они видят добычу под водой. Питаются тюлени рыбой и ракообразными.</a:t>
            </a:r>
            <a:endParaRPr lang="ru-RU" dirty="0">
              <a:solidFill>
                <a:schemeClr val="tx2">
                  <a:lumMod val="75000"/>
                </a:schemeClr>
              </a:solidFill>
              <a:latin typeface="Arial" pitchFamily="34" charset="0"/>
              <a:cs typeface="Arial" pitchFamily="34" charset="0"/>
            </a:endParaRPr>
          </a:p>
        </p:txBody>
      </p:sp>
      <p:pic>
        <p:nvPicPr>
          <p:cNvPr id="4" name="Рисунок 3" descr="1655674596_57-kartinkin-net-p-kartinki-tyulenei-61.jpg"/>
          <p:cNvPicPr>
            <a:picLocks noChangeAspect="1"/>
          </p:cNvPicPr>
          <p:nvPr/>
        </p:nvPicPr>
        <p:blipFill>
          <a:blip r:embed="rId3" cstate="print"/>
          <a:stretch>
            <a:fillRect/>
          </a:stretch>
        </p:blipFill>
        <p:spPr>
          <a:xfrm>
            <a:off x="827584" y="260648"/>
            <a:ext cx="7560840" cy="5032685"/>
          </a:xfrm>
          <a:prstGeom prst="rect">
            <a:avLst/>
          </a:prstGeom>
          <a:ln>
            <a:noFill/>
          </a:ln>
          <a:effectLst>
            <a:softEdge rad="112500"/>
          </a:effectLst>
        </p:spPr>
      </p:pic>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1659738221_68-kartinkin-net-p-fon-dlya-fotoshopa-odnotonnii-krasivo-68.jpg"/>
          <p:cNvPicPr>
            <a:picLocks noChangeAspect="1"/>
          </p:cNvPicPr>
          <p:nvPr/>
        </p:nvPicPr>
        <p:blipFill>
          <a:blip r:embed="rId2" cstate="print"/>
          <a:stretch>
            <a:fillRect/>
          </a:stretch>
        </p:blipFill>
        <p:spPr>
          <a:xfrm>
            <a:off x="0" y="0"/>
            <a:ext cx="9144000" cy="6858000"/>
          </a:xfrm>
          <a:prstGeom prst="rect">
            <a:avLst/>
          </a:prstGeom>
        </p:spPr>
      </p:pic>
      <p:sp>
        <p:nvSpPr>
          <p:cNvPr id="3" name="TextBox 2"/>
          <p:cNvSpPr txBox="1"/>
          <p:nvPr/>
        </p:nvSpPr>
        <p:spPr>
          <a:xfrm>
            <a:off x="827584" y="5733256"/>
            <a:ext cx="7560840" cy="646331"/>
          </a:xfrm>
          <a:prstGeom prst="rect">
            <a:avLst/>
          </a:prstGeom>
          <a:noFill/>
        </p:spPr>
        <p:txBody>
          <a:bodyPr wrap="square" rtlCol="0">
            <a:spAutoFit/>
          </a:bodyPr>
          <a:lstStyle/>
          <a:p>
            <a:pPr algn="just"/>
            <a:r>
              <a:rPr lang="ru-RU" dirty="0" smtClean="0">
                <a:solidFill>
                  <a:schemeClr val="tx2">
                    <a:lumMod val="75000"/>
                  </a:schemeClr>
                </a:solidFill>
                <a:latin typeface="Arial" pitchFamily="34" charset="0"/>
                <a:cs typeface="Arial" pitchFamily="34" charset="0"/>
              </a:rPr>
              <a:t>Детеныша тюленя называют белек – по цвету меха. У мамы рождается всего один детёныш.</a:t>
            </a:r>
            <a:endParaRPr lang="ru-RU" dirty="0">
              <a:solidFill>
                <a:schemeClr val="tx2">
                  <a:lumMod val="75000"/>
                </a:schemeClr>
              </a:solidFill>
              <a:latin typeface="Arial" pitchFamily="34" charset="0"/>
              <a:cs typeface="Arial" pitchFamily="34" charset="0"/>
            </a:endParaRPr>
          </a:p>
        </p:txBody>
      </p:sp>
      <p:pic>
        <p:nvPicPr>
          <p:cNvPr id="4" name="Рисунок 3" descr="1655674608_11-kartinkin-net-p-kartinki-tyulenei-13.jpg"/>
          <p:cNvPicPr>
            <a:picLocks noChangeAspect="1"/>
          </p:cNvPicPr>
          <p:nvPr/>
        </p:nvPicPr>
        <p:blipFill>
          <a:blip r:embed="rId3" cstate="print"/>
          <a:stretch>
            <a:fillRect/>
          </a:stretch>
        </p:blipFill>
        <p:spPr>
          <a:xfrm>
            <a:off x="755576" y="308315"/>
            <a:ext cx="7632848" cy="5088565"/>
          </a:xfrm>
          <a:prstGeom prst="rect">
            <a:avLst/>
          </a:prstGeom>
          <a:ln>
            <a:noFill/>
          </a:ln>
          <a:effectLst>
            <a:softEdge rad="112500"/>
          </a:effectLst>
        </p:spPr>
      </p:pic>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1659738221_68-kartinkin-net-p-fon-dlya-fotoshopa-odnotonnii-krasivo-68.jpg"/>
          <p:cNvPicPr>
            <a:picLocks noChangeAspect="1"/>
          </p:cNvPicPr>
          <p:nvPr/>
        </p:nvPicPr>
        <p:blipFill>
          <a:blip r:embed="rId2" cstate="print"/>
          <a:stretch>
            <a:fillRect/>
          </a:stretch>
        </p:blipFill>
        <p:spPr>
          <a:xfrm>
            <a:off x="0" y="0"/>
            <a:ext cx="9144000" cy="6858000"/>
          </a:xfrm>
          <a:prstGeom prst="rect">
            <a:avLst/>
          </a:prstGeom>
        </p:spPr>
      </p:pic>
      <p:sp>
        <p:nvSpPr>
          <p:cNvPr id="4" name="TextBox 3"/>
          <p:cNvSpPr txBox="1"/>
          <p:nvPr/>
        </p:nvSpPr>
        <p:spPr>
          <a:xfrm>
            <a:off x="2771800" y="332656"/>
            <a:ext cx="3600400" cy="2677656"/>
          </a:xfrm>
          <a:prstGeom prst="rect">
            <a:avLst/>
          </a:prstGeom>
          <a:noFill/>
        </p:spPr>
        <p:txBody>
          <a:bodyPr wrap="square" rtlCol="0">
            <a:spAutoFit/>
          </a:bodyPr>
          <a:lstStyle/>
          <a:p>
            <a:r>
              <a:rPr lang="ru-RU" sz="2400" dirty="0" smtClean="0">
                <a:solidFill>
                  <a:schemeClr val="tx2">
                    <a:lumMod val="60000"/>
                    <a:lumOff val="40000"/>
                  </a:schemeClr>
                </a:solidFill>
                <a:latin typeface="Arial" pitchFamily="34" charset="0"/>
                <a:cs typeface="Arial" pitchFamily="34" charset="0"/>
              </a:rPr>
              <a:t>У него есть большие рога</a:t>
            </a:r>
          </a:p>
          <a:p>
            <a:r>
              <a:rPr lang="ru-RU" sz="2400" dirty="0" smtClean="0">
                <a:solidFill>
                  <a:schemeClr val="tx2">
                    <a:lumMod val="60000"/>
                    <a:lumOff val="40000"/>
                  </a:schemeClr>
                </a:solidFill>
                <a:latin typeface="Arial" pitchFamily="34" charset="0"/>
                <a:cs typeface="Arial" pitchFamily="34" charset="0"/>
              </a:rPr>
              <a:t>И бежать ему в тундре не лень,</a:t>
            </a:r>
          </a:p>
          <a:p>
            <a:r>
              <a:rPr lang="ru-RU" sz="2400" dirty="0" smtClean="0">
                <a:solidFill>
                  <a:schemeClr val="tx2">
                    <a:lumMod val="60000"/>
                    <a:lumOff val="40000"/>
                  </a:schemeClr>
                </a:solidFill>
                <a:latin typeface="Arial" pitchFamily="34" charset="0"/>
                <a:cs typeface="Arial" pitchFamily="34" charset="0"/>
              </a:rPr>
              <a:t>Потому не боится врага</a:t>
            </a:r>
          </a:p>
          <a:p>
            <a:r>
              <a:rPr lang="ru-RU" sz="2400" dirty="0" smtClean="0">
                <a:solidFill>
                  <a:schemeClr val="tx2">
                    <a:lumMod val="60000"/>
                    <a:lumOff val="40000"/>
                  </a:schemeClr>
                </a:solidFill>
                <a:latin typeface="Arial" pitchFamily="34" charset="0"/>
                <a:cs typeface="Arial" pitchFamily="34" charset="0"/>
              </a:rPr>
              <a:t>Очень умный и быстрый… (олень).</a:t>
            </a:r>
            <a:endParaRPr lang="ru-RU" sz="2400" dirty="0">
              <a:solidFill>
                <a:schemeClr val="tx2">
                  <a:lumMod val="60000"/>
                  <a:lumOff val="40000"/>
                </a:schemeClr>
              </a:solidFill>
              <a:latin typeface="Arial" pitchFamily="34" charset="0"/>
              <a:cs typeface="Arial" pitchFamily="34" charset="0"/>
            </a:endParaRPr>
          </a:p>
        </p:txBody>
      </p:sp>
      <p:pic>
        <p:nvPicPr>
          <p:cNvPr id="5" name="Рисунок 4" descr="1658322794_49-klublady-ru-p-tatu-severnii-olen-foto-53.jpg"/>
          <p:cNvPicPr>
            <a:picLocks noChangeAspect="1"/>
          </p:cNvPicPr>
          <p:nvPr/>
        </p:nvPicPr>
        <p:blipFill>
          <a:blip r:embed="rId3" cstate="print"/>
          <a:stretch>
            <a:fillRect/>
          </a:stretch>
        </p:blipFill>
        <p:spPr>
          <a:xfrm>
            <a:off x="179512" y="3284984"/>
            <a:ext cx="4644008" cy="2976795"/>
          </a:xfrm>
          <a:prstGeom prst="rect">
            <a:avLst/>
          </a:prstGeom>
          <a:ln>
            <a:noFill/>
          </a:ln>
          <a:effectLst>
            <a:softEdge rad="112500"/>
          </a:effectLst>
        </p:spPr>
      </p:pic>
      <p:pic>
        <p:nvPicPr>
          <p:cNvPr id="6" name="Рисунок 5" descr="30f206f3fa90d22eedb294bde7a2128a.jpeg"/>
          <p:cNvPicPr>
            <a:picLocks noChangeAspect="1"/>
          </p:cNvPicPr>
          <p:nvPr/>
        </p:nvPicPr>
        <p:blipFill>
          <a:blip r:embed="rId4" cstate="print"/>
          <a:stretch>
            <a:fillRect/>
          </a:stretch>
        </p:blipFill>
        <p:spPr>
          <a:xfrm>
            <a:off x="4916880" y="3933056"/>
            <a:ext cx="3867080" cy="2755294"/>
          </a:xfrm>
          <a:prstGeom prst="rect">
            <a:avLst/>
          </a:prstGeom>
          <a:ln>
            <a:noFill/>
          </a:ln>
          <a:effectLst>
            <a:softEdge rad="112500"/>
          </a:effectLst>
        </p:spPr>
      </p:pic>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1659738221_68-kartinkin-net-p-fon-dlya-fotoshopa-odnotonnii-krasivo-68.jpg"/>
          <p:cNvPicPr>
            <a:picLocks noChangeAspect="1"/>
          </p:cNvPicPr>
          <p:nvPr/>
        </p:nvPicPr>
        <p:blipFill>
          <a:blip r:embed="rId2" cstate="print"/>
          <a:stretch>
            <a:fillRect/>
          </a:stretch>
        </p:blipFill>
        <p:spPr>
          <a:xfrm>
            <a:off x="0" y="0"/>
            <a:ext cx="9144000" cy="6858000"/>
          </a:xfrm>
          <a:prstGeom prst="rect">
            <a:avLst/>
          </a:prstGeom>
        </p:spPr>
      </p:pic>
      <p:sp>
        <p:nvSpPr>
          <p:cNvPr id="3" name="TextBox 2"/>
          <p:cNvSpPr txBox="1"/>
          <p:nvPr/>
        </p:nvSpPr>
        <p:spPr>
          <a:xfrm>
            <a:off x="611560" y="6021288"/>
            <a:ext cx="7776864" cy="369332"/>
          </a:xfrm>
          <a:prstGeom prst="rect">
            <a:avLst/>
          </a:prstGeom>
          <a:noFill/>
        </p:spPr>
        <p:txBody>
          <a:bodyPr wrap="square" rtlCol="0">
            <a:spAutoFit/>
          </a:bodyPr>
          <a:lstStyle/>
          <a:p>
            <a:r>
              <a:rPr lang="ru-RU" dirty="0" smtClean="0">
                <a:solidFill>
                  <a:schemeClr val="tx2">
                    <a:lumMod val="75000"/>
                  </a:schemeClr>
                </a:solidFill>
                <a:latin typeface="Arial" pitchFamily="34" charset="0"/>
                <a:cs typeface="Arial" pitchFamily="34" charset="0"/>
              </a:rPr>
              <a:t>Тело оленя покрыто густой шерстью, коричневого или серого цвета.</a:t>
            </a:r>
            <a:endParaRPr lang="ru-RU" dirty="0">
              <a:solidFill>
                <a:schemeClr val="tx2">
                  <a:lumMod val="75000"/>
                </a:schemeClr>
              </a:solidFill>
              <a:latin typeface="Arial" pitchFamily="34" charset="0"/>
              <a:cs typeface="Arial" pitchFamily="34" charset="0"/>
            </a:endParaRPr>
          </a:p>
        </p:txBody>
      </p:sp>
      <p:pic>
        <p:nvPicPr>
          <p:cNvPr id="4" name="Рисунок 3" descr="1647554908_4-kartinkin-net-p-kartinki-severnogo-olenya-4.jpg"/>
          <p:cNvPicPr>
            <a:picLocks noChangeAspect="1"/>
          </p:cNvPicPr>
          <p:nvPr/>
        </p:nvPicPr>
        <p:blipFill>
          <a:blip r:embed="rId3" cstate="print"/>
          <a:stretch>
            <a:fillRect/>
          </a:stretch>
        </p:blipFill>
        <p:spPr>
          <a:xfrm>
            <a:off x="323528" y="260648"/>
            <a:ext cx="8460432" cy="5640288"/>
          </a:xfrm>
          <a:prstGeom prst="rect">
            <a:avLst/>
          </a:prstGeom>
          <a:ln>
            <a:noFill/>
          </a:ln>
          <a:effectLst>
            <a:softEdge rad="112500"/>
          </a:effectLst>
        </p:spPr>
      </p:pic>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1659738221_68-kartinkin-net-p-fon-dlya-fotoshopa-odnotonnii-krasivo-68.jpg"/>
          <p:cNvPicPr>
            <a:picLocks noChangeAspect="1"/>
          </p:cNvPicPr>
          <p:nvPr/>
        </p:nvPicPr>
        <p:blipFill>
          <a:blip r:embed="rId2" cstate="print"/>
          <a:stretch>
            <a:fillRect/>
          </a:stretch>
        </p:blipFill>
        <p:spPr>
          <a:xfrm>
            <a:off x="0" y="0"/>
            <a:ext cx="9144000" cy="6858000"/>
          </a:xfrm>
          <a:prstGeom prst="rect">
            <a:avLst/>
          </a:prstGeom>
        </p:spPr>
      </p:pic>
      <p:sp>
        <p:nvSpPr>
          <p:cNvPr id="3" name="TextBox 2"/>
          <p:cNvSpPr txBox="1"/>
          <p:nvPr/>
        </p:nvSpPr>
        <p:spPr>
          <a:xfrm>
            <a:off x="539552" y="5445224"/>
            <a:ext cx="8064896" cy="1200329"/>
          </a:xfrm>
          <a:prstGeom prst="rect">
            <a:avLst/>
          </a:prstGeom>
          <a:noFill/>
        </p:spPr>
        <p:txBody>
          <a:bodyPr wrap="square" rtlCol="0">
            <a:spAutoFit/>
          </a:bodyPr>
          <a:lstStyle/>
          <a:p>
            <a:pPr algn="just"/>
            <a:r>
              <a:rPr lang="ru-RU" dirty="0" smtClean="0">
                <a:solidFill>
                  <a:schemeClr val="tx2">
                    <a:lumMod val="75000"/>
                  </a:schemeClr>
                </a:solidFill>
                <a:latin typeface="Arial" pitchFamily="34" charset="0"/>
                <a:cs typeface="Arial" pitchFamily="34" charset="0"/>
              </a:rPr>
              <a:t>Олени добывают себе корм, копытцами, разрывает снег до земли и достает сухую траву – это самый любимый корм оленей. А чем питаются олени летом? ( зеленой травой, мхом ). Мох называется – ягель и еще летом они едят грибы.</a:t>
            </a:r>
            <a:endParaRPr lang="ru-RU" dirty="0">
              <a:solidFill>
                <a:schemeClr val="tx2">
                  <a:lumMod val="75000"/>
                </a:schemeClr>
              </a:solidFill>
              <a:latin typeface="Arial" pitchFamily="34" charset="0"/>
              <a:cs typeface="Arial" pitchFamily="34" charset="0"/>
            </a:endParaRPr>
          </a:p>
        </p:txBody>
      </p:sp>
      <p:pic>
        <p:nvPicPr>
          <p:cNvPr id="4" name="Рисунок 3" descr="VQAAAgIAOOA-1920.jpg"/>
          <p:cNvPicPr>
            <a:picLocks noChangeAspect="1"/>
          </p:cNvPicPr>
          <p:nvPr/>
        </p:nvPicPr>
        <p:blipFill>
          <a:blip r:embed="rId3" cstate="print"/>
          <a:stretch>
            <a:fillRect/>
          </a:stretch>
        </p:blipFill>
        <p:spPr>
          <a:xfrm>
            <a:off x="539552" y="0"/>
            <a:ext cx="8064896" cy="5380798"/>
          </a:xfrm>
          <a:prstGeom prst="rect">
            <a:avLst/>
          </a:prstGeom>
          <a:ln>
            <a:noFill/>
          </a:ln>
          <a:effectLst>
            <a:softEdge rad="112500"/>
          </a:effectLst>
        </p:spPr>
      </p:pic>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1659738221_68-kartinkin-net-p-fon-dlya-fotoshopa-odnotonnii-krasivo-68.jpg"/>
          <p:cNvPicPr>
            <a:picLocks noChangeAspect="1"/>
          </p:cNvPicPr>
          <p:nvPr/>
        </p:nvPicPr>
        <p:blipFill>
          <a:blip r:embed="rId2" cstate="print"/>
          <a:stretch>
            <a:fillRect/>
          </a:stretch>
        </p:blipFill>
        <p:spPr>
          <a:xfrm>
            <a:off x="0" y="0"/>
            <a:ext cx="9144000" cy="6858000"/>
          </a:xfrm>
          <a:prstGeom prst="rect">
            <a:avLst/>
          </a:prstGeom>
        </p:spPr>
      </p:pic>
      <p:pic>
        <p:nvPicPr>
          <p:cNvPr id="3" name="Рисунок 2" descr="post_5c0981f895390.jpg"/>
          <p:cNvPicPr>
            <a:picLocks noChangeAspect="1"/>
          </p:cNvPicPr>
          <p:nvPr/>
        </p:nvPicPr>
        <p:blipFill>
          <a:blip r:embed="rId3" cstate="print"/>
          <a:stretch>
            <a:fillRect/>
          </a:stretch>
        </p:blipFill>
        <p:spPr>
          <a:xfrm>
            <a:off x="899592" y="332656"/>
            <a:ext cx="7259985" cy="4968552"/>
          </a:xfrm>
          <a:prstGeom prst="rect">
            <a:avLst/>
          </a:prstGeom>
          <a:ln>
            <a:noFill/>
          </a:ln>
          <a:effectLst>
            <a:softEdge rad="112500"/>
          </a:effectLst>
        </p:spPr>
      </p:pic>
      <p:sp>
        <p:nvSpPr>
          <p:cNvPr id="6" name="TextBox 5"/>
          <p:cNvSpPr txBox="1"/>
          <p:nvPr/>
        </p:nvSpPr>
        <p:spPr>
          <a:xfrm>
            <a:off x="539552" y="5373216"/>
            <a:ext cx="8136904" cy="1200329"/>
          </a:xfrm>
          <a:prstGeom prst="rect">
            <a:avLst/>
          </a:prstGeom>
          <a:noFill/>
        </p:spPr>
        <p:txBody>
          <a:bodyPr wrap="square" rtlCol="0">
            <a:spAutoFit/>
          </a:bodyPr>
          <a:lstStyle/>
          <a:p>
            <a:pPr algn="just"/>
            <a:r>
              <a:rPr lang="ru-RU" dirty="0" smtClean="0">
                <a:solidFill>
                  <a:schemeClr val="tx2">
                    <a:lumMod val="75000"/>
                  </a:schemeClr>
                </a:solidFill>
                <a:latin typeface="Arial" pitchFamily="34" charset="0"/>
                <a:cs typeface="Arial" pitchFamily="34" charset="0"/>
              </a:rPr>
              <a:t>Весной или в начале лета у </a:t>
            </a:r>
            <a:r>
              <a:rPr lang="ru-RU" dirty="0" err="1" smtClean="0">
                <a:solidFill>
                  <a:schemeClr val="tx2">
                    <a:lumMod val="75000"/>
                  </a:schemeClr>
                </a:solidFill>
                <a:latin typeface="Arial" pitchFamily="34" charset="0"/>
                <a:cs typeface="Arial" pitchFamily="34" charset="0"/>
              </a:rPr>
              <a:t>оленихи</a:t>
            </a:r>
            <a:r>
              <a:rPr lang="ru-RU" dirty="0" smtClean="0">
                <a:solidFill>
                  <a:schemeClr val="tx2">
                    <a:lumMod val="75000"/>
                  </a:schemeClr>
                </a:solidFill>
                <a:latin typeface="Arial" pitchFamily="34" charset="0"/>
                <a:cs typeface="Arial" pitchFamily="34" charset="0"/>
              </a:rPr>
              <a:t> появляются один, редко два малыша. Оленята сразу встают на ноги. Быстро растут и взрослеют. Первые рога появляются в возрасте 2-3 недель. Олени заботливые родители.</a:t>
            </a:r>
            <a:endParaRPr lang="ru-RU" dirty="0">
              <a:solidFill>
                <a:schemeClr val="tx2">
                  <a:lumMod val="75000"/>
                </a:schemeClr>
              </a:solidFill>
              <a:latin typeface="Arial" pitchFamily="34" charset="0"/>
              <a:cs typeface="Arial" pitchFamily="34" charset="0"/>
            </a:endParaRPr>
          </a:p>
        </p:txBody>
      </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1659738221_68-kartinkin-net-p-fon-dlya-fotoshopa-odnotonnii-krasivo-68.jpg"/>
          <p:cNvPicPr>
            <a:picLocks noChangeAspect="1"/>
          </p:cNvPicPr>
          <p:nvPr/>
        </p:nvPicPr>
        <p:blipFill>
          <a:blip r:embed="rId2" cstate="print"/>
          <a:stretch>
            <a:fillRect/>
          </a:stretch>
        </p:blipFill>
        <p:spPr>
          <a:xfrm>
            <a:off x="0" y="0"/>
            <a:ext cx="9144000" cy="6858000"/>
          </a:xfrm>
          <a:prstGeom prst="rect">
            <a:avLst/>
          </a:prstGeom>
        </p:spPr>
      </p:pic>
      <p:sp>
        <p:nvSpPr>
          <p:cNvPr id="3" name="TextBox 2"/>
          <p:cNvSpPr txBox="1"/>
          <p:nvPr/>
        </p:nvSpPr>
        <p:spPr>
          <a:xfrm>
            <a:off x="2843808" y="332656"/>
            <a:ext cx="3384376" cy="2677656"/>
          </a:xfrm>
          <a:prstGeom prst="rect">
            <a:avLst/>
          </a:prstGeom>
          <a:noFill/>
        </p:spPr>
        <p:txBody>
          <a:bodyPr wrap="square" rtlCol="0">
            <a:spAutoFit/>
          </a:bodyPr>
          <a:lstStyle/>
          <a:p>
            <a:r>
              <a:rPr lang="ru-RU" sz="2400" dirty="0" smtClean="0">
                <a:solidFill>
                  <a:schemeClr val="tx2">
                    <a:lumMod val="60000"/>
                    <a:lumOff val="40000"/>
                  </a:schemeClr>
                </a:solidFill>
                <a:latin typeface="Arial" pitchFamily="34" charset="0"/>
                <a:cs typeface="Arial" pitchFamily="34" charset="0"/>
              </a:rPr>
              <a:t>В тундре белый лис гуляет,</a:t>
            </a:r>
          </a:p>
          <a:p>
            <a:r>
              <a:rPr lang="ru-RU" sz="2400" dirty="0" smtClean="0">
                <a:solidFill>
                  <a:schemeClr val="tx2">
                    <a:lumMod val="60000"/>
                    <a:lumOff val="40000"/>
                  </a:schemeClr>
                </a:solidFill>
                <a:latin typeface="Arial" pitchFamily="34" charset="0"/>
                <a:cs typeface="Arial" pitchFamily="34" charset="0"/>
              </a:rPr>
              <a:t>Мышек маленьких пугает.</a:t>
            </a:r>
          </a:p>
          <a:p>
            <a:r>
              <a:rPr lang="ru-RU" sz="2400" dirty="0" smtClean="0">
                <a:solidFill>
                  <a:schemeClr val="tx2">
                    <a:lumMod val="60000"/>
                    <a:lumOff val="40000"/>
                  </a:schemeClr>
                </a:solidFill>
                <a:latin typeface="Arial" pitchFamily="34" charset="0"/>
                <a:cs typeface="Arial" pitchFamily="34" charset="0"/>
              </a:rPr>
              <a:t>Очень хитрый он ловец.</a:t>
            </a:r>
          </a:p>
          <a:p>
            <a:r>
              <a:rPr lang="ru-RU" sz="2400" dirty="0" smtClean="0">
                <a:solidFill>
                  <a:schemeClr val="tx2">
                    <a:lumMod val="60000"/>
                    <a:lumOff val="40000"/>
                  </a:schemeClr>
                </a:solidFill>
                <a:latin typeface="Arial" pitchFamily="34" charset="0"/>
                <a:cs typeface="Arial" pitchFamily="34" charset="0"/>
              </a:rPr>
              <a:t>Как зовут его?(песец).</a:t>
            </a:r>
            <a:endParaRPr lang="ru-RU" sz="2400" dirty="0">
              <a:solidFill>
                <a:schemeClr val="tx2">
                  <a:lumMod val="60000"/>
                  <a:lumOff val="40000"/>
                </a:schemeClr>
              </a:solidFill>
              <a:latin typeface="Arial" pitchFamily="34" charset="0"/>
              <a:cs typeface="Arial" pitchFamily="34" charset="0"/>
            </a:endParaRPr>
          </a:p>
        </p:txBody>
      </p:sp>
      <p:pic>
        <p:nvPicPr>
          <p:cNvPr id="4" name="Рисунок 3" descr="508_5.jpg"/>
          <p:cNvPicPr>
            <a:picLocks noChangeAspect="1"/>
          </p:cNvPicPr>
          <p:nvPr/>
        </p:nvPicPr>
        <p:blipFill>
          <a:blip r:embed="rId3" cstate="print"/>
          <a:stretch>
            <a:fillRect/>
          </a:stretch>
        </p:blipFill>
        <p:spPr>
          <a:xfrm>
            <a:off x="323528" y="3429000"/>
            <a:ext cx="4032447" cy="3024335"/>
          </a:xfrm>
          <a:prstGeom prst="rect">
            <a:avLst/>
          </a:prstGeom>
          <a:ln>
            <a:noFill/>
          </a:ln>
          <a:effectLst>
            <a:softEdge rad="112500"/>
          </a:effectLst>
        </p:spPr>
      </p:pic>
      <p:pic>
        <p:nvPicPr>
          <p:cNvPr id="5" name="Рисунок 4" descr="1647862467_6-kartinkin-net-p-kartinki-pestsa-6.jpg"/>
          <p:cNvPicPr>
            <a:picLocks noChangeAspect="1"/>
          </p:cNvPicPr>
          <p:nvPr/>
        </p:nvPicPr>
        <p:blipFill>
          <a:blip r:embed="rId4" cstate="print"/>
          <a:stretch>
            <a:fillRect/>
          </a:stretch>
        </p:blipFill>
        <p:spPr>
          <a:xfrm>
            <a:off x="4283968" y="3717032"/>
            <a:ext cx="4620005" cy="2598753"/>
          </a:xfrm>
          <a:prstGeom prst="rect">
            <a:avLst/>
          </a:prstGeom>
          <a:ln>
            <a:noFill/>
          </a:ln>
          <a:effectLst>
            <a:softEdge rad="112500"/>
          </a:effectLst>
        </p:spPr>
      </p:pic>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1659738221_68-kartinkin-net-p-fon-dlya-fotoshopa-odnotonnii-krasivo-68.jpg"/>
          <p:cNvPicPr>
            <a:picLocks noChangeAspect="1"/>
          </p:cNvPicPr>
          <p:nvPr/>
        </p:nvPicPr>
        <p:blipFill>
          <a:blip r:embed="rId2" cstate="print"/>
          <a:stretch>
            <a:fillRect/>
          </a:stretch>
        </p:blipFill>
        <p:spPr>
          <a:xfrm>
            <a:off x="0" y="0"/>
            <a:ext cx="9144000" cy="6858000"/>
          </a:xfrm>
          <a:prstGeom prst="rect">
            <a:avLst/>
          </a:prstGeom>
        </p:spPr>
      </p:pic>
      <p:sp>
        <p:nvSpPr>
          <p:cNvPr id="3" name="TextBox 2"/>
          <p:cNvSpPr txBox="1"/>
          <p:nvPr/>
        </p:nvSpPr>
        <p:spPr>
          <a:xfrm>
            <a:off x="467544" y="5517232"/>
            <a:ext cx="72008" cy="369332"/>
          </a:xfrm>
          <a:prstGeom prst="rect">
            <a:avLst/>
          </a:prstGeom>
          <a:noFill/>
        </p:spPr>
        <p:txBody>
          <a:bodyPr wrap="square" rtlCol="0">
            <a:spAutoFit/>
          </a:bodyPr>
          <a:lstStyle/>
          <a:p>
            <a:endParaRPr lang="ru-RU" dirty="0"/>
          </a:p>
        </p:txBody>
      </p:sp>
      <p:sp>
        <p:nvSpPr>
          <p:cNvPr id="4" name="TextBox 3"/>
          <p:cNvSpPr txBox="1"/>
          <p:nvPr/>
        </p:nvSpPr>
        <p:spPr>
          <a:xfrm>
            <a:off x="539552" y="5589240"/>
            <a:ext cx="7992888" cy="923330"/>
          </a:xfrm>
          <a:prstGeom prst="rect">
            <a:avLst/>
          </a:prstGeom>
          <a:noFill/>
        </p:spPr>
        <p:txBody>
          <a:bodyPr wrap="square" rtlCol="0">
            <a:spAutoFit/>
          </a:bodyPr>
          <a:lstStyle/>
          <a:p>
            <a:pPr algn="just"/>
            <a:r>
              <a:rPr lang="ru-RU" dirty="0" smtClean="0">
                <a:solidFill>
                  <a:schemeClr val="tx2">
                    <a:lumMod val="75000"/>
                  </a:schemeClr>
                </a:solidFill>
                <a:latin typeface="Arial" pitchFamily="34" charset="0"/>
                <a:cs typeface="Arial" pitchFamily="34" charset="0"/>
              </a:rPr>
              <a:t>Песец только зимой белый, чтобы быть незаметным на снегу. Мех его очень теплый и пушистый. А летом песец серый и мех его не такой густой.</a:t>
            </a:r>
            <a:endParaRPr lang="ru-RU" dirty="0">
              <a:solidFill>
                <a:schemeClr val="tx2">
                  <a:lumMod val="75000"/>
                </a:schemeClr>
              </a:solidFill>
              <a:latin typeface="Arial" pitchFamily="34" charset="0"/>
              <a:cs typeface="Arial" pitchFamily="34" charset="0"/>
            </a:endParaRPr>
          </a:p>
        </p:txBody>
      </p:sp>
      <p:pic>
        <p:nvPicPr>
          <p:cNvPr id="5" name="Рисунок 4" descr="1618222243_27-p-mednovskii-pesets-zhivotnie-krasivo-foto-32.jpg"/>
          <p:cNvPicPr>
            <a:picLocks noChangeAspect="1"/>
          </p:cNvPicPr>
          <p:nvPr/>
        </p:nvPicPr>
        <p:blipFill>
          <a:blip r:embed="rId3" cstate="print"/>
          <a:stretch>
            <a:fillRect/>
          </a:stretch>
        </p:blipFill>
        <p:spPr>
          <a:xfrm>
            <a:off x="683568" y="255883"/>
            <a:ext cx="7848872" cy="5261349"/>
          </a:xfrm>
          <a:prstGeom prst="rect">
            <a:avLst/>
          </a:prstGeom>
          <a:ln>
            <a:noFill/>
          </a:ln>
          <a:effectLst>
            <a:softEdge rad="112500"/>
          </a:effectLst>
        </p:spPr>
      </p:pic>
    </p:spTree>
  </p:cSld>
  <p:clrMapOvr>
    <a:masterClrMapping/>
  </p:clrMapOvr>
  <p:transition spd="med">
    <p:zo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1659738221_68-kartinkin-net-p-fon-dlya-fotoshopa-odnotonnii-krasivo-68.jpg"/>
          <p:cNvPicPr>
            <a:picLocks noChangeAspect="1"/>
          </p:cNvPicPr>
          <p:nvPr/>
        </p:nvPicPr>
        <p:blipFill>
          <a:blip r:embed="rId2" cstate="print"/>
          <a:stretch>
            <a:fillRect/>
          </a:stretch>
        </p:blipFill>
        <p:spPr>
          <a:xfrm>
            <a:off x="0" y="0"/>
            <a:ext cx="9144000" cy="6858000"/>
          </a:xfrm>
          <a:prstGeom prst="rect">
            <a:avLst/>
          </a:prstGeom>
        </p:spPr>
      </p:pic>
      <p:sp>
        <p:nvSpPr>
          <p:cNvPr id="5" name="TextBox 4"/>
          <p:cNvSpPr txBox="1"/>
          <p:nvPr/>
        </p:nvSpPr>
        <p:spPr>
          <a:xfrm>
            <a:off x="2915816" y="260648"/>
            <a:ext cx="3240360" cy="3046988"/>
          </a:xfrm>
          <a:prstGeom prst="rect">
            <a:avLst/>
          </a:prstGeom>
          <a:noFill/>
        </p:spPr>
        <p:txBody>
          <a:bodyPr wrap="square" rtlCol="0">
            <a:spAutoFit/>
          </a:bodyPr>
          <a:lstStyle/>
          <a:p>
            <a:r>
              <a:rPr lang="ru-RU" sz="2400" dirty="0" smtClean="0">
                <a:solidFill>
                  <a:schemeClr val="tx2">
                    <a:lumMod val="60000"/>
                    <a:lumOff val="40000"/>
                  </a:schemeClr>
                </a:solidFill>
                <a:latin typeface="Arial" pitchFamily="34" charset="0"/>
                <a:cs typeface="Arial" pitchFamily="34" charset="0"/>
              </a:rPr>
              <a:t>Про полёты позабыл,</a:t>
            </a:r>
          </a:p>
          <a:p>
            <a:r>
              <a:rPr lang="ru-RU" sz="2400" dirty="0" smtClean="0">
                <a:solidFill>
                  <a:schemeClr val="tx2">
                    <a:lumMod val="60000"/>
                    <a:lumOff val="40000"/>
                  </a:schemeClr>
                </a:solidFill>
                <a:latin typeface="Arial" pitchFamily="34" charset="0"/>
                <a:cs typeface="Arial" pitchFamily="34" charset="0"/>
              </a:rPr>
              <a:t>Крылья в ласты превратил,</a:t>
            </a:r>
          </a:p>
          <a:p>
            <a:r>
              <a:rPr lang="ru-RU" sz="2400" dirty="0" smtClean="0">
                <a:solidFill>
                  <a:schemeClr val="tx2">
                    <a:lumMod val="60000"/>
                    <a:lumOff val="40000"/>
                  </a:schemeClr>
                </a:solidFill>
                <a:latin typeface="Arial" pitchFamily="34" charset="0"/>
                <a:cs typeface="Arial" pitchFamily="34" charset="0"/>
              </a:rPr>
              <a:t>Рыбку ловит среди льдин</a:t>
            </a:r>
          </a:p>
          <a:p>
            <a:r>
              <a:rPr lang="ru-RU" sz="2400" dirty="0" smtClean="0">
                <a:solidFill>
                  <a:schemeClr val="tx2">
                    <a:lumMod val="60000"/>
                    <a:lumOff val="40000"/>
                  </a:schemeClr>
                </a:solidFill>
                <a:latin typeface="Arial" pitchFamily="34" charset="0"/>
                <a:cs typeface="Arial" pitchFamily="34" charset="0"/>
              </a:rPr>
              <a:t>Антарктический … (пингвин)!</a:t>
            </a:r>
            <a:endParaRPr lang="ru-RU" sz="2400" dirty="0">
              <a:solidFill>
                <a:schemeClr val="tx2">
                  <a:lumMod val="60000"/>
                  <a:lumOff val="40000"/>
                </a:schemeClr>
              </a:solidFill>
              <a:latin typeface="Arial" pitchFamily="34" charset="0"/>
              <a:cs typeface="Arial" pitchFamily="34" charset="0"/>
            </a:endParaRPr>
          </a:p>
        </p:txBody>
      </p:sp>
      <p:pic>
        <p:nvPicPr>
          <p:cNvPr id="6" name="Рисунок 5" descr="1645777962_55-kartinkin-net-p-kartinki-pingvinov-60.jpg"/>
          <p:cNvPicPr>
            <a:picLocks noChangeAspect="1"/>
          </p:cNvPicPr>
          <p:nvPr/>
        </p:nvPicPr>
        <p:blipFill>
          <a:blip r:embed="rId3" cstate="print"/>
          <a:stretch>
            <a:fillRect/>
          </a:stretch>
        </p:blipFill>
        <p:spPr>
          <a:xfrm>
            <a:off x="251520" y="3645024"/>
            <a:ext cx="4248472" cy="2833024"/>
          </a:xfrm>
          <a:prstGeom prst="rect">
            <a:avLst/>
          </a:prstGeom>
          <a:ln>
            <a:noFill/>
          </a:ln>
          <a:effectLst>
            <a:softEdge rad="112500"/>
          </a:effectLst>
        </p:spPr>
      </p:pic>
      <p:pic>
        <p:nvPicPr>
          <p:cNvPr id="7" name="Рисунок 6" descr="Королевский-пингвин-фото-лат.-Aptenodytes-patagonicus.jpg"/>
          <p:cNvPicPr>
            <a:picLocks noChangeAspect="1"/>
          </p:cNvPicPr>
          <p:nvPr/>
        </p:nvPicPr>
        <p:blipFill>
          <a:blip r:embed="rId4" cstate="print"/>
          <a:stretch>
            <a:fillRect/>
          </a:stretch>
        </p:blipFill>
        <p:spPr>
          <a:xfrm>
            <a:off x="4788024" y="3717032"/>
            <a:ext cx="4068558" cy="2709723"/>
          </a:xfrm>
          <a:prstGeom prst="rect">
            <a:avLst/>
          </a:prstGeom>
          <a:ln>
            <a:noFill/>
          </a:ln>
          <a:effectLst>
            <a:softEdge rad="112500"/>
          </a:effectLst>
        </p:spPr>
      </p:pic>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1659738221_68-kartinkin-net-p-fon-dlya-fotoshopa-odnotonnii-krasivo-68.jpg"/>
          <p:cNvPicPr>
            <a:picLocks noChangeAspect="1"/>
          </p:cNvPicPr>
          <p:nvPr/>
        </p:nvPicPr>
        <p:blipFill>
          <a:blip r:embed="rId2" cstate="print"/>
          <a:stretch>
            <a:fillRect/>
          </a:stretch>
        </p:blipFill>
        <p:spPr>
          <a:xfrm>
            <a:off x="0" y="0"/>
            <a:ext cx="9144000" cy="6858000"/>
          </a:xfrm>
          <a:prstGeom prst="rect">
            <a:avLst/>
          </a:prstGeom>
        </p:spPr>
      </p:pic>
      <p:pic>
        <p:nvPicPr>
          <p:cNvPr id="3" name="Рисунок 2" descr="svrnplblj.jpg"/>
          <p:cNvPicPr>
            <a:picLocks noChangeAspect="1"/>
          </p:cNvPicPr>
          <p:nvPr/>
        </p:nvPicPr>
        <p:blipFill>
          <a:blip r:embed="rId3" cstate="print"/>
          <a:stretch>
            <a:fillRect/>
          </a:stretch>
        </p:blipFill>
        <p:spPr>
          <a:xfrm>
            <a:off x="323528" y="332656"/>
            <a:ext cx="4644007" cy="2896035"/>
          </a:xfrm>
          <a:prstGeom prst="rect">
            <a:avLst/>
          </a:prstGeom>
          <a:ln>
            <a:noFill/>
          </a:ln>
          <a:effectLst>
            <a:softEdge rad="112500"/>
          </a:effectLst>
        </p:spPr>
      </p:pic>
      <p:pic>
        <p:nvPicPr>
          <p:cNvPr id="4" name="Рисунок 3" descr="1670523229_57-kartinkin-net-p-sever-kartinki-krasivo-64.jpg"/>
          <p:cNvPicPr>
            <a:picLocks noChangeAspect="1"/>
          </p:cNvPicPr>
          <p:nvPr/>
        </p:nvPicPr>
        <p:blipFill>
          <a:blip r:embed="rId4" cstate="print"/>
          <a:stretch>
            <a:fillRect/>
          </a:stretch>
        </p:blipFill>
        <p:spPr>
          <a:xfrm>
            <a:off x="4499992" y="3548917"/>
            <a:ext cx="4352276" cy="2904419"/>
          </a:xfrm>
          <a:prstGeom prst="rect">
            <a:avLst/>
          </a:prstGeom>
          <a:ln>
            <a:noFill/>
          </a:ln>
          <a:effectLst>
            <a:softEdge rad="112500"/>
          </a:effectLst>
        </p:spPr>
      </p:pic>
      <p:sp>
        <p:nvSpPr>
          <p:cNvPr id="5" name="TextBox 4"/>
          <p:cNvSpPr txBox="1"/>
          <p:nvPr/>
        </p:nvSpPr>
        <p:spPr>
          <a:xfrm>
            <a:off x="5292080" y="332656"/>
            <a:ext cx="216024" cy="369332"/>
          </a:xfrm>
          <a:prstGeom prst="rect">
            <a:avLst/>
          </a:prstGeom>
          <a:noFill/>
        </p:spPr>
        <p:txBody>
          <a:bodyPr wrap="square" rtlCol="0">
            <a:spAutoFit/>
          </a:bodyPr>
          <a:lstStyle/>
          <a:p>
            <a:endParaRPr lang="ru-RU" dirty="0"/>
          </a:p>
        </p:txBody>
      </p:sp>
      <p:sp>
        <p:nvSpPr>
          <p:cNvPr id="6" name="TextBox 5"/>
          <p:cNvSpPr txBox="1"/>
          <p:nvPr/>
        </p:nvSpPr>
        <p:spPr>
          <a:xfrm>
            <a:off x="5148064" y="620688"/>
            <a:ext cx="3600400" cy="2246769"/>
          </a:xfrm>
          <a:prstGeom prst="rect">
            <a:avLst/>
          </a:prstGeom>
          <a:noFill/>
        </p:spPr>
        <p:txBody>
          <a:bodyPr wrap="square" rtlCol="0">
            <a:spAutoFit/>
          </a:bodyPr>
          <a:lstStyle/>
          <a:p>
            <a:r>
              <a:rPr lang="ru-RU" sz="2000" dirty="0" smtClean="0">
                <a:solidFill>
                  <a:schemeClr val="tx2">
                    <a:lumMod val="60000"/>
                    <a:lumOff val="40000"/>
                  </a:schemeClr>
                </a:solidFill>
                <a:latin typeface="Arial" pitchFamily="34" charset="0"/>
                <a:cs typeface="Arial" pitchFamily="34" charset="0"/>
              </a:rPr>
              <a:t>Северный Ледовитый океан самый холодный на нашей планете. Большая часть покрыта льдом. Это на Земле очень холодные места, зимой здесь мороз достигает до 90 градусов.</a:t>
            </a:r>
            <a:endParaRPr lang="ru-RU" sz="2000" dirty="0">
              <a:solidFill>
                <a:schemeClr val="tx2">
                  <a:lumMod val="60000"/>
                  <a:lumOff val="40000"/>
                </a:schemeClr>
              </a:solidFill>
              <a:latin typeface="Arial" pitchFamily="34" charset="0"/>
              <a:cs typeface="Arial" pitchFamily="34" charset="0"/>
            </a:endParaRPr>
          </a:p>
        </p:txBody>
      </p:sp>
      <p:sp>
        <p:nvSpPr>
          <p:cNvPr id="7" name="TextBox 6"/>
          <p:cNvSpPr txBox="1"/>
          <p:nvPr/>
        </p:nvSpPr>
        <p:spPr>
          <a:xfrm>
            <a:off x="611560" y="3933056"/>
            <a:ext cx="3528392" cy="1815882"/>
          </a:xfrm>
          <a:prstGeom prst="rect">
            <a:avLst/>
          </a:prstGeom>
          <a:noFill/>
        </p:spPr>
        <p:txBody>
          <a:bodyPr wrap="square" rtlCol="0">
            <a:spAutoFit/>
          </a:bodyPr>
          <a:lstStyle/>
          <a:p>
            <a:r>
              <a:rPr lang="ru-RU" sz="2800" dirty="0" smtClean="0">
                <a:solidFill>
                  <a:schemeClr val="tx2">
                    <a:lumMod val="75000"/>
                  </a:schemeClr>
                </a:solidFill>
                <a:latin typeface="Arial" pitchFamily="34" charset="0"/>
                <a:cs typeface="Arial" pitchFamily="34" charset="0"/>
              </a:rPr>
              <a:t>А сейчас мы отправляемся в путешествие по Северу!!!</a:t>
            </a:r>
            <a:endParaRPr lang="ru-RU" sz="2800" dirty="0">
              <a:solidFill>
                <a:schemeClr val="tx2">
                  <a:lumMod val="75000"/>
                </a:schemeClr>
              </a:solidFill>
              <a:latin typeface="Arial" pitchFamily="34" charset="0"/>
              <a:cs typeface="Arial" pitchFamily="34" charset="0"/>
            </a:endParaRPr>
          </a:p>
        </p:txBody>
      </p:sp>
    </p:spTree>
  </p:cSld>
  <p:clrMapOvr>
    <a:masterClrMapping/>
  </p:clrMapOvr>
  <p:transition spd="med">
    <p:pull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ppt_x"/>
                                          </p:val>
                                        </p:tav>
                                        <p:tav tm="100000">
                                          <p:val>
                                            <p:strVal val="#ppt_x"/>
                                          </p:val>
                                        </p:tav>
                                      </p:tavLst>
                                    </p:anim>
                                    <p:anim calcmode="lin" valueType="num">
                                      <p:cBhvr additive="base">
                                        <p:cTn id="13"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2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1000" fill="hold"/>
                                        <p:tgtEl>
                                          <p:spTgt spid="7"/>
                                        </p:tgtEl>
                                        <p:attrNameLst>
                                          <p:attrName>ppt_x</p:attrName>
                                        </p:attrNameLst>
                                      </p:cBhvr>
                                      <p:tavLst>
                                        <p:tav tm="0">
                                          <p:val>
                                            <p:strVal val="#ppt_x"/>
                                          </p:val>
                                        </p:tav>
                                        <p:tav tm="100000">
                                          <p:val>
                                            <p:strVal val="#ppt_x"/>
                                          </p:val>
                                        </p:tav>
                                      </p:tavLst>
                                    </p:anim>
                                    <p:anim calcmode="lin" valueType="num">
                                      <p:cBhvr additive="base">
                                        <p:cTn id="24"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1659738221_68-kartinkin-net-p-fon-dlya-fotoshopa-odnotonnii-krasivo-68.jpg"/>
          <p:cNvPicPr>
            <a:picLocks noChangeAspect="1"/>
          </p:cNvPicPr>
          <p:nvPr/>
        </p:nvPicPr>
        <p:blipFill>
          <a:blip r:embed="rId2" cstate="print"/>
          <a:stretch>
            <a:fillRect/>
          </a:stretch>
        </p:blipFill>
        <p:spPr>
          <a:xfrm>
            <a:off x="0" y="0"/>
            <a:ext cx="9144000" cy="6858000"/>
          </a:xfrm>
          <a:prstGeom prst="rect">
            <a:avLst/>
          </a:prstGeom>
        </p:spPr>
      </p:pic>
      <p:sp>
        <p:nvSpPr>
          <p:cNvPr id="5" name="TextBox 4"/>
          <p:cNvSpPr txBox="1"/>
          <p:nvPr/>
        </p:nvSpPr>
        <p:spPr>
          <a:xfrm>
            <a:off x="539552" y="5661248"/>
            <a:ext cx="7992888" cy="923330"/>
          </a:xfrm>
          <a:prstGeom prst="rect">
            <a:avLst/>
          </a:prstGeom>
          <a:noFill/>
        </p:spPr>
        <p:txBody>
          <a:bodyPr wrap="square" rtlCol="0">
            <a:spAutoFit/>
          </a:bodyPr>
          <a:lstStyle/>
          <a:p>
            <a:pPr algn="just"/>
            <a:r>
              <a:rPr lang="ru-RU" dirty="0" smtClean="0">
                <a:solidFill>
                  <a:schemeClr val="tx2">
                    <a:lumMod val="75000"/>
                  </a:schemeClr>
                </a:solidFill>
                <a:latin typeface="Arial" pitchFamily="34" charset="0"/>
                <a:cs typeface="Arial" pitchFamily="34" charset="0"/>
              </a:rPr>
              <a:t>В Арктике живут птицы, похожие на пингвинов, они называются гагарки. А вот самих пингвинов в Арктике нет. Пингвины хоть и птицы, а не летают. Крылья им нужны для того , чтобы грести под водой.</a:t>
            </a:r>
            <a:endParaRPr lang="ru-RU" dirty="0">
              <a:solidFill>
                <a:schemeClr val="tx2">
                  <a:lumMod val="75000"/>
                </a:schemeClr>
              </a:solidFill>
              <a:latin typeface="Arial" pitchFamily="34" charset="0"/>
              <a:cs typeface="Arial" pitchFamily="34" charset="0"/>
            </a:endParaRPr>
          </a:p>
        </p:txBody>
      </p:sp>
      <p:pic>
        <p:nvPicPr>
          <p:cNvPr id="6" name="Рисунок 5" descr="1800.jpg"/>
          <p:cNvPicPr>
            <a:picLocks noChangeAspect="1"/>
          </p:cNvPicPr>
          <p:nvPr/>
        </p:nvPicPr>
        <p:blipFill>
          <a:blip r:embed="rId3" cstate="print"/>
          <a:stretch>
            <a:fillRect/>
          </a:stretch>
        </p:blipFill>
        <p:spPr>
          <a:xfrm>
            <a:off x="683568" y="188640"/>
            <a:ext cx="7848872" cy="5481228"/>
          </a:xfrm>
          <a:prstGeom prst="rect">
            <a:avLst/>
          </a:prstGeom>
          <a:ln>
            <a:noFill/>
          </a:ln>
          <a:effectLst>
            <a:softEdge rad="112500"/>
          </a:effectLst>
        </p:spPr>
      </p:pic>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1659738221_68-kartinkin-net-p-fon-dlya-fotoshopa-odnotonnii-krasivo-68.jpg"/>
          <p:cNvPicPr>
            <a:picLocks noChangeAspect="1"/>
          </p:cNvPicPr>
          <p:nvPr/>
        </p:nvPicPr>
        <p:blipFill>
          <a:blip r:embed="rId2" cstate="print"/>
          <a:stretch>
            <a:fillRect/>
          </a:stretch>
        </p:blipFill>
        <p:spPr>
          <a:xfrm>
            <a:off x="0" y="0"/>
            <a:ext cx="9144000" cy="6858000"/>
          </a:xfrm>
          <a:prstGeom prst="rect">
            <a:avLst/>
          </a:prstGeom>
        </p:spPr>
      </p:pic>
      <p:sp>
        <p:nvSpPr>
          <p:cNvPr id="3" name="TextBox 2"/>
          <p:cNvSpPr txBox="1"/>
          <p:nvPr/>
        </p:nvSpPr>
        <p:spPr>
          <a:xfrm>
            <a:off x="323528" y="5301208"/>
            <a:ext cx="8280920" cy="1200329"/>
          </a:xfrm>
          <a:prstGeom prst="rect">
            <a:avLst/>
          </a:prstGeom>
          <a:noFill/>
        </p:spPr>
        <p:txBody>
          <a:bodyPr wrap="square" rtlCol="0">
            <a:spAutoFit/>
          </a:bodyPr>
          <a:lstStyle/>
          <a:p>
            <a:r>
              <a:rPr lang="ru-RU" dirty="0" smtClean="0">
                <a:solidFill>
                  <a:schemeClr val="tx2">
                    <a:lumMod val="75000"/>
                  </a:schemeClr>
                </a:solidFill>
                <a:latin typeface="Arial" pitchFamily="34" charset="0"/>
                <a:cs typeface="Arial" pitchFamily="34" charset="0"/>
              </a:rPr>
              <a:t>Гнезда для птенцов пингвины не делают – негде и не из чего. Но ведь на снегу яйцо тоже нельзя отложить – замерзнет </a:t>
            </a:r>
            <a:r>
              <a:rPr lang="ru-RU" dirty="0" err="1" smtClean="0">
                <a:solidFill>
                  <a:schemeClr val="tx2">
                    <a:lumMod val="75000"/>
                  </a:schemeClr>
                </a:solidFill>
                <a:latin typeface="Arial" pitchFamily="34" charset="0"/>
                <a:cs typeface="Arial" pitchFamily="34" charset="0"/>
              </a:rPr>
              <a:t>пингвиненок</a:t>
            </a:r>
            <a:r>
              <a:rPr lang="ru-RU" dirty="0" smtClean="0">
                <a:solidFill>
                  <a:schemeClr val="tx2">
                    <a:lumMod val="75000"/>
                  </a:schemeClr>
                </a:solidFill>
                <a:latin typeface="Arial" pitchFamily="34" charset="0"/>
                <a:cs typeface="Arial" pitchFamily="34" charset="0"/>
              </a:rPr>
              <a:t>! Мама </a:t>
            </a:r>
            <a:r>
              <a:rPr lang="ru-RU" dirty="0" err="1" smtClean="0">
                <a:solidFill>
                  <a:schemeClr val="tx2">
                    <a:lumMod val="75000"/>
                  </a:schemeClr>
                </a:solidFill>
                <a:latin typeface="Arial" pitchFamily="34" charset="0"/>
                <a:cs typeface="Arial" pitchFamily="34" charset="0"/>
              </a:rPr>
              <a:t>пингвиниха</a:t>
            </a:r>
            <a:r>
              <a:rPr lang="ru-RU" dirty="0" smtClean="0">
                <a:solidFill>
                  <a:schemeClr val="tx2">
                    <a:lumMod val="75000"/>
                  </a:schemeClr>
                </a:solidFill>
                <a:latin typeface="Arial" pitchFamily="34" charset="0"/>
                <a:cs typeface="Arial" pitchFamily="34" charset="0"/>
              </a:rPr>
              <a:t> снесет яйцо, а пингвину – папе приходится держать его на лапах и согревать собственным пухом.</a:t>
            </a:r>
            <a:endParaRPr lang="ru-RU" dirty="0">
              <a:solidFill>
                <a:schemeClr val="tx2">
                  <a:lumMod val="75000"/>
                </a:schemeClr>
              </a:solidFill>
              <a:latin typeface="Arial" pitchFamily="34" charset="0"/>
              <a:cs typeface="Arial" pitchFamily="34" charset="0"/>
            </a:endParaRPr>
          </a:p>
        </p:txBody>
      </p:sp>
      <p:pic>
        <p:nvPicPr>
          <p:cNvPr id="4" name="Рисунок 3" descr="dbf8fe3ee4d9523514350fa0445d7555.jpeg"/>
          <p:cNvPicPr>
            <a:picLocks noChangeAspect="1"/>
          </p:cNvPicPr>
          <p:nvPr/>
        </p:nvPicPr>
        <p:blipFill>
          <a:blip r:embed="rId3" cstate="print"/>
          <a:stretch>
            <a:fillRect/>
          </a:stretch>
        </p:blipFill>
        <p:spPr>
          <a:xfrm>
            <a:off x="683568" y="0"/>
            <a:ext cx="7848872" cy="5229200"/>
          </a:xfrm>
          <a:prstGeom prst="rect">
            <a:avLst/>
          </a:prstGeom>
          <a:ln>
            <a:noFill/>
          </a:ln>
          <a:effectLst>
            <a:softEdge rad="112500"/>
          </a:effectLst>
        </p:spPr>
      </p:pic>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1659738221_68-kartinkin-net-p-fon-dlya-fotoshopa-odnotonnii-krasivo-68.jpg"/>
          <p:cNvPicPr>
            <a:picLocks noChangeAspect="1"/>
          </p:cNvPicPr>
          <p:nvPr/>
        </p:nvPicPr>
        <p:blipFill>
          <a:blip r:embed="rId2" cstate="print"/>
          <a:stretch>
            <a:fillRect/>
          </a:stretch>
        </p:blipFill>
        <p:spPr>
          <a:xfrm>
            <a:off x="0" y="0"/>
            <a:ext cx="9144000" cy="6858000"/>
          </a:xfrm>
          <a:prstGeom prst="rect">
            <a:avLst/>
          </a:prstGeom>
        </p:spPr>
      </p:pic>
      <p:sp>
        <p:nvSpPr>
          <p:cNvPr id="4" name="TextBox 3"/>
          <p:cNvSpPr txBox="1"/>
          <p:nvPr/>
        </p:nvSpPr>
        <p:spPr>
          <a:xfrm>
            <a:off x="2483768" y="0"/>
            <a:ext cx="4176464" cy="3970318"/>
          </a:xfrm>
          <a:prstGeom prst="rect">
            <a:avLst/>
          </a:prstGeom>
          <a:noFill/>
        </p:spPr>
        <p:txBody>
          <a:bodyPr wrap="square" rtlCol="0">
            <a:spAutoFit/>
          </a:bodyPr>
          <a:lstStyle/>
          <a:p>
            <a:r>
              <a:rPr lang="ru-RU" sz="2800" dirty="0" smtClean="0">
                <a:solidFill>
                  <a:schemeClr val="tx2">
                    <a:lumMod val="60000"/>
                    <a:lumOff val="40000"/>
                  </a:schemeClr>
                </a:solidFill>
                <a:latin typeface="Arial" pitchFamily="34" charset="0"/>
                <a:cs typeface="Arial" pitchFamily="34" charset="0"/>
              </a:rPr>
              <a:t>Ловкий маленький зверёк</a:t>
            </a:r>
          </a:p>
          <a:p>
            <a:r>
              <a:rPr lang="ru-RU" sz="2800" dirty="0" smtClean="0">
                <a:solidFill>
                  <a:schemeClr val="tx2">
                    <a:lumMod val="60000"/>
                    <a:lumOff val="40000"/>
                  </a:schemeClr>
                </a:solidFill>
                <a:latin typeface="Arial" pitchFamily="34" charset="0"/>
                <a:cs typeface="Arial" pitchFamily="34" charset="0"/>
              </a:rPr>
              <a:t>Живёт на Севере суровом.</a:t>
            </a:r>
          </a:p>
          <a:p>
            <a:r>
              <a:rPr lang="ru-RU" sz="2800" dirty="0" smtClean="0">
                <a:solidFill>
                  <a:schemeClr val="tx2">
                    <a:lumMod val="60000"/>
                    <a:lumOff val="40000"/>
                  </a:schemeClr>
                </a:solidFill>
                <a:latin typeface="Arial" pitchFamily="34" charset="0"/>
                <a:cs typeface="Arial" pitchFamily="34" charset="0"/>
              </a:rPr>
              <a:t>Шерсть его блестит как шёлк,</a:t>
            </a:r>
          </a:p>
          <a:p>
            <a:r>
              <a:rPr lang="ru-RU" sz="2800" dirty="0" smtClean="0">
                <a:solidFill>
                  <a:schemeClr val="tx2">
                    <a:lumMod val="60000"/>
                    <a:lumOff val="40000"/>
                  </a:schemeClr>
                </a:solidFill>
                <a:latin typeface="Arial" pitchFamily="34" charset="0"/>
                <a:cs typeface="Arial" pitchFamily="34" charset="0"/>
              </a:rPr>
              <a:t>Как цвет блестящего покрова. (Полярный волк).</a:t>
            </a:r>
            <a:endParaRPr lang="ru-RU" sz="2800" dirty="0">
              <a:solidFill>
                <a:schemeClr val="tx2">
                  <a:lumMod val="60000"/>
                  <a:lumOff val="40000"/>
                </a:schemeClr>
              </a:solidFill>
              <a:latin typeface="Arial" pitchFamily="34" charset="0"/>
              <a:cs typeface="Arial" pitchFamily="34" charset="0"/>
            </a:endParaRPr>
          </a:p>
        </p:txBody>
      </p:sp>
      <p:pic>
        <p:nvPicPr>
          <p:cNvPr id="5" name="Рисунок 4" descr="1647415817_24-kartinkin-net-p-kartinki-belii-volk-26.jpg"/>
          <p:cNvPicPr>
            <a:picLocks noChangeAspect="1"/>
          </p:cNvPicPr>
          <p:nvPr/>
        </p:nvPicPr>
        <p:blipFill>
          <a:blip r:embed="rId3" cstate="print"/>
          <a:stretch>
            <a:fillRect/>
          </a:stretch>
        </p:blipFill>
        <p:spPr>
          <a:xfrm>
            <a:off x="251519" y="3861048"/>
            <a:ext cx="4255163" cy="2659477"/>
          </a:xfrm>
          <a:prstGeom prst="rect">
            <a:avLst/>
          </a:prstGeom>
          <a:ln>
            <a:noFill/>
          </a:ln>
          <a:effectLst>
            <a:softEdge rad="112500"/>
          </a:effectLst>
        </p:spPr>
      </p:pic>
      <p:pic>
        <p:nvPicPr>
          <p:cNvPr id="6" name="Рисунок 5" descr="22dba754491f119c0669c2cf0810dd1c.jpeg"/>
          <p:cNvPicPr>
            <a:picLocks noChangeAspect="1"/>
          </p:cNvPicPr>
          <p:nvPr/>
        </p:nvPicPr>
        <p:blipFill>
          <a:blip r:embed="rId4" cstate="print"/>
          <a:stretch>
            <a:fillRect/>
          </a:stretch>
        </p:blipFill>
        <p:spPr>
          <a:xfrm>
            <a:off x="4572000" y="3933056"/>
            <a:ext cx="4392488" cy="2471507"/>
          </a:xfrm>
          <a:prstGeom prst="rect">
            <a:avLst/>
          </a:prstGeom>
          <a:ln>
            <a:noFill/>
          </a:ln>
          <a:effectLst>
            <a:softEdge rad="112500"/>
          </a:effectLst>
        </p:spPr>
      </p:pic>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1659738221_68-kartinkin-net-p-fon-dlya-fotoshopa-odnotonnii-krasivo-68.jpg"/>
          <p:cNvPicPr>
            <a:picLocks noChangeAspect="1"/>
          </p:cNvPicPr>
          <p:nvPr/>
        </p:nvPicPr>
        <p:blipFill>
          <a:blip r:embed="rId2" cstate="print"/>
          <a:stretch>
            <a:fillRect/>
          </a:stretch>
        </p:blipFill>
        <p:spPr>
          <a:xfrm>
            <a:off x="0" y="0"/>
            <a:ext cx="9144000" cy="6858000"/>
          </a:xfrm>
          <a:prstGeom prst="rect">
            <a:avLst/>
          </a:prstGeom>
        </p:spPr>
      </p:pic>
      <p:pic>
        <p:nvPicPr>
          <p:cNvPr id="3" name="Рисунок 2" descr="1.jpg"/>
          <p:cNvPicPr>
            <a:picLocks noChangeAspect="1"/>
          </p:cNvPicPr>
          <p:nvPr/>
        </p:nvPicPr>
        <p:blipFill>
          <a:blip r:embed="rId3" cstate="print"/>
          <a:stretch>
            <a:fillRect/>
          </a:stretch>
        </p:blipFill>
        <p:spPr>
          <a:xfrm>
            <a:off x="467544" y="332656"/>
            <a:ext cx="8208912" cy="6192688"/>
          </a:xfrm>
          <a:prstGeom prst="rect">
            <a:avLst/>
          </a:prstGeom>
          <a:ln>
            <a:noFill/>
          </a:ln>
          <a:effectLst>
            <a:softEdge rad="112500"/>
          </a:effectLst>
        </p:spPr>
      </p:pic>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1659738221_68-kartinkin-net-p-fon-dlya-fotoshopa-odnotonnii-krasivo-68.jpg"/>
          <p:cNvPicPr>
            <a:picLocks noChangeAspect="1"/>
          </p:cNvPicPr>
          <p:nvPr/>
        </p:nvPicPr>
        <p:blipFill>
          <a:blip r:embed="rId2" cstate="print"/>
          <a:stretch>
            <a:fillRect/>
          </a:stretch>
        </p:blipFill>
        <p:spPr>
          <a:xfrm>
            <a:off x="0" y="0"/>
            <a:ext cx="9144000" cy="6858000"/>
          </a:xfrm>
          <a:prstGeom prst="rect">
            <a:avLst/>
          </a:prstGeom>
        </p:spPr>
      </p:pic>
      <p:pic>
        <p:nvPicPr>
          <p:cNvPr id="3" name="Рисунок 2" descr="703186caf14d129ccc89808544a17c01.jpg"/>
          <p:cNvPicPr>
            <a:picLocks noChangeAspect="1"/>
          </p:cNvPicPr>
          <p:nvPr/>
        </p:nvPicPr>
        <p:blipFill>
          <a:blip r:embed="rId3" cstate="print"/>
          <a:stretch>
            <a:fillRect/>
          </a:stretch>
        </p:blipFill>
        <p:spPr>
          <a:xfrm>
            <a:off x="323528" y="3068960"/>
            <a:ext cx="4412177" cy="3312368"/>
          </a:xfrm>
          <a:prstGeom prst="rect">
            <a:avLst/>
          </a:prstGeom>
          <a:ln>
            <a:noFill/>
          </a:ln>
          <a:effectLst>
            <a:softEdge rad="112500"/>
          </a:effectLst>
        </p:spPr>
      </p:pic>
      <p:pic>
        <p:nvPicPr>
          <p:cNvPr id="4" name="Рисунок 3" descr="belyj-medved-85.jpg"/>
          <p:cNvPicPr>
            <a:picLocks noChangeAspect="1"/>
          </p:cNvPicPr>
          <p:nvPr/>
        </p:nvPicPr>
        <p:blipFill>
          <a:blip r:embed="rId4" cstate="print"/>
          <a:stretch>
            <a:fillRect/>
          </a:stretch>
        </p:blipFill>
        <p:spPr>
          <a:xfrm>
            <a:off x="5148064" y="2996952"/>
            <a:ext cx="3528392" cy="3528392"/>
          </a:xfrm>
          <a:prstGeom prst="rect">
            <a:avLst/>
          </a:prstGeom>
          <a:ln>
            <a:noFill/>
          </a:ln>
          <a:effectLst>
            <a:softEdge rad="112500"/>
          </a:effectLst>
        </p:spPr>
      </p:pic>
      <p:sp>
        <p:nvSpPr>
          <p:cNvPr id="5" name="TextBox 4"/>
          <p:cNvSpPr txBox="1"/>
          <p:nvPr/>
        </p:nvSpPr>
        <p:spPr>
          <a:xfrm>
            <a:off x="2195736" y="404664"/>
            <a:ext cx="4896544" cy="1815882"/>
          </a:xfrm>
          <a:prstGeom prst="rect">
            <a:avLst/>
          </a:prstGeom>
          <a:noFill/>
        </p:spPr>
        <p:txBody>
          <a:bodyPr wrap="square" rtlCol="0">
            <a:spAutoFit/>
          </a:bodyPr>
          <a:lstStyle/>
          <a:p>
            <a:r>
              <a:rPr lang="ru-RU" sz="2800" dirty="0" smtClean="0">
                <a:solidFill>
                  <a:schemeClr val="tx2">
                    <a:lumMod val="60000"/>
                    <a:lumOff val="40000"/>
                  </a:schemeClr>
                </a:solidFill>
                <a:latin typeface="Arial" pitchFamily="34" charset="0"/>
                <a:cs typeface="Arial" pitchFamily="34" charset="0"/>
              </a:rPr>
              <a:t>Он в шубе белой щеголяет,</a:t>
            </a:r>
          </a:p>
          <a:p>
            <a:r>
              <a:rPr lang="ru-RU" sz="2800" dirty="0" smtClean="0">
                <a:solidFill>
                  <a:schemeClr val="tx2">
                    <a:lumMod val="60000"/>
                    <a:lumOff val="40000"/>
                  </a:schemeClr>
                </a:solidFill>
                <a:latin typeface="Arial" pitchFamily="34" charset="0"/>
                <a:cs typeface="Arial" pitchFamily="34" charset="0"/>
              </a:rPr>
              <a:t>Умеет плавать и ныряет.</a:t>
            </a:r>
          </a:p>
          <a:p>
            <a:r>
              <a:rPr lang="ru-RU" sz="2800" dirty="0" smtClean="0">
                <a:solidFill>
                  <a:schemeClr val="tx2">
                    <a:lumMod val="60000"/>
                    <a:lumOff val="40000"/>
                  </a:schemeClr>
                </a:solidFill>
                <a:latin typeface="Arial" pitchFamily="34" charset="0"/>
                <a:cs typeface="Arial" pitchFamily="34" charset="0"/>
              </a:rPr>
              <a:t>У моржа соседи – </a:t>
            </a:r>
          </a:p>
          <a:p>
            <a:r>
              <a:rPr lang="ru-RU" sz="2800" dirty="0" smtClean="0">
                <a:solidFill>
                  <a:schemeClr val="tx2">
                    <a:lumMod val="60000"/>
                    <a:lumOff val="40000"/>
                  </a:schemeClr>
                </a:solidFill>
                <a:latin typeface="Arial" pitchFamily="34" charset="0"/>
                <a:cs typeface="Arial" pitchFamily="34" charset="0"/>
              </a:rPr>
              <a:t>Белые….(медведи)</a:t>
            </a:r>
            <a:endParaRPr lang="ru-RU" sz="2800" dirty="0">
              <a:solidFill>
                <a:schemeClr val="tx2">
                  <a:lumMod val="60000"/>
                  <a:lumOff val="40000"/>
                </a:schemeClr>
              </a:solidFill>
              <a:latin typeface="Arial" pitchFamily="34" charset="0"/>
              <a:cs typeface="Arial" pitchFamily="34" charset="0"/>
            </a:endParaRPr>
          </a:p>
        </p:txBody>
      </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2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1659738221_68-kartinkin-net-p-fon-dlya-fotoshopa-odnotonnii-krasivo-68.jpg"/>
          <p:cNvPicPr>
            <a:picLocks noChangeAspect="1"/>
          </p:cNvPicPr>
          <p:nvPr/>
        </p:nvPicPr>
        <p:blipFill>
          <a:blip r:embed="rId2" cstate="print"/>
          <a:stretch>
            <a:fillRect/>
          </a:stretch>
        </p:blipFill>
        <p:spPr>
          <a:xfrm>
            <a:off x="0" y="0"/>
            <a:ext cx="9144000" cy="6858000"/>
          </a:xfrm>
          <a:prstGeom prst="rect">
            <a:avLst/>
          </a:prstGeom>
        </p:spPr>
      </p:pic>
      <p:sp>
        <p:nvSpPr>
          <p:cNvPr id="3" name="TextBox 2"/>
          <p:cNvSpPr txBox="1"/>
          <p:nvPr/>
        </p:nvSpPr>
        <p:spPr>
          <a:xfrm>
            <a:off x="467544" y="4509120"/>
            <a:ext cx="8280920" cy="2062103"/>
          </a:xfrm>
          <a:prstGeom prst="rect">
            <a:avLst/>
          </a:prstGeom>
          <a:noFill/>
        </p:spPr>
        <p:txBody>
          <a:bodyPr wrap="square" rtlCol="0">
            <a:spAutoFit/>
          </a:bodyPr>
          <a:lstStyle/>
          <a:p>
            <a:pPr algn="just"/>
            <a:r>
              <a:rPr lang="ru-RU" sz="1600" dirty="0" smtClean="0">
                <a:solidFill>
                  <a:schemeClr val="tx2">
                    <a:lumMod val="75000"/>
                  </a:schemeClr>
                </a:solidFill>
                <a:latin typeface="Arial" pitchFamily="34" charset="0"/>
                <a:cs typeface="Arial" pitchFamily="34" charset="0"/>
              </a:rPr>
              <a:t>Среди хищных зверей на Севере - медведь является самым крупным. Небольшая вытянутая голова, толстый слой подкожного жира и густая шерсть позволяют долго находиться в воде. Вылезет белый медведь из воды на льдину, отряхнется и опять сухой. Хотите узнать почему? Шерсть у медведя покрыта жирной смазкой, которая не позволяет в воде замерзнуть. Подошвы лап покрыты длинными жесткими волосками, поэтому они не скользят на снегу. Белый цвет шерсти делает медведей незаметными на фоне снега и льда. Когда медведь подкрадывается к тюленям, он закрывает нос лапой.</a:t>
            </a:r>
            <a:endParaRPr lang="ru-RU" sz="1600" dirty="0">
              <a:solidFill>
                <a:schemeClr val="tx2">
                  <a:lumMod val="75000"/>
                </a:schemeClr>
              </a:solidFill>
              <a:latin typeface="Arial" pitchFamily="34" charset="0"/>
              <a:cs typeface="Arial" pitchFamily="34" charset="0"/>
            </a:endParaRPr>
          </a:p>
        </p:txBody>
      </p:sp>
      <p:pic>
        <p:nvPicPr>
          <p:cNvPr id="4" name="Рисунок 3" descr="1645238912_8-kartinkin-net-p-belii-medved-kartinki-8.jpg"/>
          <p:cNvPicPr>
            <a:picLocks noChangeAspect="1"/>
          </p:cNvPicPr>
          <p:nvPr/>
        </p:nvPicPr>
        <p:blipFill>
          <a:blip r:embed="rId3" cstate="print"/>
          <a:stretch>
            <a:fillRect/>
          </a:stretch>
        </p:blipFill>
        <p:spPr>
          <a:xfrm>
            <a:off x="1259632" y="188640"/>
            <a:ext cx="6782648" cy="4248472"/>
          </a:xfrm>
          <a:prstGeom prst="rect">
            <a:avLst/>
          </a:prstGeom>
          <a:ln>
            <a:noFill/>
          </a:ln>
          <a:effectLst>
            <a:softEdge rad="112500"/>
          </a:effectLst>
        </p:spPr>
      </p:pic>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000" fill="hold"/>
                                        <p:tgtEl>
                                          <p:spTgt spid="3"/>
                                        </p:tgtEl>
                                        <p:attrNameLst>
                                          <p:attrName>ppt_x</p:attrName>
                                        </p:attrNameLst>
                                      </p:cBhvr>
                                      <p:tavLst>
                                        <p:tav tm="0">
                                          <p:val>
                                            <p:strVal val="#ppt_x"/>
                                          </p:val>
                                        </p:tav>
                                        <p:tav tm="100000">
                                          <p:val>
                                            <p:strVal val="#ppt_x"/>
                                          </p:val>
                                        </p:tav>
                                      </p:tavLst>
                                    </p:anim>
                                    <p:anim calcmode="lin" valueType="num">
                                      <p:cBhvr additive="base">
                                        <p:cTn id="13"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1659738221_68-kartinkin-net-p-fon-dlya-fotoshopa-odnotonnii-krasivo-68.jpg"/>
          <p:cNvPicPr>
            <a:picLocks noChangeAspect="1"/>
          </p:cNvPicPr>
          <p:nvPr/>
        </p:nvPicPr>
        <p:blipFill>
          <a:blip r:embed="rId2" cstate="print"/>
          <a:stretch>
            <a:fillRect/>
          </a:stretch>
        </p:blipFill>
        <p:spPr>
          <a:xfrm>
            <a:off x="0" y="0"/>
            <a:ext cx="9144000" cy="6858000"/>
          </a:xfrm>
          <a:prstGeom prst="rect">
            <a:avLst/>
          </a:prstGeom>
        </p:spPr>
      </p:pic>
      <p:sp>
        <p:nvSpPr>
          <p:cNvPr id="4" name="TextBox 3"/>
          <p:cNvSpPr txBox="1"/>
          <p:nvPr/>
        </p:nvSpPr>
        <p:spPr>
          <a:xfrm>
            <a:off x="683568" y="4653136"/>
            <a:ext cx="7848872" cy="2031325"/>
          </a:xfrm>
          <a:prstGeom prst="rect">
            <a:avLst/>
          </a:prstGeom>
          <a:noFill/>
        </p:spPr>
        <p:txBody>
          <a:bodyPr wrap="square" rtlCol="0">
            <a:spAutoFit/>
          </a:bodyPr>
          <a:lstStyle/>
          <a:p>
            <a:pPr algn="just"/>
            <a:r>
              <a:rPr lang="ru-RU" dirty="0" smtClean="0">
                <a:solidFill>
                  <a:schemeClr val="tx2">
                    <a:lumMod val="75000"/>
                  </a:schemeClr>
                </a:solidFill>
                <a:latin typeface="Arial" pitchFamily="34" charset="0"/>
                <a:cs typeface="Arial" pitchFamily="34" charset="0"/>
              </a:rPr>
              <a:t>Осенью медведи роют в снегу берлоги, в которых зимой рождаются медвежата. В берлоге морозы и ветры не страшны. Медведица кормит медвежат молоком, согревает их. Когда медвежата подрастут вместе с медведицей выйдут из берлоги. Медведицы обучают медвежат сначала ловить рыбу, а в дальнейшем более крупную добычу. Медвежата живут с матерью около двух лет. В спячку белые медведи не впадают.</a:t>
            </a:r>
            <a:endParaRPr lang="ru-RU" dirty="0">
              <a:solidFill>
                <a:schemeClr val="tx2">
                  <a:lumMod val="75000"/>
                </a:schemeClr>
              </a:solidFill>
              <a:latin typeface="Arial" pitchFamily="34" charset="0"/>
              <a:cs typeface="Arial" pitchFamily="34" charset="0"/>
            </a:endParaRPr>
          </a:p>
        </p:txBody>
      </p:sp>
      <p:pic>
        <p:nvPicPr>
          <p:cNvPr id="5" name="Рисунок 4" descr="выставка.jpg"/>
          <p:cNvPicPr>
            <a:picLocks noChangeAspect="1"/>
          </p:cNvPicPr>
          <p:nvPr/>
        </p:nvPicPr>
        <p:blipFill>
          <a:blip r:embed="rId3" cstate="print"/>
          <a:stretch>
            <a:fillRect/>
          </a:stretch>
        </p:blipFill>
        <p:spPr>
          <a:xfrm>
            <a:off x="1331640" y="188640"/>
            <a:ext cx="6624736" cy="4523796"/>
          </a:xfrm>
          <a:prstGeom prst="rect">
            <a:avLst/>
          </a:prstGeom>
          <a:ln>
            <a:noFill/>
          </a:ln>
          <a:effectLst>
            <a:softEdge rad="112500"/>
          </a:effectLst>
        </p:spPr>
      </p:pic>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ppt_x"/>
                                          </p:val>
                                        </p:tav>
                                        <p:tav tm="100000">
                                          <p:val>
                                            <p:strVal val="#ppt_x"/>
                                          </p:val>
                                        </p:tav>
                                      </p:tavLst>
                                    </p:anim>
                                    <p:anim calcmode="lin" valueType="num">
                                      <p:cBhvr additive="base">
                                        <p:cTn id="13"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1659738221_68-kartinkin-net-p-fon-dlya-fotoshopa-odnotonnii-krasivo-68.jpg"/>
          <p:cNvPicPr>
            <a:picLocks noChangeAspect="1"/>
          </p:cNvPicPr>
          <p:nvPr/>
        </p:nvPicPr>
        <p:blipFill>
          <a:blip r:embed="rId2" cstate="print"/>
          <a:stretch>
            <a:fillRect/>
          </a:stretch>
        </p:blipFill>
        <p:spPr>
          <a:xfrm>
            <a:off x="0" y="0"/>
            <a:ext cx="9144000" cy="6858000"/>
          </a:xfrm>
          <a:prstGeom prst="rect">
            <a:avLst/>
          </a:prstGeom>
        </p:spPr>
      </p:pic>
      <p:pic>
        <p:nvPicPr>
          <p:cNvPr id="3" name="Рисунок 2" descr="67673767c594faff08280594574e182d_5.jpg"/>
          <p:cNvPicPr>
            <a:picLocks noChangeAspect="1"/>
          </p:cNvPicPr>
          <p:nvPr/>
        </p:nvPicPr>
        <p:blipFill>
          <a:blip r:embed="rId3" cstate="print"/>
          <a:stretch>
            <a:fillRect/>
          </a:stretch>
        </p:blipFill>
        <p:spPr>
          <a:xfrm>
            <a:off x="179512" y="3356992"/>
            <a:ext cx="4392488" cy="3294366"/>
          </a:xfrm>
          <a:prstGeom prst="rect">
            <a:avLst/>
          </a:prstGeom>
          <a:ln>
            <a:noFill/>
          </a:ln>
          <a:effectLst>
            <a:softEdge rad="112500"/>
          </a:effectLst>
        </p:spPr>
      </p:pic>
      <p:pic>
        <p:nvPicPr>
          <p:cNvPr id="4" name="Рисунок 3" descr="0e95e6b65931cd54cf48d5bd0ed9c452.jpeg"/>
          <p:cNvPicPr>
            <a:picLocks noChangeAspect="1"/>
          </p:cNvPicPr>
          <p:nvPr/>
        </p:nvPicPr>
        <p:blipFill>
          <a:blip r:embed="rId4" cstate="print"/>
          <a:stretch>
            <a:fillRect/>
          </a:stretch>
        </p:blipFill>
        <p:spPr>
          <a:xfrm>
            <a:off x="4499992" y="3501008"/>
            <a:ext cx="4392488" cy="3030372"/>
          </a:xfrm>
          <a:prstGeom prst="rect">
            <a:avLst/>
          </a:prstGeom>
          <a:ln>
            <a:noFill/>
          </a:ln>
          <a:effectLst>
            <a:softEdge rad="112500"/>
          </a:effectLst>
        </p:spPr>
      </p:pic>
      <p:sp>
        <p:nvSpPr>
          <p:cNvPr id="5" name="TextBox 4"/>
          <p:cNvSpPr txBox="1"/>
          <p:nvPr/>
        </p:nvSpPr>
        <p:spPr>
          <a:xfrm>
            <a:off x="2555776" y="260648"/>
            <a:ext cx="4248472" cy="2677656"/>
          </a:xfrm>
          <a:prstGeom prst="rect">
            <a:avLst/>
          </a:prstGeom>
          <a:noFill/>
        </p:spPr>
        <p:txBody>
          <a:bodyPr wrap="square" rtlCol="0">
            <a:spAutoFit/>
          </a:bodyPr>
          <a:lstStyle/>
          <a:p>
            <a:r>
              <a:rPr lang="ru-RU" sz="2400" dirty="0" smtClean="0">
                <a:solidFill>
                  <a:schemeClr val="tx2">
                    <a:lumMod val="60000"/>
                    <a:lumOff val="40000"/>
                  </a:schemeClr>
                </a:solidFill>
                <a:latin typeface="Arial" pitchFamily="34" charset="0"/>
                <a:cs typeface="Arial" pitchFamily="34" charset="0"/>
              </a:rPr>
              <a:t>Толст, морщинист, два клыка</a:t>
            </a:r>
          </a:p>
          <a:p>
            <a:r>
              <a:rPr lang="ru-RU" sz="2400" dirty="0" smtClean="0">
                <a:solidFill>
                  <a:schemeClr val="tx2">
                    <a:lumMod val="60000"/>
                    <a:lumOff val="40000"/>
                  </a:schemeClr>
                </a:solidFill>
                <a:latin typeface="Arial" pitchFamily="34" charset="0"/>
                <a:cs typeface="Arial" pitchFamily="34" charset="0"/>
              </a:rPr>
              <a:t>Он похож на старика.</a:t>
            </a:r>
          </a:p>
          <a:p>
            <a:r>
              <a:rPr lang="ru-RU" sz="2400" dirty="0" smtClean="0">
                <a:solidFill>
                  <a:schemeClr val="tx2">
                    <a:lumMod val="60000"/>
                    <a:lumOff val="40000"/>
                  </a:schemeClr>
                </a:solidFill>
                <a:latin typeface="Arial" pitchFamily="34" charset="0"/>
                <a:cs typeface="Arial" pitchFamily="34" charset="0"/>
              </a:rPr>
              <a:t>Он на льду лежит — и что ж?</a:t>
            </a:r>
          </a:p>
          <a:p>
            <a:r>
              <a:rPr lang="ru-RU" sz="2400" dirty="0" smtClean="0">
                <a:solidFill>
                  <a:schemeClr val="tx2">
                    <a:lumMod val="60000"/>
                    <a:lumOff val="40000"/>
                  </a:schemeClr>
                </a:solidFill>
                <a:latin typeface="Arial" pitchFamily="34" charset="0"/>
                <a:cs typeface="Arial" pitchFamily="34" charset="0"/>
              </a:rPr>
              <a:t>Не мёрзнет толстокожий … (Морж)</a:t>
            </a:r>
            <a:endParaRPr lang="ru-RU" sz="2400" dirty="0">
              <a:solidFill>
                <a:schemeClr val="tx2">
                  <a:lumMod val="60000"/>
                  <a:lumOff val="40000"/>
                </a:schemeClr>
              </a:solidFill>
              <a:latin typeface="Arial" pitchFamily="34" charset="0"/>
              <a:cs typeface="Arial" pitchFamily="34" charset="0"/>
            </a:endParaRPr>
          </a:p>
        </p:txBody>
      </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2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1659738221_68-kartinkin-net-p-fon-dlya-fotoshopa-odnotonnii-krasivo-68.jpg"/>
          <p:cNvPicPr>
            <a:picLocks noChangeAspect="1"/>
          </p:cNvPicPr>
          <p:nvPr/>
        </p:nvPicPr>
        <p:blipFill>
          <a:blip r:embed="rId2" cstate="print"/>
          <a:stretch>
            <a:fillRect/>
          </a:stretch>
        </p:blipFill>
        <p:spPr>
          <a:xfrm>
            <a:off x="0" y="0"/>
            <a:ext cx="9144000" cy="6858000"/>
          </a:xfrm>
          <a:prstGeom prst="rect">
            <a:avLst/>
          </a:prstGeom>
        </p:spPr>
      </p:pic>
      <p:sp>
        <p:nvSpPr>
          <p:cNvPr id="3" name="TextBox 2"/>
          <p:cNvSpPr txBox="1"/>
          <p:nvPr/>
        </p:nvSpPr>
        <p:spPr>
          <a:xfrm>
            <a:off x="323528" y="4869160"/>
            <a:ext cx="8496944" cy="1754326"/>
          </a:xfrm>
          <a:prstGeom prst="rect">
            <a:avLst/>
          </a:prstGeom>
          <a:noFill/>
        </p:spPr>
        <p:txBody>
          <a:bodyPr wrap="square" rtlCol="0">
            <a:spAutoFit/>
          </a:bodyPr>
          <a:lstStyle/>
          <a:p>
            <a:r>
              <a:rPr lang="ru-RU" dirty="0" smtClean="0">
                <a:solidFill>
                  <a:schemeClr val="tx2">
                    <a:lumMod val="75000"/>
                  </a:schemeClr>
                </a:solidFill>
                <a:latin typeface="Arial" pitchFamily="34" charset="0"/>
                <a:cs typeface="Arial" pitchFamily="34" charset="0"/>
              </a:rPr>
              <a:t>У моржа есть туловище, голова, шея, клыки, ласты. Толстая кожа покрыта редкими жесткими волосками. При помощи клыков он взбирается на льдину, воткнет клыки и подтягивается.</a:t>
            </a:r>
          </a:p>
          <a:p>
            <a:r>
              <a:rPr lang="ru-RU" dirty="0" smtClean="0">
                <a:solidFill>
                  <a:schemeClr val="tx2">
                    <a:lumMod val="75000"/>
                  </a:schemeClr>
                </a:solidFill>
                <a:latin typeface="Arial" pitchFamily="34" charset="0"/>
                <a:cs typeface="Arial" pitchFamily="34" charset="0"/>
              </a:rPr>
              <a:t>Ласты лишены волос, но задние ласты могут подворачиваться под туловище и при передвижении помогают отталкиваться от поверхности льда. Ласты им</a:t>
            </a:r>
          </a:p>
          <a:p>
            <a:r>
              <a:rPr lang="ru-RU" dirty="0" smtClean="0">
                <a:solidFill>
                  <a:schemeClr val="tx2">
                    <a:lumMod val="75000"/>
                  </a:schemeClr>
                </a:solidFill>
                <a:latin typeface="Arial" pitchFamily="34" charset="0"/>
                <a:cs typeface="Arial" pitchFamily="34" charset="0"/>
              </a:rPr>
              <a:t>помогают нырять и плавать.</a:t>
            </a:r>
            <a:endParaRPr lang="ru-RU" dirty="0">
              <a:solidFill>
                <a:schemeClr val="tx2">
                  <a:lumMod val="75000"/>
                </a:schemeClr>
              </a:solidFill>
              <a:latin typeface="Arial" pitchFamily="34" charset="0"/>
              <a:cs typeface="Arial" pitchFamily="34" charset="0"/>
            </a:endParaRPr>
          </a:p>
        </p:txBody>
      </p:sp>
      <p:pic>
        <p:nvPicPr>
          <p:cNvPr id="4" name="Рисунок 3" descr="5bee5f8e716ca79723b7901f.png"/>
          <p:cNvPicPr>
            <a:picLocks noChangeAspect="1"/>
          </p:cNvPicPr>
          <p:nvPr/>
        </p:nvPicPr>
        <p:blipFill>
          <a:blip r:embed="rId3" cstate="print"/>
          <a:stretch>
            <a:fillRect/>
          </a:stretch>
        </p:blipFill>
        <p:spPr>
          <a:xfrm>
            <a:off x="1187624" y="188640"/>
            <a:ext cx="6919688" cy="4608512"/>
          </a:xfrm>
          <a:prstGeom prst="rect">
            <a:avLst/>
          </a:prstGeom>
          <a:ln>
            <a:noFill/>
          </a:ln>
          <a:effectLst>
            <a:softEdge rad="112500"/>
          </a:effectLst>
        </p:spPr>
      </p:pic>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000" fill="hold"/>
                                        <p:tgtEl>
                                          <p:spTgt spid="3"/>
                                        </p:tgtEl>
                                        <p:attrNameLst>
                                          <p:attrName>ppt_x</p:attrName>
                                        </p:attrNameLst>
                                      </p:cBhvr>
                                      <p:tavLst>
                                        <p:tav tm="0">
                                          <p:val>
                                            <p:strVal val="#ppt_x"/>
                                          </p:val>
                                        </p:tav>
                                        <p:tav tm="100000">
                                          <p:val>
                                            <p:strVal val="#ppt_x"/>
                                          </p:val>
                                        </p:tav>
                                      </p:tavLst>
                                    </p:anim>
                                    <p:anim calcmode="lin" valueType="num">
                                      <p:cBhvr additive="base">
                                        <p:cTn id="13"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1659738221_68-kartinkin-net-p-fon-dlya-fotoshopa-odnotonnii-krasivo-68.jpg"/>
          <p:cNvPicPr>
            <a:picLocks noChangeAspect="1"/>
          </p:cNvPicPr>
          <p:nvPr/>
        </p:nvPicPr>
        <p:blipFill>
          <a:blip r:embed="rId2" cstate="print"/>
          <a:stretch>
            <a:fillRect/>
          </a:stretch>
        </p:blipFill>
        <p:spPr>
          <a:xfrm>
            <a:off x="0" y="0"/>
            <a:ext cx="9144000" cy="6858000"/>
          </a:xfrm>
          <a:prstGeom prst="rect">
            <a:avLst/>
          </a:prstGeom>
        </p:spPr>
      </p:pic>
      <p:sp>
        <p:nvSpPr>
          <p:cNvPr id="3" name="TextBox 2"/>
          <p:cNvSpPr txBox="1"/>
          <p:nvPr/>
        </p:nvSpPr>
        <p:spPr>
          <a:xfrm>
            <a:off x="323528" y="5157192"/>
            <a:ext cx="8424936" cy="1477328"/>
          </a:xfrm>
          <a:prstGeom prst="rect">
            <a:avLst/>
          </a:prstGeom>
          <a:noFill/>
        </p:spPr>
        <p:txBody>
          <a:bodyPr wrap="square" rtlCol="0">
            <a:spAutoFit/>
          </a:bodyPr>
          <a:lstStyle/>
          <a:p>
            <a:pPr algn="just"/>
            <a:r>
              <a:rPr lang="ru-RU" dirty="0" smtClean="0">
                <a:solidFill>
                  <a:schemeClr val="tx2">
                    <a:lumMod val="75000"/>
                  </a:schemeClr>
                </a:solidFill>
                <a:latin typeface="Arial" pitchFamily="34" charset="0"/>
                <a:cs typeface="Arial" pitchFamily="34" charset="0"/>
              </a:rPr>
              <a:t>Моржи не боятся холода, в ледяной воде не замерзают, потому что их тело</a:t>
            </a:r>
          </a:p>
          <a:p>
            <a:pPr algn="just"/>
            <a:r>
              <a:rPr lang="ru-RU" dirty="0" smtClean="0">
                <a:solidFill>
                  <a:schemeClr val="tx2">
                    <a:lumMod val="75000"/>
                  </a:schemeClr>
                </a:solidFill>
                <a:latin typeface="Arial" pitchFamily="34" charset="0"/>
                <a:cs typeface="Arial" pitchFamily="34" charset="0"/>
              </a:rPr>
              <a:t>предохраняет от охлаждения толстый слой жира. Моржи отдыхают на берегу или на льдинах. Клыки служат хорошей защитой от белых медведей. Моржи плохо видят, но имеют хорошее обоняние. Они узнают по запаху о приближении опасности.</a:t>
            </a:r>
            <a:endParaRPr lang="ru-RU" dirty="0">
              <a:solidFill>
                <a:schemeClr val="tx2">
                  <a:lumMod val="75000"/>
                </a:schemeClr>
              </a:solidFill>
              <a:latin typeface="Arial" pitchFamily="34" charset="0"/>
              <a:cs typeface="Arial" pitchFamily="34" charset="0"/>
            </a:endParaRPr>
          </a:p>
        </p:txBody>
      </p:sp>
      <p:pic>
        <p:nvPicPr>
          <p:cNvPr id="4" name="Рисунок 3" descr="63fdc516d008f.jpg"/>
          <p:cNvPicPr>
            <a:picLocks noChangeAspect="1"/>
          </p:cNvPicPr>
          <p:nvPr/>
        </p:nvPicPr>
        <p:blipFill>
          <a:blip r:embed="rId3" cstate="print"/>
          <a:stretch>
            <a:fillRect/>
          </a:stretch>
        </p:blipFill>
        <p:spPr>
          <a:xfrm>
            <a:off x="1259632" y="188640"/>
            <a:ext cx="6840760" cy="4968552"/>
          </a:xfrm>
          <a:prstGeom prst="rect">
            <a:avLst/>
          </a:prstGeom>
          <a:ln>
            <a:noFill/>
          </a:ln>
          <a:effectLst>
            <a:softEdge rad="112500"/>
          </a:effectLst>
        </p:spPr>
      </p:pic>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000" fill="hold"/>
                                        <p:tgtEl>
                                          <p:spTgt spid="3"/>
                                        </p:tgtEl>
                                        <p:attrNameLst>
                                          <p:attrName>ppt_x</p:attrName>
                                        </p:attrNameLst>
                                      </p:cBhvr>
                                      <p:tavLst>
                                        <p:tav tm="0">
                                          <p:val>
                                            <p:strVal val="#ppt_x"/>
                                          </p:val>
                                        </p:tav>
                                        <p:tav tm="100000">
                                          <p:val>
                                            <p:strVal val="#ppt_x"/>
                                          </p:val>
                                        </p:tav>
                                      </p:tavLst>
                                    </p:anim>
                                    <p:anim calcmode="lin" valueType="num">
                                      <p:cBhvr additive="base">
                                        <p:cTn id="13"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1659738221_68-kartinkin-net-p-fon-dlya-fotoshopa-odnotonnii-krasivo-68.jpg"/>
          <p:cNvPicPr>
            <a:picLocks noChangeAspect="1"/>
          </p:cNvPicPr>
          <p:nvPr/>
        </p:nvPicPr>
        <p:blipFill>
          <a:blip r:embed="rId2" cstate="print"/>
          <a:stretch>
            <a:fillRect/>
          </a:stretch>
        </p:blipFill>
        <p:spPr>
          <a:xfrm>
            <a:off x="0" y="0"/>
            <a:ext cx="9144000" cy="6858000"/>
          </a:xfrm>
          <a:prstGeom prst="rect">
            <a:avLst/>
          </a:prstGeom>
        </p:spPr>
      </p:pic>
      <p:sp>
        <p:nvSpPr>
          <p:cNvPr id="4" name="TextBox 3"/>
          <p:cNvSpPr txBox="1"/>
          <p:nvPr/>
        </p:nvSpPr>
        <p:spPr>
          <a:xfrm>
            <a:off x="2555776" y="260648"/>
            <a:ext cx="3600400" cy="2677656"/>
          </a:xfrm>
          <a:prstGeom prst="rect">
            <a:avLst/>
          </a:prstGeom>
          <a:noFill/>
        </p:spPr>
        <p:txBody>
          <a:bodyPr wrap="square" rtlCol="0" anchor="ctr">
            <a:spAutoFit/>
          </a:bodyPr>
          <a:lstStyle/>
          <a:p>
            <a:pPr algn="just"/>
            <a:r>
              <a:rPr lang="ru-RU" sz="2400" dirty="0" smtClean="0">
                <a:solidFill>
                  <a:schemeClr val="tx2">
                    <a:lumMod val="60000"/>
                    <a:lumOff val="40000"/>
                  </a:schemeClr>
                </a:solidFill>
                <a:latin typeface="Arial" pitchFamily="34" charset="0"/>
                <a:cs typeface="Arial" pitchFamily="34" charset="0"/>
              </a:rPr>
              <a:t>За треской и за селедкой,</a:t>
            </a:r>
          </a:p>
          <a:p>
            <a:pPr algn="just"/>
            <a:r>
              <a:rPr lang="ru-RU" sz="2400" dirty="0" smtClean="0">
                <a:solidFill>
                  <a:schemeClr val="tx2">
                    <a:lumMod val="60000"/>
                    <a:lumOff val="40000"/>
                  </a:schemeClr>
                </a:solidFill>
                <a:latin typeface="Arial" pitchFamily="34" charset="0"/>
                <a:cs typeface="Arial" pitchFamily="34" charset="0"/>
              </a:rPr>
              <a:t>Может плавать очень ловко,</a:t>
            </a:r>
          </a:p>
          <a:p>
            <a:pPr algn="just"/>
            <a:r>
              <a:rPr lang="ru-RU" sz="2400" dirty="0" smtClean="0">
                <a:solidFill>
                  <a:schemeClr val="tx2">
                    <a:lumMod val="60000"/>
                    <a:lumOff val="40000"/>
                  </a:schemeClr>
                </a:solidFill>
                <a:latin typeface="Arial" pitchFamily="34" charset="0"/>
                <a:cs typeface="Arial" pitchFamily="34" charset="0"/>
              </a:rPr>
              <a:t>И ныряет целый день,</a:t>
            </a:r>
          </a:p>
          <a:p>
            <a:pPr algn="just"/>
            <a:r>
              <a:rPr lang="ru-RU" sz="2400" dirty="0" smtClean="0">
                <a:solidFill>
                  <a:schemeClr val="tx2">
                    <a:lumMod val="60000"/>
                    <a:lumOff val="40000"/>
                  </a:schemeClr>
                </a:solidFill>
                <a:latin typeface="Arial" pitchFamily="34" charset="0"/>
                <a:cs typeface="Arial" pitchFamily="34" charset="0"/>
              </a:rPr>
              <a:t>Этот северный (тюлень).</a:t>
            </a:r>
            <a:endParaRPr lang="ru-RU" sz="2400" dirty="0">
              <a:solidFill>
                <a:schemeClr val="tx2">
                  <a:lumMod val="60000"/>
                  <a:lumOff val="40000"/>
                </a:schemeClr>
              </a:solidFill>
              <a:latin typeface="Arial" pitchFamily="34" charset="0"/>
              <a:cs typeface="Arial" pitchFamily="34" charset="0"/>
            </a:endParaRPr>
          </a:p>
        </p:txBody>
      </p:sp>
      <p:pic>
        <p:nvPicPr>
          <p:cNvPr id="5" name="Рисунок 4" descr="1663078605_3-krasivosti-pro-p-lezhashchii-tyulen-krasivo-3.jpg"/>
          <p:cNvPicPr>
            <a:picLocks noChangeAspect="1"/>
          </p:cNvPicPr>
          <p:nvPr/>
        </p:nvPicPr>
        <p:blipFill>
          <a:blip r:embed="rId3" cstate="print"/>
          <a:stretch>
            <a:fillRect/>
          </a:stretch>
        </p:blipFill>
        <p:spPr>
          <a:xfrm>
            <a:off x="323528" y="3645024"/>
            <a:ext cx="4175956" cy="2783970"/>
          </a:xfrm>
          <a:prstGeom prst="rect">
            <a:avLst/>
          </a:prstGeom>
          <a:ln>
            <a:noFill/>
          </a:ln>
          <a:effectLst>
            <a:softEdge rad="112500"/>
          </a:effectLst>
        </p:spPr>
      </p:pic>
      <p:pic>
        <p:nvPicPr>
          <p:cNvPr id="6" name="Рисунок 5" descr="tlnn.jpg"/>
          <p:cNvPicPr>
            <a:picLocks noChangeAspect="1"/>
          </p:cNvPicPr>
          <p:nvPr/>
        </p:nvPicPr>
        <p:blipFill>
          <a:blip r:embed="rId4" cstate="print"/>
          <a:stretch>
            <a:fillRect/>
          </a:stretch>
        </p:blipFill>
        <p:spPr>
          <a:xfrm>
            <a:off x="4572000" y="3645024"/>
            <a:ext cx="4273124" cy="2694981"/>
          </a:xfrm>
          <a:prstGeom prst="rect">
            <a:avLst/>
          </a:prstGeom>
          <a:ln>
            <a:noFill/>
          </a:ln>
          <a:effectLst>
            <a:softEdge rad="112500"/>
          </a:effectLst>
        </p:spPr>
      </p:pic>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297</TotalTime>
  <Words>827</Words>
  <Application>Microsoft Office PowerPoint</Application>
  <PresentationFormat>Экран (4:3)</PresentationFormat>
  <Paragraphs>49</Paragraphs>
  <Slides>23</Slides>
  <Notes>0</Notes>
  <HiddenSlides>0</HiddenSlides>
  <MMClips>0</MMClips>
  <ScaleCrop>false</ScaleCrop>
  <HeadingPairs>
    <vt:vector size="6" baseType="variant">
      <vt:variant>
        <vt:lpstr>Использованные шрифты</vt:lpstr>
      </vt:variant>
      <vt:variant>
        <vt:i4>2</vt:i4>
      </vt:variant>
      <vt:variant>
        <vt:lpstr>Тема</vt:lpstr>
      </vt:variant>
      <vt:variant>
        <vt:i4>1</vt:i4>
      </vt:variant>
      <vt:variant>
        <vt:lpstr>Заголовки слайдов</vt:lpstr>
      </vt:variant>
      <vt:variant>
        <vt:i4>23</vt:i4>
      </vt:variant>
    </vt:vector>
  </HeadingPairs>
  <TitlesOfParts>
    <vt:vector size="26" baseType="lpstr">
      <vt:lpstr>Arial</vt:lpstr>
      <vt:lpstr>Calibri</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Пользователь</dc:creator>
  <cp:lastModifiedBy>Детский сад</cp:lastModifiedBy>
  <cp:revision>7</cp:revision>
  <dcterms:created xsi:type="dcterms:W3CDTF">2023-03-01T08:28:03Z</dcterms:created>
  <dcterms:modified xsi:type="dcterms:W3CDTF">2023-03-14T10:50:36Z</dcterms:modified>
</cp:coreProperties>
</file>