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92" r:id="rId3"/>
    <p:sldId id="291" r:id="rId4"/>
    <p:sldId id="293" r:id="rId5"/>
    <p:sldId id="260" r:id="rId6"/>
    <p:sldId id="295" r:id="rId7"/>
    <p:sldId id="263" r:id="rId8"/>
    <p:sldId id="266" r:id="rId9"/>
    <p:sldId id="267" r:id="rId10"/>
    <p:sldId id="268" r:id="rId11"/>
    <p:sldId id="257" r:id="rId12"/>
    <p:sldId id="261" r:id="rId13"/>
    <p:sldId id="269" r:id="rId14"/>
    <p:sldId id="270" r:id="rId15"/>
    <p:sldId id="272" r:id="rId16"/>
    <p:sldId id="274" r:id="rId17"/>
    <p:sldId id="275" r:id="rId18"/>
    <p:sldId id="278" r:id="rId19"/>
    <p:sldId id="280" r:id="rId20"/>
    <p:sldId id="284" r:id="rId21"/>
    <p:sldId id="285" r:id="rId22"/>
    <p:sldId id="286" r:id="rId23"/>
    <p:sldId id="289" r:id="rId24"/>
    <p:sldId id="290" r:id="rId25"/>
    <p:sldId id="29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99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4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4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71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454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094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9854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602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9511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886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489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7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84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535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536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192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502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941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20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30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7998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Documents and Settings\Admin\Рабочий стол\фото для конкурса\8fba6af4c1c1[1].jpg"/>
          <p:cNvPicPr>
            <a:picLocks noChangeAspect="1" noChangeArrowheads="1"/>
          </p:cNvPicPr>
          <p:nvPr/>
        </p:nvPicPr>
        <p:blipFill>
          <a:blip r:embed="rId3" cstate="email">
            <a:lum bright="10000" contrast="10000"/>
          </a:blip>
          <a:srcRect/>
          <a:stretch>
            <a:fillRect/>
          </a:stretch>
        </p:blipFill>
        <p:spPr bwMode="auto">
          <a:xfrm flipH="1">
            <a:off x="5453035" y="2143115"/>
            <a:ext cx="3690964" cy="4429157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 rot="1089981">
            <a:off x="2559731" y="486856"/>
            <a:ext cx="481983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Мастер-класс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Народная игрушка-оберег</a:t>
            </a:r>
            <a:endParaRPr lang="ru-RU" sz="5400" b="1" cap="none" spc="50" dirty="0">
              <a:ln w="11430"/>
              <a:solidFill>
                <a:srgbClr val="99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7825" y="5949280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воспитатель 1 категории  </a:t>
            </a:r>
          </a:p>
          <a:p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Ашибокова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Л.А.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1" y="142852"/>
            <a:ext cx="3526363" cy="556684"/>
          </a:xfrm>
        </p:spPr>
        <p:txBody>
          <a:bodyPr>
            <a:noAutofit/>
          </a:bodyPr>
          <a:lstStyle/>
          <a:p>
            <a:pPr algn="l"/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Обереговые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en_i_noch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428860" y="3286124"/>
            <a:ext cx="2671348" cy="3148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kuvatka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214942" y="2285992"/>
            <a:ext cx="2857520" cy="2488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ангелочек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2357430"/>
            <a:ext cx="2149142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колокольчик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286512" y="4000512"/>
            <a:ext cx="2857488" cy="2857488"/>
          </a:xfrm>
          <a:prstGeom prst="snip2SameRect">
            <a:avLst>
              <a:gd name="adj1" fmla="val 37783"/>
              <a:gd name="adj2" fmla="val 0"/>
            </a:avLst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20" y="6143644"/>
            <a:ext cx="4556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Обереговая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кукла «День-ночь</a:t>
            </a:r>
            <a:r>
              <a:rPr lang="ru-RU" sz="1600" dirty="0" smtClean="0">
                <a:solidFill>
                  <a:srgbClr val="FF0000"/>
                </a:solidFill>
              </a:rPr>
              <a:t>»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0562" y="5214950"/>
            <a:ext cx="2356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Кукла Колокольчик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642918"/>
            <a:ext cx="821537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глубокой древности у кукол было предназначение быть человеку защитой от болезней, несчастий, злых духов. Кукла берегла человека, ее так и называли: оберег или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Берегиня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Самыми охранными были куклы, выполненные без иглы и ножниц. Ткань при изготовлении кукол не резалась, а рвалась,  кукол так и называли — "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рванки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71934" y="2500306"/>
            <a:ext cx="1356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Кувадка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00232" y="2500306"/>
            <a:ext cx="1740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Ангелочек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нгралг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0"/>
            <a:ext cx="3183581" cy="424847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i001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21289964">
            <a:off x="380891" y="4215007"/>
            <a:ext cx="3279004" cy="2261383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500042"/>
            <a:ext cx="5500726" cy="550072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Однажды я побывала в Музее кукол-оберегов, увидела, как самим можно создавать куклы-обереги…</a:t>
            </a:r>
            <a:b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</a:b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Мне захотелось побольше узнать о народных куклах, попробовать самой их изготовить.</a:t>
            </a:r>
            <a:b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</a:b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В своей группе «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Смешарики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» я реализовала педагогический проект «Куклы-обереги». </a:t>
            </a:r>
            <a:b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</a:b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Вместе с родителями мы оформили выставку </a:t>
            </a:r>
            <a:b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</a:b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«Народные куклы - обереги»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36.JPG"/>
          <p:cNvPicPr>
            <a:picLocks noChangeAspect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>
          <a:xfrm>
            <a:off x="285720" y="214290"/>
            <a:ext cx="8342938" cy="6429420"/>
          </a:xfrm>
          <a:prstGeom prst="rect">
            <a:avLst/>
          </a:prstGeom>
          <a:ln w="889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резеда\картинки\145821f2c0263bc97af9dca939tl--kukly-igrushki-hozyayushka-blagopoluchnitsa.jpg"/>
          <p:cNvPicPr>
            <a:picLocks noChangeAspect="1" noChangeArrowheads="1"/>
          </p:cNvPicPr>
          <p:nvPr/>
        </p:nvPicPr>
        <p:blipFill>
          <a:blip r:embed="rId2" cstate="email">
            <a:lum bright="10000" contrast="20000"/>
          </a:blip>
          <a:srcRect/>
          <a:stretch>
            <a:fillRect/>
          </a:stretch>
        </p:blipFill>
        <p:spPr bwMode="auto">
          <a:xfrm>
            <a:off x="4929158" y="0"/>
            <a:ext cx="4214842" cy="300037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357430"/>
            <a:ext cx="8572560" cy="4500570"/>
          </a:xfrm>
        </p:spPr>
        <p:txBody>
          <a:bodyPr>
            <a:noAutofit/>
          </a:bodyPr>
          <a:lstStyle/>
          <a:p>
            <a:r>
              <a:rPr lang="ru-RU" sz="2200" cap="none" dirty="0" smtClean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для головы: </a:t>
            </a:r>
            <a:r>
              <a:rPr lang="ru-RU" sz="2200" cap="none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х</a:t>
            </a:r>
            <a:r>
              <a:rPr lang="ru-RU" sz="2200" cap="none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/б ткань белого цвета 17/17 см, вата или   </a:t>
            </a:r>
            <a:br>
              <a:rPr lang="ru-RU" sz="2200" cap="none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</a:br>
            <a:r>
              <a:rPr lang="ru-RU" sz="2200" cap="none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                        </a:t>
            </a:r>
            <a:r>
              <a:rPr lang="ru-RU" sz="2200" cap="none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синтепон</a:t>
            </a:r>
            <a:r>
              <a:rPr lang="ru-RU" sz="2200" cap="none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/>
            </a:r>
            <a:br>
              <a:rPr lang="ru-RU" sz="2200" cap="none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</a:br>
            <a:r>
              <a:rPr lang="ru-RU" sz="2200" cap="none" dirty="0" smtClean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для платка: </a:t>
            </a:r>
            <a:r>
              <a:rPr lang="ru-RU" sz="2200" cap="none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цветная или однотонная ткань 15/15 см </a:t>
            </a:r>
            <a:br>
              <a:rPr lang="ru-RU" sz="2200" cap="none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</a:br>
            <a:r>
              <a:rPr lang="ru-RU" sz="2200" cap="none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                       любой фактуры.</a:t>
            </a:r>
            <a:br>
              <a:rPr lang="ru-RU" sz="2200" cap="none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</a:br>
            <a:r>
              <a:rPr lang="ru-RU" sz="2200" cap="none" dirty="0" smtClean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для повойника </a:t>
            </a:r>
            <a:r>
              <a:rPr lang="ru-RU" sz="2200" cap="none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(старинный русский головной убор в виде </a:t>
            </a:r>
            <a:br>
              <a:rPr lang="ru-RU" sz="2200" cap="none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</a:br>
            <a:r>
              <a:rPr lang="ru-RU" sz="2200" cap="none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                        платка,  завязанного вокруг головы, обычно у замужних            </a:t>
            </a:r>
            <a:br>
              <a:rPr lang="ru-RU" sz="2200" cap="none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</a:br>
            <a:r>
              <a:rPr lang="ru-RU" sz="2200" cap="none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                        женщин):  однотонная </a:t>
            </a:r>
            <a:r>
              <a:rPr lang="ru-RU" sz="2200" cap="none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х</a:t>
            </a:r>
            <a:r>
              <a:rPr lang="ru-RU" sz="2200" cap="none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/б ткань 4/15 см</a:t>
            </a:r>
            <a:br>
              <a:rPr lang="ru-RU" sz="2200" cap="none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</a:br>
            <a:r>
              <a:rPr lang="ru-RU" sz="2200" cap="none" dirty="0" smtClean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для груди: </a:t>
            </a:r>
            <a:r>
              <a:rPr lang="ru-RU" sz="2200" cap="none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 две </a:t>
            </a:r>
            <a:r>
              <a:rPr lang="ru-RU" sz="2200" cap="none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х</a:t>
            </a:r>
            <a:r>
              <a:rPr lang="ru-RU" sz="2200" cap="none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/б однотонные или цветные ткани 9/9 см</a:t>
            </a:r>
            <a:br>
              <a:rPr lang="ru-RU" sz="2200" cap="none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</a:br>
            <a:r>
              <a:rPr lang="ru-RU" sz="2200" cap="none" dirty="0" smtClean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для юбки:   </a:t>
            </a:r>
            <a:r>
              <a:rPr lang="ru-RU" sz="2200" cap="none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цветная ткань 20/20 см., вата, шерстяные нитки </a:t>
            </a:r>
            <a:br>
              <a:rPr lang="ru-RU" sz="2200" cap="none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</a:br>
            <a:r>
              <a:rPr lang="ru-RU" sz="2200" cap="none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                      любого цвета, монета с цифрой 5 (символ благополучия)</a:t>
            </a:r>
            <a:br>
              <a:rPr lang="ru-RU" sz="2200" cap="none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</a:br>
            <a:r>
              <a:rPr lang="ru-RU" sz="2200" cap="none" dirty="0" smtClean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для фартучка:  </a:t>
            </a:r>
            <a:r>
              <a:rPr lang="ru-RU" sz="2200" cap="none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ажурная тесьма.</a:t>
            </a:r>
            <a:endParaRPr lang="ru-RU" sz="2200" cap="none" dirty="0">
              <a:ln w="18415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14290"/>
            <a:ext cx="84296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Делаем куклу – оберег 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Благополучница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для защиты дома и семьи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работы нам понадобится:</a:t>
            </a:r>
            <a:endParaRPr lang="ru-RU" sz="2800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etsad-315961-1452595504.jpg"/>
          <p:cNvPicPr>
            <a:picLocks noChangeAspect="1"/>
          </p:cNvPicPr>
          <p:nvPr/>
        </p:nvPicPr>
        <p:blipFill>
          <a:blip r:embed="rId2" cstate="email">
            <a:lum contrast="10000"/>
          </a:blip>
          <a:srcRect t="13009"/>
          <a:stretch>
            <a:fillRect/>
          </a:stretch>
        </p:blipFill>
        <p:spPr>
          <a:xfrm>
            <a:off x="500033" y="428604"/>
            <a:ext cx="3387492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786322"/>
            <a:ext cx="3316928" cy="172819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Берем квадратную белую ткань, </a:t>
            </a:r>
            <a:br>
              <a:rPr lang="ru-RU" sz="2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</a:br>
            <a:r>
              <a:rPr lang="ru-RU" sz="2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в середину кладем кусочек </a:t>
            </a:r>
            <a:r>
              <a:rPr lang="ru-RU" sz="2400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синтепона</a:t>
            </a:r>
            <a:r>
              <a:rPr lang="ru-RU" sz="2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 или ваты</a:t>
            </a:r>
            <a:endParaRPr lang="ru-RU" sz="24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etsad-315961-1452595528.jpg"/>
          <p:cNvPicPr>
            <a:picLocks noChangeAspect="1"/>
          </p:cNvPicPr>
          <p:nvPr/>
        </p:nvPicPr>
        <p:blipFill>
          <a:blip r:embed="rId3" cstate="email">
            <a:lum contrast="10000"/>
          </a:blip>
          <a:srcRect t="11237" b="5499"/>
          <a:stretch>
            <a:fillRect/>
          </a:stretch>
        </p:blipFill>
        <p:spPr>
          <a:xfrm>
            <a:off x="4929190" y="428604"/>
            <a:ext cx="3532952" cy="3922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357818" y="4714884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ea typeface="+mj-ea"/>
                <a:cs typeface="Times New Roman" pitchFamily="18" charset="0"/>
              </a:rPr>
              <a:t>Перевязываем ниткой под шариком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214950"/>
            <a:ext cx="2962672" cy="524006"/>
          </a:xfrm>
        </p:spPr>
        <p:txBody>
          <a:bodyPr>
            <a:normAutofit/>
          </a:bodyPr>
          <a:lstStyle/>
          <a:p>
            <a:r>
              <a:rPr lang="ru-RU" sz="2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    Голова готова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etsad-315961-1452595542.jpg"/>
          <p:cNvPicPr>
            <a:picLocks noChangeAspect="1"/>
          </p:cNvPicPr>
          <p:nvPr/>
        </p:nvPicPr>
        <p:blipFill>
          <a:blip r:embed="rId2" cstate="email"/>
          <a:srcRect l="5237" t="18163" r="7289" b="5030"/>
          <a:stretch>
            <a:fillRect/>
          </a:stretch>
        </p:blipFill>
        <p:spPr>
          <a:xfrm>
            <a:off x="571472" y="500041"/>
            <a:ext cx="3429024" cy="40144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detsad-315961-1452595559.jpg"/>
          <p:cNvPicPr>
            <a:picLocks noChangeAspect="1"/>
          </p:cNvPicPr>
          <p:nvPr/>
        </p:nvPicPr>
        <p:blipFill>
          <a:blip r:embed="rId3" cstate="email"/>
          <a:srcRect t="15085" r="5432" b="5800"/>
          <a:stretch>
            <a:fillRect/>
          </a:stretch>
        </p:blipFill>
        <p:spPr>
          <a:xfrm>
            <a:off x="4786314" y="500042"/>
            <a:ext cx="3586448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857752" y="4929198"/>
            <a:ext cx="3602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ea typeface="+mj-ea"/>
                <a:cs typeface="Times New Roman" pitchFamily="18" charset="0"/>
              </a:rPr>
              <a:t>Делаем рукава. Расправляем боковые углы заготовки.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653136"/>
            <a:ext cx="4042792" cy="1800200"/>
          </a:xfrm>
        </p:spPr>
        <p:txBody>
          <a:bodyPr>
            <a:normAutofit/>
          </a:bodyPr>
          <a:lstStyle/>
          <a:p>
            <a:pPr algn="ctr"/>
            <a:r>
              <a:rPr lang="ru-RU" sz="2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Загибаем уголок рукава к середине складываем углы к центру и обвязываем ниткой уголки рукава -  получились ладошки</a:t>
            </a:r>
            <a:endParaRPr lang="ru-RU" sz="22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etsad-315961-1452595580.jpg"/>
          <p:cNvPicPr>
            <a:picLocks noChangeAspect="1"/>
          </p:cNvPicPr>
          <p:nvPr/>
        </p:nvPicPr>
        <p:blipFill>
          <a:blip r:embed="rId2" cstate="email"/>
          <a:srcRect t="13616"/>
          <a:stretch>
            <a:fillRect/>
          </a:stretch>
        </p:blipFill>
        <p:spPr>
          <a:xfrm>
            <a:off x="539551" y="428604"/>
            <a:ext cx="3532383" cy="4068554"/>
          </a:xfrm>
          <a:prstGeom prst="rect">
            <a:avLst/>
          </a:prstGeom>
          <a:ln w="1270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Рисунок 3" descr="detsad-315961-1452595599.jpg"/>
          <p:cNvPicPr>
            <a:picLocks noChangeAspect="1"/>
          </p:cNvPicPr>
          <p:nvPr/>
        </p:nvPicPr>
        <p:blipFill>
          <a:blip r:embed="rId3" cstate="email"/>
          <a:srcRect t="5675" b="12847"/>
          <a:stretch>
            <a:fillRect/>
          </a:stretch>
        </p:blipFill>
        <p:spPr>
          <a:xfrm>
            <a:off x="4714876" y="403921"/>
            <a:ext cx="3776605" cy="4102817"/>
          </a:xfrm>
          <a:prstGeom prst="rect">
            <a:avLst/>
          </a:prstGeom>
          <a:ln w="1270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929190" y="4857760"/>
            <a:ext cx="3491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ea typeface="+mj-ea"/>
                <a:cs typeface="Times New Roman" pitchFamily="18" charset="0"/>
              </a:rPr>
              <a:t>Делаем повойник. Берем красную полоску ткани 4*15см.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tsad-315961-1452595639 (1).jpg"/>
          <p:cNvPicPr>
            <a:picLocks noChangeAspect="1"/>
          </p:cNvPicPr>
          <p:nvPr/>
        </p:nvPicPr>
        <p:blipFill>
          <a:blip r:embed="rId2" cstate="email">
            <a:lum bright="-10000" contrast="10000"/>
          </a:blip>
          <a:srcRect t="4356" b="17026"/>
          <a:stretch>
            <a:fillRect/>
          </a:stretch>
        </p:blipFill>
        <p:spPr>
          <a:xfrm>
            <a:off x="683567" y="385942"/>
            <a:ext cx="3358299" cy="4400380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857224" y="5143512"/>
            <a:ext cx="2987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ea typeface="+mj-ea"/>
                <a:cs typeface="Times New Roman" pitchFamily="18" charset="0"/>
              </a:rPr>
              <a:t>Складываем края к середине и еще раз пополам.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 descr="detsad-315961-1452595660.jpg"/>
          <p:cNvPicPr>
            <a:picLocks noChangeAspect="1"/>
          </p:cNvPicPr>
          <p:nvPr/>
        </p:nvPicPr>
        <p:blipFill>
          <a:blip r:embed="rId3" cstate="email">
            <a:lum bright="-10000" contrast="10000"/>
          </a:blip>
          <a:srcRect t="14964"/>
          <a:stretch>
            <a:fillRect/>
          </a:stretch>
        </p:blipFill>
        <p:spPr>
          <a:xfrm>
            <a:off x="4786314" y="357165"/>
            <a:ext cx="3111567" cy="4409915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5000628" y="5000636"/>
            <a:ext cx="2915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ea typeface="+mj-ea"/>
                <a:cs typeface="Times New Roman" pitchFamily="18" charset="0"/>
              </a:rPr>
              <a:t>Надеваем на голову, привязывая ниткой на шее.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869160"/>
            <a:ext cx="3676398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Заготовки груди. Берем кусочек ткани, кладем в середину </a:t>
            </a:r>
            <a:r>
              <a:rPr lang="ru-RU" sz="2400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синтепон</a:t>
            </a:r>
            <a:r>
              <a:rPr lang="ru-RU" sz="2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.</a:t>
            </a:r>
            <a:endParaRPr lang="ru-RU" sz="24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etsad-315961-1452595680.jpg"/>
          <p:cNvPicPr>
            <a:picLocks noChangeAspect="1"/>
          </p:cNvPicPr>
          <p:nvPr/>
        </p:nvPicPr>
        <p:blipFill>
          <a:blip r:embed="rId2" cstate="email">
            <a:lum contrast="20000"/>
          </a:blip>
          <a:srcRect t="12282" b="10777"/>
          <a:stretch>
            <a:fillRect/>
          </a:stretch>
        </p:blipFill>
        <p:spPr>
          <a:xfrm>
            <a:off x="500034" y="428604"/>
            <a:ext cx="3286148" cy="4213994"/>
          </a:xfrm>
          <a:prstGeom prst="rect">
            <a:avLst/>
          </a:prstGeom>
          <a:ln w="889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detsad-315961-1452595707.jpg"/>
          <p:cNvPicPr>
            <a:picLocks noChangeAspect="1"/>
          </p:cNvPicPr>
          <p:nvPr/>
        </p:nvPicPr>
        <p:blipFill>
          <a:blip r:embed="rId3" cstate="email">
            <a:lum bright="-10000" contrast="20000"/>
          </a:blip>
          <a:srcRect t="15364" b="11246"/>
          <a:stretch>
            <a:fillRect/>
          </a:stretch>
        </p:blipFill>
        <p:spPr>
          <a:xfrm>
            <a:off x="4857752" y="428604"/>
            <a:ext cx="3387432" cy="4143404"/>
          </a:xfrm>
          <a:prstGeom prst="rect">
            <a:avLst/>
          </a:prstGeom>
          <a:ln w="889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14810" y="4725144"/>
            <a:ext cx="464347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ea typeface="+mj-ea"/>
                <a:cs typeface="Times New Roman" pitchFamily="18" charset="0"/>
              </a:rPr>
              <a:t>Перевязываем ниткой, получается шарик. Аналогично  поступаем со вторым кусочком ткани. Получаем два небольших шарика. Это грудь.</a:t>
            </a:r>
            <a:endParaRPr lang="ru-RU" sz="2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636"/>
            <a:ext cx="3357586" cy="1571636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Закрепляем грудь над талией куклы, перевязывая нитками.</a:t>
            </a:r>
            <a:endParaRPr lang="ru-RU" sz="24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etsad-315961-1452595750.jpg"/>
          <p:cNvPicPr>
            <a:picLocks noChangeAspect="1"/>
          </p:cNvPicPr>
          <p:nvPr/>
        </p:nvPicPr>
        <p:blipFill>
          <a:blip r:embed="rId2" cstate="email"/>
          <a:srcRect t="15876"/>
          <a:stretch>
            <a:fillRect/>
          </a:stretch>
        </p:blipFill>
        <p:spPr>
          <a:xfrm>
            <a:off x="571472" y="399882"/>
            <a:ext cx="3071834" cy="4306897"/>
          </a:xfrm>
          <a:prstGeom prst="rect">
            <a:avLst/>
          </a:prstGeom>
          <a:ln w="127000" cap="rnd">
            <a:solidFill>
              <a:srgbClr val="CC66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detsad-315961-1452595773.jpg"/>
          <p:cNvPicPr>
            <a:picLocks noChangeAspect="1"/>
          </p:cNvPicPr>
          <p:nvPr/>
        </p:nvPicPr>
        <p:blipFill>
          <a:blip r:embed="rId3" cstate="email"/>
          <a:srcRect t="14388" b="8482"/>
          <a:stretch>
            <a:fillRect/>
          </a:stretch>
        </p:blipFill>
        <p:spPr>
          <a:xfrm>
            <a:off x="4643438" y="401725"/>
            <a:ext cx="3355255" cy="4313159"/>
          </a:xfrm>
          <a:prstGeom prst="rect">
            <a:avLst/>
          </a:prstGeom>
          <a:ln w="127000" cap="rnd">
            <a:solidFill>
              <a:srgbClr val="CC66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072066" y="5143512"/>
            <a:ext cx="27382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ea typeface="+mj-ea"/>
                <a:cs typeface="Times New Roman" pitchFamily="18" charset="0"/>
              </a:rPr>
              <a:t>Заготовка юбки.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ea typeface="+mj-ea"/>
                <a:cs typeface="Times New Roman" pitchFamily="18" charset="0"/>
              </a:rPr>
              <a:t>Берем ткань.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резеда\картинки\143577_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0"/>
            <a:ext cx="3880205" cy="250033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85720" y="142853"/>
            <a:ext cx="807249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Проблема</a:t>
            </a:r>
          </a:p>
          <a:p>
            <a:pPr algn="just"/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Мир народной куклы </a:t>
            </a: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чрезвычайно интересен </a:t>
            </a: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       и разнообразен.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Нам сейчас сложно представить всё богатство русской кукольной традиции, ведь она почти полностью исчезла из повседневного быта.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Современный рынок предлагает в изобилии бесчисленное количество ярких, интересных, но порой бесполезных, а иногда и вредных, с точки зрения воспитания и развития детей, игрушек. Одним из возможных путей решения этой проблемы является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изучение и изготовление народной куклы и ее применения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играх современных детей.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14950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Кладем в центр </a:t>
            </a:r>
            <a:r>
              <a:rPr lang="ru-RU" sz="2400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синтепон</a:t>
            </a:r>
            <a:r>
              <a:rPr lang="ru-RU" sz="2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, шерстяные нитки </a:t>
            </a:r>
            <a:br>
              <a:rPr lang="ru-RU" sz="2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</a:br>
            <a:r>
              <a:rPr lang="ru-RU" sz="2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и, обязательно, монету, числом 5 верх.</a:t>
            </a:r>
            <a:endParaRPr lang="ru-RU" sz="24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etsad-315961-1452595837 (1).jpg"/>
          <p:cNvPicPr>
            <a:picLocks noChangeAspect="1"/>
          </p:cNvPicPr>
          <p:nvPr/>
        </p:nvPicPr>
        <p:blipFill>
          <a:blip r:embed="rId2" cstate="email">
            <a:lum contrast="20000"/>
          </a:blip>
          <a:srcRect t="25969" b="3978"/>
          <a:stretch>
            <a:fillRect/>
          </a:stretch>
        </p:blipFill>
        <p:spPr>
          <a:xfrm>
            <a:off x="1928794" y="214290"/>
            <a:ext cx="4643470" cy="497969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357826"/>
            <a:ext cx="8229600" cy="1023502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Затем сажаем заготовку головы с руками  на юбку и затягиваем крепко ниткой, получается кукла.</a:t>
            </a:r>
            <a:endParaRPr lang="ru-RU" sz="24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etsad-315961-1452595865.jpg"/>
          <p:cNvPicPr>
            <a:picLocks noChangeAspect="1"/>
          </p:cNvPicPr>
          <p:nvPr/>
        </p:nvPicPr>
        <p:blipFill>
          <a:blip r:embed="rId2" cstate="email">
            <a:lum contrast="10000"/>
          </a:blip>
          <a:srcRect b="13098"/>
          <a:stretch>
            <a:fillRect/>
          </a:stretch>
        </p:blipFill>
        <p:spPr>
          <a:xfrm>
            <a:off x="2357422" y="214290"/>
            <a:ext cx="3643338" cy="5276897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286388"/>
            <a:ext cx="3857652" cy="1357322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Требуется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дополнение к кукле - косынка и фартук. Берем ткань для косынки.</a:t>
            </a:r>
            <a:endParaRPr lang="ru-RU" sz="24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etsad-315961-1452595885.jpg"/>
          <p:cNvPicPr>
            <a:picLocks noChangeAspect="1"/>
          </p:cNvPicPr>
          <p:nvPr/>
        </p:nvPicPr>
        <p:blipFill>
          <a:blip r:embed="rId2" cstate="email"/>
          <a:srcRect t="9550" b="4744"/>
          <a:stretch>
            <a:fillRect/>
          </a:stretch>
        </p:blipFill>
        <p:spPr>
          <a:xfrm>
            <a:off x="500034" y="428604"/>
            <a:ext cx="3214710" cy="45920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009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detsad-315961-1452595936.jpg"/>
          <p:cNvPicPr>
            <a:picLocks noChangeAspect="1"/>
          </p:cNvPicPr>
          <p:nvPr/>
        </p:nvPicPr>
        <p:blipFill>
          <a:blip r:embed="rId3" cstate="email"/>
          <a:srcRect t="10286" b="8647"/>
          <a:stretch>
            <a:fillRect/>
          </a:stretch>
        </p:blipFill>
        <p:spPr>
          <a:xfrm>
            <a:off x="4929190" y="428604"/>
            <a:ext cx="3352405" cy="4529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009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72066" y="5429264"/>
            <a:ext cx="31406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ea typeface="+mj-ea"/>
                <a:cs typeface="Times New Roman" pitchFamily="18" charset="0"/>
              </a:rPr>
              <a:t>Складываем углом,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ea typeface="+mj-ea"/>
                <a:cs typeface="Times New Roman" pitchFamily="18" charset="0"/>
              </a:rPr>
              <a:t> по диагонали.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188640"/>
            <a:ext cx="4896544" cy="1368152"/>
          </a:xfrm>
        </p:spPr>
        <p:txBody>
          <a:bodyPr>
            <a:noAutofit/>
          </a:bodyPr>
          <a:lstStyle/>
          <a:p>
            <a:pPr algn="ctr"/>
            <a:r>
              <a:rPr lang="ru-RU" sz="2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Фартук изготовить просто. </a:t>
            </a:r>
            <a:br>
              <a:rPr lang="ru-RU" sz="2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</a:br>
            <a:r>
              <a:rPr lang="ru-RU" sz="2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Берем ажурную тесьму. </a:t>
            </a:r>
            <a:br>
              <a:rPr lang="ru-RU" sz="2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</a:br>
            <a:r>
              <a:rPr lang="ru-RU" sz="2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Отрезаем нужный кусочек и закрепляем на линии талии.</a:t>
            </a:r>
            <a:endParaRPr lang="ru-RU" sz="22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etsad-315961-1452595979.jpg"/>
          <p:cNvPicPr>
            <a:picLocks noChangeAspect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>
          <a:xfrm>
            <a:off x="4786314" y="1696213"/>
            <a:ext cx="3437222" cy="4876059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detsad-315961-1452595957.jpg"/>
          <p:cNvPicPr>
            <a:picLocks noChangeAspect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>
          <a:xfrm>
            <a:off x="428596" y="571480"/>
            <a:ext cx="3378139" cy="4429941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5157192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ea typeface="+mj-ea"/>
                <a:cs typeface="Times New Roman" pitchFamily="18" charset="0"/>
              </a:rPr>
              <a:t>Получившуюся косынку завязываем на голову кукле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а\Desktop\мои документы\для педсовета по куклам\40095%20St_Smechariki07-800x800.jpg"/>
          <p:cNvPicPr>
            <a:picLocks noChangeAspect="1" noChangeArrowheads="1"/>
          </p:cNvPicPr>
          <p:nvPr/>
        </p:nvPicPr>
        <p:blipFill>
          <a:blip r:embed="rId2" cstate="print"/>
          <a:srcRect l="3906" t="3116" r="3125" b="5460"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Рисунок 2" descr="detsad-315961-1452595999.jpg"/>
          <p:cNvPicPr>
            <a:picLocks noChangeAspect="1"/>
          </p:cNvPicPr>
          <p:nvPr/>
        </p:nvPicPr>
        <p:blipFill>
          <a:blip r:embed="rId3" cstate="email"/>
          <a:srcRect l="2396" t="5411" r="6543" b="8007"/>
          <a:stretch>
            <a:fillRect/>
          </a:stretch>
        </p:blipFill>
        <p:spPr>
          <a:xfrm>
            <a:off x="1214414" y="1285860"/>
            <a:ext cx="3506415" cy="442915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1857364"/>
            <a:ext cx="3643338" cy="2143140"/>
          </a:xfrm>
        </p:spPr>
        <p:txBody>
          <a:bodyPr>
            <a:noAutofit/>
          </a:bodyPr>
          <a:lstStyle/>
          <a:p>
            <a:pPr algn="ctr"/>
            <a:r>
              <a:rPr lang="ru-RU" sz="3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Наша </a:t>
            </a:r>
            <a:br>
              <a:rPr lang="ru-RU" sz="3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</a:br>
            <a:r>
              <a:rPr lang="ru-RU" sz="3200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Благополучница</a:t>
            </a:r>
            <a:r>
              <a:rPr lang="ru-RU" sz="3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 готова!</a:t>
            </a:r>
            <a:endParaRPr lang="ru-RU" sz="32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142852"/>
            <a:ext cx="864399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заключение…</a:t>
            </a:r>
          </a:p>
          <a:p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Оберег – не просто занятная вещичка, он имеет конкретный практический и мистический смысл, идущий к нам из глубокого прошлого как послание наших далёких предков.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Детская забава, средство воспитания, предмет магии, праздничный подарок, свадебный атрибут, украшение – все эти ее значения сплетались воедино, в одну самую главную функцию – духовную функцию общения.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Она была одним из тех веками проверенных средств, с помощью которых старшее поколение могло передать, а младшее принять, сохранить и передать дальше важную часть накопленного жизненного опыта.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Такие куклы берегли и передавались по наследству.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Особая прелесть оберегов в том, что они открывают простор для творчества и являются одновременно украшением и красивой сказкой, которую вы можете создать своими руками. 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8"/>
            <a:ext cx="871543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Актуальность </a:t>
            </a:r>
            <a:r>
              <a:rPr lang="ru-RU" sz="2400" dirty="0" smtClean="0">
                <a:solidFill>
                  <a:srgbClr val="002060"/>
                </a:solidFill>
                <a:latin typeface="Book Antiqua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Book Antiqua" pitchFamily="18" charset="0"/>
              </a:rPr>
            </a:br>
            <a:endParaRPr lang="ru-RU" sz="240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Народная кукла занимает особое место в воспитании ребенка. Эта та игрушка, которая больше всего отвечает потребностям познавательной деятельности детей. Она позволяет играющему с ней ребенку подражать миру взрослых отношений. Народная кукла формирует представления ребенка об окружающей действительности. В игре с народной куклой ребенок закрепляет свои представления и расширяет их. Познает окружающий мир, учится выражать свои чувства, у ребенка появляются навыки общения. Благодаря народной кукле ребенок проходит школу первичной социализации.</a:t>
            </a:r>
            <a:endParaRPr lang="ru-RU" sz="2400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14612" y="2143116"/>
            <a:ext cx="3374885" cy="2519710"/>
          </a:xfrm>
          <a:prstGeom prst="rect">
            <a:avLst/>
          </a:prstGeom>
        </p:spPr>
      </p:pic>
      <p:pic>
        <p:nvPicPr>
          <p:cNvPr id="3" name="Рисунок 2" descr="img9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43636" y="1500174"/>
            <a:ext cx="2734024" cy="2734024"/>
          </a:xfrm>
          <a:prstGeom prst="rect">
            <a:avLst/>
          </a:prstGeom>
        </p:spPr>
      </p:pic>
      <p:pic>
        <p:nvPicPr>
          <p:cNvPr id="4" name="Рисунок 3" descr="img6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1357298"/>
            <a:ext cx="2512998" cy="2643206"/>
          </a:xfrm>
          <a:prstGeom prst="rect">
            <a:avLst/>
          </a:prstGeom>
        </p:spPr>
      </p:pic>
      <p:pic>
        <p:nvPicPr>
          <p:cNvPr id="5" name="Рисунок 4" descr="img7 (1)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4282" y="4572008"/>
            <a:ext cx="3787397" cy="2133601"/>
          </a:xfrm>
          <a:prstGeom prst="rect">
            <a:avLst/>
          </a:prstGeom>
        </p:spPr>
      </p:pic>
      <p:pic>
        <p:nvPicPr>
          <p:cNvPr id="6" name="Рисунок 5" descr="img8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000760" y="4429132"/>
            <a:ext cx="2857520" cy="221979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3400" y="157021"/>
            <a:ext cx="6554867" cy="141459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 чем и во что играют современные дети?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214290"/>
            <a:ext cx="4788626" cy="6383062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Немного истории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Кукла - первая игрушка среди всех игрушек. Она известна с глубокой древности. Кукла не рождается сама, ее создает человек. Являясь частью культуры всего человечества, кукла сохраняет в своем образе самобытность и характерные черты своего народа. Традиционная тряпичная кукла безлика. Лицо, как правило, не обозначалось, оставаясь белым. Кукла без лица считалась предметом неодушевленным, недоступным для вселения в него злых ,недобрых сил, а значит, и безвредным.</a:t>
            </a:r>
            <a:endParaRPr lang="ru-RU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-137668_1_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221664" y="214290"/>
            <a:ext cx="2725634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8269314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071670" y="4071942"/>
            <a:ext cx="2157960" cy="2512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0_5c718_7e18b951_XL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2143116"/>
            <a:ext cx="2214578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605094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14282" y="3340729"/>
            <a:ext cx="3276362" cy="351727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2844" y="214290"/>
            <a:ext cx="878687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ook Antiqua" pitchFamily="18" charset="0"/>
              </a:rPr>
              <a:t>На Руси существовало огромное количество кукол. В некоторых богатых домах хранилось их до 500 штук. Есть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куклы-помощницы,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куклы-берегини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куклы-целительницы</a:t>
            </a:r>
            <a:r>
              <a:rPr lang="ru-RU" sz="2000" b="1" dirty="0" smtClean="0">
                <a:solidFill>
                  <a:srgbClr val="002060"/>
                </a:solidFill>
                <a:latin typeface="Book Antiqua" pitchFamily="18" charset="0"/>
              </a:rPr>
              <a:t> и много других.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ook Antiqua" pitchFamily="18" charset="0"/>
              </a:rPr>
              <a:t>Славянскими куклами-оберегами не только украшали интерьер или в детстве играли, они всегда были очень сильным помощницами в быту,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ook Antiqua" pitchFamily="18" charset="0"/>
              </a:rPr>
              <a:t>в социальной и личной жизни наших предков.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ook Antiqua" pitchFamily="18" charset="0"/>
              </a:rPr>
              <a:t>Куклы делались из разных материалов для разных задач или просто изготавливались в качестве спутниц-хранительниц спокойствия, здоровья, достатка, любви.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3643314"/>
            <a:ext cx="48577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 всех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обережных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кукол есть объединяющие правила:  для изготовлении куклы нельзя пользоваться ножницами и иглами</a:t>
            </a:r>
            <a:r>
              <a:rPr lang="ru-RU" sz="2000" b="1" dirty="0" smtClean="0">
                <a:solidFill>
                  <a:srgbClr val="002060"/>
                </a:solidFill>
                <a:latin typeface="Book Antiqua" pitchFamily="18" charset="0"/>
              </a:rPr>
              <a:t> – ткань рвется и связывается; -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нельзя «рисовать» лицо на кукле</a:t>
            </a:r>
            <a:r>
              <a:rPr lang="ru-RU" sz="2000" b="1" dirty="0" smtClean="0">
                <a:solidFill>
                  <a:srgbClr val="002060"/>
                </a:solidFill>
                <a:latin typeface="Book Antiqua" pitchFamily="18" charset="0"/>
              </a:rPr>
              <a:t>, поскольку верили, что через глаза в куклу может вселиться злой дух. </a:t>
            </a:r>
            <a:endParaRPr lang="ru-RU" sz="20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41044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  <a:cs typeface="Times New Roman" pitchFamily="18" charset="0"/>
              </a:rPr>
              <a:t>«Волшебные» свойства куклы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Она является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символом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продолжения рода, символом плодородия.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Куклы-обереги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оберегали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людей, жилье,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защищали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от злых духов, смерти,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принимали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на себя болезни и несчастья,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давали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силу маленьким…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kukla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7158" y="4143380"/>
            <a:ext cx="4024322" cy="2308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thumb_Kukli_beregini_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4143380"/>
            <a:ext cx="3506470" cy="239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email">
            <a:lum contrast="10000"/>
          </a:blip>
          <a:stretch>
            <a:fillRect/>
          </a:stretch>
        </p:blipFill>
        <p:spPr>
          <a:xfrm>
            <a:off x="500034" y="3643314"/>
            <a:ext cx="2232248" cy="293965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3" cstate="email">
            <a:lum contrast="10000"/>
          </a:blip>
          <a:stretch>
            <a:fillRect/>
          </a:stretch>
        </p:blipFill>
        <p:spPr>
          <a:xfrm>
            <a:off x="3286116" y="3571876"/>
            <a:ext cx="2304257" cy="2998311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4" cstate="email">
            <a:lum contrast="10000"/>
          </a:blip>
          <a:stretch>
            <a:fillRect/>
          </a:stretch>
        </p:blipFill>
        <p:spPr>
          <a:xfrm>
            <a:off x="6215074" y="3571876"/>
            <a:ext cx="2160240" cy="2980184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142852"/>
            <a:ext cx="4397048" cy="71438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Игровые</a:t>
            </a:r>
            <a:endParaRPr lang="ru-RU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0"/>
            <a:ext cx="32431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Виды кукол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857232"/>
            <a:ext cx="85010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Игру  в куклы крестьяне не считали пустой забавой. Они верили, что чем  усерднее играет ребенок , тем больше будет достаток в семье. 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Кукол хранили в ларцах, шкатулках, туесах. 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Кукол мужчин долго изображал просто  как кусок скатанной ткани, 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они появились в России только в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в.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Играли не только девочки и подростки, но и девушки на выданье, и даже замужние женщины. По красоте куклы судили о вкусе и умениях ее хозяйки.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6072206"/>
            <a:ext cx="15231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Нянюшка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6072206"/>
            <a:ext cx="16337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Девка-баба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15074" y="3571876"/>
            <a:ext cx="21431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Кукла-скрутка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3493622" cy="64294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Обрядовые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Kukolyi-Nerazluchniki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42844" y="2928934"/>
            <a:ext cx="3362274" cy="2289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Koliad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29124" y="3143248"/>
            <a:ext cx="2570952" cy="2585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коза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857488" y="4214818"/>
            <a:ext cx="1728192" cy="2496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масленица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000892" y="3714752"/>
            <a:ext cx="1797920" cy="2964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20" y="785794"/>
            <a:ext cx="84296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достаточно распространенная категория народной игрушки. Такие куклы, выполненные из различных материалов, достаточно несложные по технологии, связаны с передачей ребенку космогонических, нравственных, символических и мифологических знаний. Обрядовые куклы в своем роде очень уникальны, так как содержат символические знания предыдущих поколений. Они были созданы людьми для обрядовых, культовых и магических целей.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5143512"/>
            <a:ext cx="2220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Неразлучники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14942" y="5643578"/>
            <a:ext cx="11912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Коляда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57422" y="6000768"/>
            <a:ext cx="823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Коза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72330" y="3214686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Масленица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795</TotalTime>
  <Words>791</Words>
  <Application>Microsoft Office PowerPoint</Application>
  <PresentationFormat>Экран (4:3)</PresentationFormat>
  <Paragraphs>77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Book Antiqua</vt:lpstr>
      <vt:lpstr>Century Gothic</vt:lpstr>
      <vt:lpstr>Comic Sans MS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С чем и во что играют современные дети?</vt:lpstr>
      <vt:lpstr>Немного истории  Кукла - первая игрушка среди всех игрушек. Она известна с глубокой древности. Кукла не рождается сама, ее создает человек. Являясь частью культуры всего человечества, кукла сохраняет в своем образе самобытность и характерные черты своего народа. Традиционная тряпичная кукла безлика. Лицо, как правило, не обозначалось, оставаясь белым. Кукла без лица считалась предметом неодушевленным, недоступным для вселения в него злых ,недобрых сил, а значит, и безвредным.</vt:lpstr>
      <vt:lpstr>Презентация PowerPoint</vt:lpstr>
      <vt:lpstr>«Волшебные» свойства куклы  Она является символом продолжения рода, символом плодородия. Куклы-обереги оберегали людей, жилье, защищали от злых духов, смерти, принимали на себя болезни и несчастья, давали силу маленьким…</vt:lpstr>
      <vt:lpstr>Игровые</vt:lpstr>
      <vt:lpstr>Обрядовые</vt:lpstr>
      <vt:lpstr>Обереговые</vt:lpstr>
      <vt:lpstr>Однажды я побывала в Музее кукол-оберегов, увидела, как самим можно создавать куклы-обереги… Мне захотелось побольше узнать о народных куклах, попробовать самой их изготовить. В своей группе «Смешарики» я реализовала педагогический проект «Куклы-обереги».  Вместе с родителями мы оформили выставку  «Народные куклы - обереги» </vt:lpstr>
      <vt:lpstr>Презентация PowerPoint</vt:lpstr>
      <vt:lpstr>для головы: х/б ткань белого цвета 17/17 см, вата или                            синтепон для платка: цветная или однотонная ткань 15/15 см                         любой фактуры. для повойника (старинный русский головной убор в виде                          платка,  завязанного вокруг головы, обычно у замужних                                     женщин):  однотонная х/б ткань 4/15 см для груди:  две х/б однотонные или цветные ткани 9/9 см для юбки:   цветная ткань 20/20 см., вата, шерстяные нитки                        любого цвета, монета с цифрой 5 (символ благополучия) для фартучка:  ажурная тесьма.</vt:lpstr>
      <vt:lpstr>Берем квадратную белую ткань,  в середину кладем кусочек синтепона или ваты</vt:lpstr>
      <vt:lpstr>    Голова готова</vt:lpstr>
      <vt:lpstr>Загибаем уголок рукава к середине складываем углы к центру и обвязываем ниткой уголки рукава -  получились ладошки</vt:lpstr>
      <vt:lpstr>Презентация PowerPoint</vt:lpstr>
      <vt:lpstr>Заготовки груди. Берем кусочек ткани, кладем в середину синтепон.</vt:lpstr>
      <vt:lpstr>Закрепляем грудь над талией куклы, перевязывая нитками.</vt:lpstr>
      <vt:lpstr>Кладем в центр синтепон, шерстяные нитки  и, обязательно, монету, числом 5 верх.</vt:lpstr>
      <vt:lpstr>Затем сажаем заготовку головы с руками  на юбку и затягиваем крепко ниткой, получается кукла.</vt:lpstr>
      <vt:lpstr>Требуется дополнение к кукле - косынка и фартук. Берем ткань для косынки.</vt:lpstr>
      <vt:lpstr>Фартук изготовить просто.  Берем ажурную тесьму.  Отрезаем нужный кусочек и закрепляем на линии талии.</vt:lpstr>
      <vt:lpstr>Наша  Благополучница готова!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</dc:title>
  <dc:creator>анатолий</dc:creator>
  <cp:lastModifiedBy>DENCHIK</cp:lastModifiedBy>
  <cp:revision>84</cp:revision>
  <dcterms:created xsi:type="dcterms:W3CDTF">2016-11-26T12:26:27Z</dcterms:created>
  <dcterms:modified xsi:type="dcterms:W3CDTF">2023-10-15T16:04:50Z</dcterms:modified>
</cp:coreProperties>
</file>