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25" r:id="rId2"/>
    <p:sldId id="277" r:id="rId3"/>
    <p:sldId id="276" r:id="rId4"/>
    <p:sldId id="267" r:id="rId5"/>
    <p:sldId id="326" r:id="rId6"/>
    <p:sldId id="327" r:id="rId7"/>
    <p:sldId id="259" r:id="rId8"/>
    <p:sldId id="262" r:id="rId9"/>
    <p:sldId id="31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6B1DF-1287-4B40-8C80-EAFE79ABA9E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F62D8-21F5-4D70-A35D-D09CB7424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690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7\Desktop\2017-2018\2019-2020\&#1087;&#1077;&#1076;&#1082;&#1086;&#1085;&#1082;&#1091;&#1088;&#1089;\&#1056;&#1077;&#1095;&#1100;%20&#1052;&#1080;&#1085;&#1080;&#1085;&#1072;.mp4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96752"/>
            <a:ext cx="805989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solidFill>
                  <a:srgbClr val="7030A0"/>
                </a:solidFill>
              </a:rPr>
              <a:t>Окружающий мир</a:t>
            </a:r>
            <a:endParaRPr lang="ru-RU" sz="7200" b="1" cap="none" spc="50" dirty="0">
              <a:ln w="11430"/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84276" y="2967335"/>
            <a:ext cx="5175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Удачи </a:t>
            </a:r>
            <a:r>
              <a:rPr lang="ru-RU" sz="54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на уроке!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412776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solidFill>
                  <a:srgbClr val="7030A0"/>
                </a:solidFill>
              </a:rPr>
              <a:t>?</a:t>
            </a:r>
            <a:r>
              <a:rPr lang="ru-RU" sz="4800" dirty="0" smtClean="0"/>
              <a:t> - человек, </a:t>
            </a:r>
            <a:r>
              <a:rPr lang="ru-RU" sz="4800" u="sng" dirty="0" smtClean="0"/>
              <a:t>преданный</a:t>
            </a:r>
            <a:r>
              <a:rPr lang="ru-RU" sz="4800" dirty="0" smtClean="0"/>
              <a:t> своему народу, </a:t>
            </a:r>
            <a:r>
              <a:rPr lang="ru-RU" sz="4800" u="sng" dirty="0" smtClean="0"/>
              <a:t>любящий</a:t>
            </a:r>
            <a:r>
              <a:rPr lang="ru-RU" sz="4800" dirty="0" smtClean="0"/>
              <a:t> свое отечество, </a:t>
            </a:r>
            <a:r>
              <a:rPr lang="ru-RU" sz="4800" u="sng" dirty="0" smtClean="0"/>
              <a:t>готовый на жертвы </a:t>
            </a:r>
            <a:r>
              <a:rPr lang="ru-RU" sz="4800" dirty="0" smtClean="0"/>
              <a:t>и совершающий подвиги во имя интересов своей родины.</a:t>
            </a:r>
            <a:br>
              <a:rPr lang="ru-RU" sz="4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476672"/>
            <a:ext cx="375378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>
                <a:solidFill>
                  <a:srgbClr val="7030A0"/>
                </a:solidFill>
              </a:rPr>
              <a:t>Патриот</a:t>
            </a:r>
            <a:endParaRPr lang="ru-RU" sz="7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347864" y="2060848"/>
            <a:ext cx="2664296" cy="23042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Россия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начало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XVII</a:t>
            </a:r>
            <a:r>
              <a:rPr lang="ru-RU" sz="4000" b="1" dirty="0" smtClean="0">
                <a:solidFill>
                  <a:srgbClr val="002060"/>
                </a:solidFill>
              </a:rPr>
              <a:t>в.</a:t>
            </a:r>
            <a:endParaRPr lang="ru-RU" sz="4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40152" y="1052736"/>
            <a:ext cx="2880320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вражда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980728"/>
            <a:ext cx="2664296" cy="12961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нет армии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32040" y="5013176"/>
            <a:ext cx="3528392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разбойники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4653136"/>
            <a:ext cx="3168352" cy="19888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нападение поляков и шведов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72200" y="2852936"/>
            <a:ext cx="2448272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голод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2780928"/>
            <a:ext cx="2736304" cy="9361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неурожаи</a:t>
            </a:r>
            <a:endParaRPr lang="ru-RU" sz="4400" b="1" dirty="0">
              <a:solidFill>
                <a:srgbClr val="00206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5436096" y="1844824"/>
            <a:ext cx="432048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 flipV="1">
            <a:off x="3203848" y="1916832"/>
            <a:ext cx="432048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436096" y="4365104"/>
            <a:ext cx="576064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707904" y="4437112"/>
            <a:ext cx="576064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012160" y="3356992"/>
            <a:ext cx="28803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2987824" y="3356992"/>
            <a:ext cx="36004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491880" y="260648"/>
            <a:ext cx="2088232" cy="12961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нет ца</a:t>
            </a:r>
            <a:r>
              <a:rPr lang="ru-RU" sz="4800" b="1" dirty="0" smtClean="0">
                <a:solidFill>
                  <a:srgbClr val="002060"/>
                </a:solidFill>
              </a:rPr>
              <a:t>ря</a:t>
            </a:r>
            <a:endParaRPr lang="ru-RU" sz="4800" b="1" dirty="0">
              <a:solidFill>
                <a:srgbClr val="002060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4644008" y="1628800"/>
            <a:ext cx="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ксана\Desktop\4c90bf1d943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4464496" cy="597850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148064" y="188640"/>
            <a:ext cx="37444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Патриарх </a:t>
            </a:r>
            <a:r>
              <a:rPr lang="ru-RU" sz="6600" dirty="0" err="1" smtClean="0"/>
              <a:t>Гермоген</a:t>
            </a:r>
            <a:r>
              <a:rPr lang="ru-RU" sz="2800" dirty="0" smtClean="0"/>
              <a:t>.          (</a:t>
            </a:r>
            <a:r>
              <a:rPr lang="ru-RU" sz="2800" dirty="0" err="1" smtClean="0"/>
              <a:t>ок</a:t>
            </a:r>
            <a:r>
              <a:rPr lang="ru-RU" sz="2800" dirty="0" smtClean="0"/>
              <a:t>. 1530-1612г.г.)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64088" y="2996952"/>
            <a:ext cx="3564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С декабря 1610 года Патриарх, находясь в заключении, рассылал по городам грамоты с призывом к борьбе с польской интервенцией. Грамоты, рассылавшиеся Патриархом по городам и селам, возбуждали русский народ к освобождению Москвы от врагов.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568406"/>
            <a:ext cx="777686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Гибнет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Москва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от поляков, а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столица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есть основание. Не забудьте, что пока крепок корень, то и дерево крепко; не будет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корня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на чём оно будет держаться?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404664"/>
            <a:ext cx="63897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Грамота 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Гермогена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11560" y="1844824"/>
            <a:ext cx="338437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 москвичей своя земля, а у нас своя! Каждый сам за себя!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92080" y="1700808"/>
            <a:ext cx="33843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«Не пожалеем жизни своей. Продадим дома свои. Все отдадим!»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404664"/>
            <a:ext cx="26618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Реплики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ксана\Desktop\50769695_minin.jpg"/>
          <p:cNvPicPr>
            <a:picLocks noChangeAspect="1" noChangeArrowheads="1"/>
          </p:cNvPicPr>
          <p:nvPr/>
        </p:nvPicPr>
        <p:blipFill>
          <a:blip r:embed="rId2" cstate="print"/>
          <a:srcRect l="4348" t="8009" r="4348" b="2746"/>
          <a:stretch>
            <a:fillRect/>
          </a:stretch>
        </p:blipFill>
        <p:spPr bwMode="auto">
          <a:xfrm flipH="1">
            <a:off x="251520" y="188640"/>
            <a:ext cx="5234428" cy="64807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80112" y="836712"/>
            <a:ext cx="341987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Кузьма Минин </a:t>
            </a:r>
            <a:endParaRPr lang="ru-RU" sz="800" b="1" dirty="0" smtClean="0">
              <a:solidFill>
                <a:srgbClr val="002060"/>
              </a:solidFill>
            </a:endParaRPr>
          </a:p>
          <a:p>
            <a:pPr algn="ctr"/>
            <a:endParaRPr lang="ru-RU" sz="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dirty="0" smtClean="0"/>
              <a:t>(конец </a:t>
            </a:r>
            <a:r>
              <a:rPr lang="en-US" sz="3600" dirty="0" smtClean="0"/>
              <a:t>XVI</a:t>
            </a:r>
            <a:r>
              <a:rPr lang="ru-RU" sz="3600" dirty="0" smtClean="0"/>
              <a:t>в. – 1616 г.)</a:t>
            </a:r>
            <a:endParaRPr lang="ru-RU" sz="800" dirty="0" smtClean="0"/>
          </a:p>
          <a:p>
            <a:pPr algn="ctr"/>
            <a:endParaRPr lang="ru-RU" sz="800" dirty="0" smtClean="0"/>
          </a:p>
          <a:p>
            <a:pPr algn="ctr"/>
            <a:r>
              <a:rPr lang="ru-RU" sz="3600" dirty="0" smtClean="0"/>
              <a:t>нижегородский купец</a:t>
            </a:r>
            <a:endParaRPr lang="ru-RU" sz="3600" dirty="0"/>
          </a:p>
        </p:txBody>
      </p:sp>
      <p:sp>
        <p:nvSpPr>
          <p:cNvPr id="4" name="Управляющая кнопка: фильм 3">
            <a:hlinkClick r:id="rId3" action="ppaction://hlinkfile" highlightClick="1"/>
          </p:cNvPr>
          <p:cNvSpPr/>
          <p:nvPr/>
        </p:nvSpPr>
        <p:spPr>
          <a:xfrm>
            <a:off x="7668344" y="5805264"/>
            <a:ext cx="1008112" cy="64807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оксана\Desktop\pojarski.jpg"/>
          <p:cNvPicPr>
            <a:picLocks noChangeAspect="1" noChangeArrowheads="1"/>
          </p:cNvPicPr>
          <p:nvPr/>
        </p:nvPicPr>
        <p:blipFill>
          <a:blip r:embed="rId2" cstate="print"/>
          <a:srcRect l="7848" t="1003" r="9053" b="22776"/>
          <a:stretch>
            <a:fillRect/>
          </a:stretch>
        </p:blipFill>
        <p:spPr bwMode="auto">
          <a:xfrm>
            <a:off x="3995936" y="260648"/>
            <a:ext cx="4890860" cy="640871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620688"/>
            <a:ext cx="374441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Дмитрий Михайлович Пожарский</a:t>
            </a:r>
            <a:endParaRPr lang="ru-RU" sz="800" b="1" dirty="0" smtClean="0"/>
          </a:p>
          <a:p>
            <a:pPr algn="ctr"/>
            <a:endParaRPr lang="ru-RU" sz="800" dirty="0" smtClean="0"/>
          </a:p>
          <a:p>
            <a:pPr algn="ctr"/>
            <a:r>
              <a:rPr lang="ru-RU" sz="3600" dirty="0" smtClean="0"/>
              <a:t> (1578-1642г.г.)</a:t>
            </a:r>
            <a:endParaRPr lang="ru-RU" sz="800" dirty="0" smtClean="0"/>
          </a:p>
          <a:p>
            <a:pPr algn="ctr"/>
            <a:endParaRPr lang="ru-RU" sz="800" dirty="0" smtClean="0"/>
          </a:p>
          <a:p>
            <a:pPr algn="ctr"/>
            <a:r>
              <a:rPr lang="ru-RU" sz="3600" dirty="0" smtClean="0"/>
              <a:t> Князь, военный и политический деятель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536" y="4149080"/>
            <a:ext cx="8568952" cy="2448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endParaRPr lang="ru-RU" dirty="0">
              <a:solidFill>
                <a:srgbClr val="000066"/>
              </a:solidFill>
            </a:endParaRPr>
          </a:p>
        </p:txBody>
      </p:sp>
      <p:pic>
        <p:nvPicPr>
          <p:cNvPr id="8" name="Содержимое 4" descr="2205637_64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t="1504" b="9317"/>
          <a:stretch>
            <a:fillRect/>
          </a:stretch>
        </p:blipFill>
        <p:spPr>
          <a:xfrm>
            <a:off x="395536" y="1556792"/>
            <a:ext cx="4320479" cy="4824536"/>
          </a:xfrm>
          <a:effectLst>
            <a:softEdge rad="127000"/>
          </a:effectLst>
        </p:spPr>
      </p:pic>
      <p:pic>
        <p:nvPicPr>
          <p:cNvPr id="9" name="Рисунок 8" descr="2205733_6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340768"/>
            <a:ext cx="4104456" cy="518457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effectLst/>
              </a:rPr>
              <a:t>Памятники Минину и Пожарскому</a:t>
            </a:r>
            <a:endParaRPr lang="ru-RU" dirty="0">
              <a:solidFill>
                <a:srgbClr val="7030A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1026</TotalTime>
  <Words>189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Arial</vt:lpstr>
      <vt:lpstr>Book Antiqua</vt:lpstr>
      <vt:lpstr>Calibri</vt:lpstr>
      <vt:lpstr>Lucida Sans</vt:lpstr>
      <vt:lpstr>Times New Roman</vt:lpstr>
      <vt:lpstr>Verdana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Памятники Минину и Пожарскому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Lubov</cp:lastModifiedBy>
  <cp:revision>97</cp:revision>
  <dcterms:created xsi:type="dcterms:W3CDTF">2011-10-25T17:37:29Z</dcterms:created>
  <dcterms:modified xsi:type="dcterms:W3CDTF">2024-03-29T16:17:47Z</dcterms:modified>
</cp:coreProperties>
</file>