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8" r:id="rId2"/>
    <p:sldId id="259" r:id="rId3"/>
    <p:sldId id="279" r:id="rId4"/>
    <p:sldId id="260" r:id="rId5"/>
    <p:sldId id="269" r:id="rId6"/>
    <p:sldId id="278" r:id="rId7"/>
    <p:sldId id="261" r:id="rId8"/>
    <p:sldId id="263" r:id="rId9"/>
    <p:sldId id="273" r:id="rId10"/>
    <p:sldId id="274" r:id="rId11"/>
    <p:sldId id="275" r:id="rId12"/>
    <p:sldId id="264" r:id="rId13"/>
    <p:sldId id="277" r:id="rId14"/>
    <p:sldId id="268" r:id="rId15"/>
    <p:sldId id="26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3B9BC6-EF2E-45D6-96FD-894647C03983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DC5997-BBDE-4060-8E59-BBCF6AC328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32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D928DB-92BD-415C-951A-A9D882CC5020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E3F043-A662-4103-9885-0025E2455B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742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41807C-BC67-4B3C-867D-197E914A91A2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A66F8C-64AE-4F39-BA4A-B543B4EA81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50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23F7BE-95F0-43D0-BB5A-3C613ADAFB18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B7B1EC-B587-450E-A5F2-B050BAD9D92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46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5E2987-EDCF-4446-85F9-49D85E674B13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401CB9-AB79-4AD3-BAE1-EFF3EC12F8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80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AC963E-283C-4717-999A-F4A03CE07199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A9D60-FFF0-4525-B25E-D14A35C1F6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4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6960F5-31C7-4EF8-A71C-3BED6A177B73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47210-218D-4C15-B79C-4D926E9AED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424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37B14A-F8FF-4D34-BCF5-46E356BC6231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9BC62-473D-49FC-B284-59F07AD990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600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7DDFBC-E280-44EA-B85D-426396A36496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AE2099-E0D2-4768-BEA5-F9C3BF5239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07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A17957-1483-44F7-9AFC-F6DA68FACC10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4A42D6-BC57-43B6-BE33-93AA848B41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15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96BBEF-458E-4FB6-8907-9B6E80266C52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EA3E6-E1B4-4BFA-916D-C73F1CD274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3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11EF0B8-5252-458B-861A-AADE4A1BE22B}" type="datetimeFigureOut">
              <a:rPr lang="ru-RU" smtClean="0"/>
              <a:pPr>
                <a:defRPr/>
              </a:pPr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801531-9DD8-41A7-AE58-9A0FCE60C1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87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54696"/>
            <a:ext cx="6500223" cy="68033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136996">
            <a:off x="1141067" y="348085"/>
            <a:ext cx="44882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/>
              <a:t>Ребята, привет!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3" descr="E:\Копия Изображение 00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9552" y="608582"/>
            <a:ext cx="8352928" cy="3612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2267744" y="-13855"/>
            <a:ext cx="603902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Устная речевая ситуация</a:t>
            </a: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4348991"/>
            <a:ext cx="8352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Propisi" panose="02000508030000020003" pitchFamily="2" charset="0"/>
              </a:rPr>
              <a:t>Ответь на  вопросы:</a:t>
            </a:r>
          </a:p>
          <a:p>
            <a:pPr marL="342900" indent="-342900">
              <a:buAutoNum type="arabicParenR"/>
            </a:pPr>
            <a:r>
              <a:rPr lang="ru-RU" sz="2800" b="1" dirty="0" smtClean="0">
                <a:latin typeface="Propisi" panose="02000508030000020003" pitchFamily="2" charset="0"/>
              </a:rPr>
              <a:t>Можно ли изменить вопрос папы на такой: «Сколько же лет ему исполнилось?»</a:t>
            </a:r>
          </a:p>
          <a:p>
            <a:pPr marL="342900" indent="-342900">
              <a:buAutoNum type="arabicParenR"/>
            </a:pPr>
            <a:r>
              <a:rPr lang="ru-RU" sz="2800" b="1" dirty="0" smtClean="0">
                <a:latin typeface="Propisi" panose="02000508030000020003" pitchFamily="2" charset="0"/>
              </a:rPr>
              <a:t>Как ты думаешь, какой вопрос можно задавать своим ровесникам при общении?</a:t>
            </a:r>
            <a:endParaRPr lang="ru-RU" sz="2800" b="1" dirty="0">
              <a:latin typeface="Propisi" panose="020005080300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71450" lvl="0" indent="-171450" algn="ctr">
              <a:spcBef>
                <a:spcPts val="750"/>
              </a:spcBef>
            </a:pPr>
            <a:r>
              <a:rPr lang="ru-RU" sz="4400" b="1" dirty="0" smtClean="0">
                <a:solidFill>
                  <a:srgbClr val="000000"/>
                </a:solidFill>
                <a:latin typeface="Propisi" panose="02000508030000020003" pitchFamily="2" charset="0"/>
                <a:ea typeface="+mn-ea"/>
                <a:cs typeface="+mn-cs"/>
              </a:rPr>
              <a:t>Вставьте</a:t>
            </a:r>
            <a:r>
              <a:rPr lang="ru-RU" sz="4400" b="1" dirty="0">
                <a:solidFill>
                  <a:srgbClr val="000000"/>
                </a:solidFill>
                <a:latin typeface="Propisi" panose="02000508030000020003" pitchFamily="2" charset="0"/>
                <a:ea typeface="+mn-ea"/>
                <a:cs typeface="+mn-cs"/>
              </a:rPr>
              <a:t>, где необходимо, букву ь знак.</a:t>
            </a:r>
            <a:br>
              <a:rPr lang="ru-RU" sz="4400" b="1" dirty="0">
                <a:solidFill>
                  <a:srgbClr val="000000"/>
                </a:solidFill>
                <a:latin typeface="Propisi" panose="02000508030000020003" pitchFamily="2" charset="0"/>
                <a:ea typeface="+mn-ea"/>
                <a:cs typeface="+mn-cs"/>
              </a:rPr>
            </a:br>
            <a:endParaRPr lang="ru-RU" sz="6000" b="1" dirty="0">
              <a:latin typeface="Propisi" panose="02000508030000020003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484784"/>
            <a:ext cx="4448498" cy="448627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4400" dirty="0">
                <a:solidFill>
                  <a:srgbClr val="000000"/>
                </a:solidFill>
                <a:latin typeface="Propisi" panose="02000508030000020003" pitchFamily="2" charset="0"/>
              </a:rPr>
              <a:t>к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Propisi" panose="02000508030000020003" pitchFamily="2" charset="0"/>
              </a:rPr>
              <a:t>он..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Propisi" panose="02000508030000020003" pitchFamily="2" charset="0"/>
              </a:rPr>
              <a:t>ки</a:t>
            </a:r>
            <a:endParaRPr lang="ru-RU" sz="4400" dirty="0" smtClean="0">
              <a:solidFill>
                <a:srgbClr val="000000"/>
              </a:solidFill>
              <a:effectLst/>
              <a:latin typeface="Propisi" panose="02000508030000020003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Propisi" panose="02000508030000020003" pitchFamily="2" charset="0"/>
              </a:rPr>
              <a:t>сан..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Propisi" panose="02000508030000020003" pitchFamily="2" charset="0"/>
              </a:rPr>
              <a:t>ки</a:t>
            </a:r>
            <a:endParaRPr lang="ru-RU" sz="4400" dirty="0">
              <a:solidFill>
                <a:srgbClr val="000000"/>
              </a:solidFill>
              <a:latin typeface="Propisi" panose="02000508030000020003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Propisi" panose="02000508030000020003" pitchFamily="2" charset="0"/>
              </a:rPr>
              <a:t> угол..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Propisi" panose="02000508030000020003" pitchFamily="2" charset="0"/>
              </a:rPr>
              <a:t>ки</a:t>
            </a:r>
            <a:endParaRPr lang="ru-RU" sz="4400" dirty="0">
              <a:solidFill>
                <a:srgbClr val="000000"/>
              </a:solidFill>
              <a:latin typeface="Propisi" panose="02000508030000020003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Propisi" panose="02000508030000020003" pitchFamily="2" charset="0"/>
              </a:rPr>
              <a:t> сем..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Propisi" panose="02000508030000020003" pitchFamily="2" charset="0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Propisi" panose="02000508030000020003" pitchFamily="2" charset="0"/>
              </a:rPr>
              <a:t>варен..е</a:t>
            </a:r>
            <a:endParaRPr lang="ru-RU" sz="4400" dirty="0" smtClean="0">
              <a:solidFill>
                <a:srgbClr val="000000"/>
              </a:solidFill>
              <a:effectLst/>
              <a:latin typeface="Propisi" panose="02000508030000020003" pitchFamily="2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52" y="1491355"/>
            <a:ext cx="3743324" cy="356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94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1187624" y="548680"/>
            <a:ext cx="6858000" cy="875432"/>
          </a:xfrm>
        </p:spPr>
        <p:txBody>
          <a:bodyPr/>
          <a:lstStyle/>
          <a:p>
            <a:r>
              <a:rPr lang="ru-RU" dirty="0" smtClean="0">
                <a:latin typeface="Propisi" panose="02000508030000020003" pitchFamily="2" charset="0"/>
              </a:rPr>
              <a:t>Определим тему урока:</a:t>
            </a:r>
            <a:endParaRPr lang="ru-RU" dirty="0" smtClean="0">
              <a:latin typeface="Propisi" panose="02000508030000020003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58393" y="4046261"/>
            <a:ext cx="6858000" cy="1655762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dirty="0" smtClean="0">
                <a:latin typeface="Propisi" panose="02000508030000020003" pitchFamily="2" charset="0"/>
              </a:rPr>
              <a:t>Цель: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dirty="0" smtClean="0">
                <a:latin typeface="Propisi" panose="02000508030000020003" pitchFamily="2" charset="0"/>
              </a:rPr>
              <a:t>Задачи:</a:t>
            </a:r>
            <a:endParaRPr lang="ru-RU" sz="4800" dirty="0" smtClean="0">
              <a:latin typeface="Propisi" panose="02000508030000020003" pitchFamily="2" charset="0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2015208" y="2088855"/>
            <a:ext cx="55091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Propisi" panose="02000508030000020003" pitchFamily="2" charset="0"/>
                <a:cs typeface="Times New Roman" panose="02020603050405020304" pitchFamily="18" charset="0"/>
              </a:rPr>
              <a:t>Разделительный мягкий знак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028" y="2915043"/>
            <a:ext cx="2676365" cy="3918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  <p:bldP spid="3" grpId="0" build="p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3" y="204369"/>
            <a:ext cx="6347713" cy="1320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Напиши  слова в два столбика (письменно)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81575" y="2796796"/>
            <a:ext cx="3090672" cy="576262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Мягкий знак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1"/>
          <p:cNvSpPr txBox="1">
            <a:spLocks noGrp="1" noChangeArrowheads="1"/>
          </p:cNvSpPr>
          <p:nvPr>
            <p:ph sz="half" idx="2"/>
          </p:nvPr>
        </p:nvSpPr>
        <p:spPr bwMode="auto">
          <a:xfrm>
            <a:off x="6324026" y="1241126"/>
            <a:ext cx="12515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3905502" y="2784195"/>
            <a:ext cx="3308657" cy="576262"/>
          </a:xfrm>
        </p:spPr>
        <p:txBody>
          <a:bodyPr>
            <a:normAutofit fontScale="70000" lnSpcReduction="2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Разделительный мягкий знак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3844223" y="3373058"/>
            <a:ext cx="3308656" cy="33041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609599" y="1237652"/>
            <a:ext cx="122609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соль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770979" y="1249471"/>
            <a:ext cx="19442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деревья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469478" y="1232782"/>
            <a:ext cx="11891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15715" y="1241126"/>
            <a:ext cx="20882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воробьи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Объект 11"/>
          <p:cNvSpPr txBox="1">
            <a:spLocks noChangeArrowheads="1"/>
          </p:cNvSpPr>
          <p:nvPr/>
        </p:nvSpPr>
        <p:spPr bwMode="auto">
          <a:xfrm>
            <a:off x="560878" y="1654688"/>
            <a:ext cx="13235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Wingdings 3" charset="2"/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Объект 11"/>
          <p:cNvSpPr txBox="1">
            <a:spLocks noChangeArrowheads="1"/>
          </p:cNvSpPr>
          <p:nvPr/>
        </p:nvSpPr>
        <p:spPr bwMode="auto">
          <a:xfrm>
            <a:off x="1829643" y="1697010"/>
            <a:ext cx="16398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Wingdings 3" charset="2"/>
              <a:buNone/>
            </a:pP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вьюга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Объект 11"/>
          <p:cNvSpPr txBox="1">
            <a:spLocks noChangeArrowheads="1"/>
          </p:cNvSpPr>
          <p:nvPr/>
        </p:nvSpPr>
        <p:spPr bwMode="auto">
          <a:xfrm>
            <a:off x="3262904" y="1708762"/>
            <a:ext cx="18051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Wingdings 3" charset="2"/>
              <a:buNone/>
            </a:pP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муравьи</a:t>
            </a:r>
          </a:p>
        </p:txBody>
      </p:sp>
    </p:spTree>
    <p:extLst>
      <p:ext uri="{BB962C8B-B14F-4D97-AF65-F5344CB8AC3E}">
        <p14:creationId xmlns:p14="http://schemas.microsoft.com/office/powerpoint/2010/main" val="115636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0.00399 0.287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48148E-6 L 0.22066 0.285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4" y="1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4 -3.7037E-6 L -0.30902 0.3615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1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4 -0.00116 L -0.07587 0.3708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6" y="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85185E-6 L -0.6224 0.4238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28" y="2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023 L -0.00382 0.4159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6 L 0.21979 0.3673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90" y="1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0.06285 0.4182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2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8" grpId="0"/>
      <p:bldP spid="9" grpId="0"/>
      <p:bldP spid="10" grpId="0"/>
      <p:bldP spid="11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3" y="204369"/>
            <a:ext cx="6347713" cy="1320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Напиши  слова в два столбика (письменно)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81575" y="2796796"/>
            <a:ext cx="3090672" cy="576262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Мягкий знак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1"/>
          <p:cNvSpPr txBox="1">
            <a:spLocks noGrp="1" noChangeArrowheads="1"/>
          </p:cNvSpPr>
          <p:nvPr>
            <p:ph sz="half" idx="2"/>
          </p:nvPr>
        </p:nvSpPr>
        <p:spPr bwMode="auto">
          <a:xfrm>
            <a:off x="6324026" y="1241126"/>
            <a:ext cx="12515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3905502" y="2784195"/>
            <a:ext cx="3308657" cy="576262"/>
          </a:xfrm>
        </p:spPr>
        <p:txBody>
          <a:bodyPr>
            <a:normAutofit fontScale="70000" lnSpcReduction="2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Разделительный мягкий знак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3844223" y="3373058"/>
            <a:ext cx="3308656" cy="33041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609599" y="1237652"/>
            <a:ext cx="122609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соль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770979" y="1249471"/>
            <a:ext cx="19442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деревья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469478" y="1232782"/>
            <a:ext cx="11891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15715" y="1241126"/>
            <a:ext cx="20882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воробьи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Объект 11"/>
          <p:cNvSpPr txBox="1">
            <a:spLocks noChangeArrowheads="1"/>
          </p:cNvSpPr>
          <p:nvPr/>
        </p:nvSpPr>
        <p:spPr bwMode="auto">
          <a:xfrm>
            <a:off x="560878" y="1654688"/>
            <a:ext cx="13235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Wingdings 3" charset="2"/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Объект 11"/>
          <p:cNvSpPr txBox="1">
            <a:spLocks noChangeArrowheads="1"/>
          </p:cNvSpPr>
          <p:nvPr/>
        </p:nvSpPr>
        <p:spPr bwMode="auto">
          <a:xfrm>
            <a:off x="1829643" y="1697010"/>
            <a:ext cx="16398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Wingdings 3" charset="2"/>
              <a:buNone/>
            </a:pP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вьюга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Объект 11"/>
          <p:cNvSpPr txBox="1">
            <a:spLocks noChangeArrowheads="1"/>
          </p:cNvSpPr>
          <p:nvPr/>
        </p:nvSpPr>
        <p:spPr bwMode="auto">
          <a:xfrm>
            <a:off x="3262904" y="1708762"/>
            <a:ext cx="18051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Wingdings 3" charset="2"/>
              <a:buNone/>
            </a:pP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муравьи</a:t>
            </a:r>
          </a:p>
        </p:txBody>
      </p:sp>
    </p:spTree>
    <p:extLst>
      <p:ext uri="{BB962C8B-B14F-4D97-AF65-F5344CB8AC3E}">
        <p14:creationId xmlns:p14="http://schemas.microsoft.com/office/powerpoint/2010/main" val="318448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0.00399 0.287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48148E-6 L 0.22066 0.285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4" y="1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4 -3.7037E-6 L -0.30902 0.3615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1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4 -0.00116 L -0.07587 0.3708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6" y="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85185E-6 L -0.6224 0.4238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28" y="2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023 L -0.00382 0.4159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6 L 0.21979 0.3673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90" y="1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0.06285 0.4182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2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8" grpId="0"/>
      <p:bldP spid="9" grpId="0"/>
      <p:bldP spid="10" grpId="0"/>
      <p:bldP spid="11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8" name="Picture 2" descr="E:\Копия (3) Изображение 01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77563" y="1340768"/>
            <a:ext cx="705643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763688" y="211249"/>
            <a:ext cx="437812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 b="1" u="sng" dirty="0" smtClean="0">
                <a:latin typeface="Propisi" panose="02000508030000020003" pitchFamily="2" charset="0"/>
                <a:cs typeface="Times New Roman" panose="02020603050405020304" pitchFamily="18" charset="0"/>
              </a:rPr>
              <a:t>Выучи </a:t>
            </a:r>
            <a:r>
              <a:rPr lang="ru-RU" sz="6600" b="1" u="sng" dirty="0" smtClean="0">
                <a:latin typeface="Propisi" panose="02000508030000020003" pitchFamily="2" charset="0"/>
                <a:cs typeface="Times New Roman" panose="02020603050405020304" pitchFamily="18" charset="0"/>
              </a:rPr>
              <a:t>правило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Копия (2) Изображение 01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9599" y="1532930"/>
            <a:ext cx="7273925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563888" y="503922"/>
            <a:ext cx="38163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7200" b="1" u="sng" dirty="0" smtClean="0">
                <a:latin typeface="Propisi" panose="02000508030000020003" pitchFamily="2" charset="0"/>
              </a:rPr>
              <a:t>Запомни</a:t>
            </a:r>
            <a:endParaRPr lang="ru-RU" altLang="ru-RU" sz="7200" b="1" u="sng" dirty="0">
              <a:latin typeface="Propisi" panose="020005080300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Копия (2) Изображение 01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27584" y="722576"/>
            <a:ext cx="7273925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0825" y="3860800"/>
            <a:ext cx="6842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Я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593254" y="3827028"/>
            <a:ext cx="6842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5400" b="1" dirty="0">
                <a:solidFill>
                  <a:srgbClr val="002060"/>
                </a:solidFill>
                <a:latin typeface="Calibri" panose="020F0502020204030204" pitchFamily="34" charset="0"/>
                <a:cs typeface="+mn-cs"/>
              </a:rPr>
              <a:t>Ё</a:t>
            </a:r>
            <a:endParaRPr kumimoji="0" lang="ru-RU" alt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950669" y="3860799"/>
            <a:ext cx="6842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5400" b="1" dirty="0" smtClean="0">
                <a:solidFill>
                  <a:srgbClr val="002060"/>
                </a:solidFill>
                <a:latin typeface="Calibri" panose="020F0502020204030204" pitchFamily="34" charset="0"/>
                <a:cs typeface="+mn-cs"/>
              </a:rPr>
              <a:t>Ю</a:t>
            </a:r>
            <a:endParaRPr kumimoji="0" lang="ru-RU" alt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20104" y="3860800"/>
            <a:ext cx="6842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Е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458527" y="4750953"/>
            <a:ext cx="9018" cy="43402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7553192" y="4756333"/>
            <a:ext cx="9018" cy="43402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5277328" y="4662010"/>
            <a:ext cx="9018" cy="43402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2902602" y="4725244"/>
            <a:ext cx="9018" cy="43402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Двойные круглые скобки 15"/>
          <p:cNvSpPr/>
          <p:nvPr/>
        </p:nvSpPr>
        <p:spPr>
          <a:xfrm>
            <a:off x="107504" y="5661248"/>
            <a:ext cx="1368152" cy="914400"/>
          </a:xfrm>
          <a:prstGeom prst="bracketPair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ые круглые скобки 25"/>
          <p:cNvSpPr/>
          <p:nvPr/>
        </p:nvSpPr>
        <p:spPr>
          <a:xfrm>
            <a:off x="2218142" y="5731773"/>
            <a:ext cx="1368152" cy="914400"/>
          </a:xfrm>
          <a:prstGeom prst="bracketPair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ые круглые скобки 26"/>
          <p:cNvSpPr/>
          <p:nvPr/>
        </p:nvSpPr>
        <p:spPr>
          <a:xfrm>
            <a:off x="4632234" y="5716397"/>
            <a:ext cx="1368152" cy="914400"/>
          </a:xfrm>
          <a:prstGeom prst="bracketPair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ые круглые скобки 27"/>
          <p:cNvSpPr/>
          <p:nvPr/>
        </p:nvSpPr>
        <p:spPr>
          <a:xfrm>
            <a:off x="6840810" y="5690299"/>
            <a:ext cx="1368152" cy="914400"/>
          </a:xfrm>
          <a:prstGeom prst="bracketPair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098365" y="5595107"/>
            <a:ext cx="1209706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+mn-cs"/>
              </a:rPr>
              <a:t>й</a:t>
            </a:r>
            <a:r>
              <a:rPr lang="ru-RU" altLang="ru-RU" sz="54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э</a:t>
            </a:r>
            <a:endParaRPr kumimoji="0" lang="ru-RU" alt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+mn-cs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890844" y="5577431"/>
            <a:ext cx="102618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+mn-cs"/>
              </a:rPr>
              <a:t>й</a:t>
            </a:r>
            <a:r>
              <a:rPr lang="ru-RU" altLang="ru-RU" sz="54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у</a:t>
            </a:r>
            <a:endParaRPr kumimoji="0" lang="ru-RU" alt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+mn-cs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21651" y="5593706"/>
            <a:ext cx="127450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+mn-cs"/>
              </a:rPr>
              <a:t>й</a:t>
            </a:r>
            <a:r>
              <a:rPr lang="ru-RU" altLang="ru-RU" sz="54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а</a:t>
            </a:r>
            <a:endParaRPr kumimoji="0" lang="ru-RU" alt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+mn-cs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339615" y="5578026"/>
            <a:ext cx="10631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54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+mn-cs"/>
              </a:rPr>
              <a:t>й</a:t>
            </a:r>
            <a:r>
              <a:rPr lang="ru-RU" altLang="ru-RU" sz="54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о</a:t>
            </a:r>
            <a:endParaRPr kumimoji="0" lang="ru-RU" alt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-29000"/>
            <a:ext cx="3637550" cy="16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0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6" grpId="0" animBg="1"/>
      <p:bldP spid="26" grpId="0" animBg="1"/>
      <p:bldP spid="27" grpId="0" animBg="1"/>
      <p:bldP spid="28" grpId="0" animBg="1"/>
      <p:bldP spid="30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395288" y="4868863"/>
            <a:ext cx="3455987" cy="863600"/>
            <a:chOff x="395536" y="4869160"/>
            <a:chExt cx="3456384" cy="864096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395536" y="4869160"/>
              <a:ext cx="3456384" cy="8640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17435" name="Группа 4"/>
            <p:cNvGrpSpPr>
              <a:grpSpLocks/>
            </p:cNvGrpSpPr>
            <p:nvPr/>
          </p:nvGrpSpPr>
          <p:grpSpPr bwMode="auto">
            <a:xfrm>
              <a:off x="395536" y="5013176"/>
              <a:ext cx="3456384" cy="576064"/>
              <a:chOff x="323528" y="3501008"/>
              <a:chExt cx="3456384" cy="576064"/>
            </a:xfrm>
          </p:grpSpPr>
          <p:sp>
            <p:nvSpPr>
              <p:cNvPr id="31" name="Овал 30"/>
              <p:cNvSpPr/>
              <p:nvPr/>
            </p:nvSpPr>
            <p:spPr>
              <a:xfrm>
                <a:off x="1043608" y="3501008"/>
                <a:ext cx="576064" cy="57606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2" name="Овал 31"/>
              <p:cNvSpPr/>
              <p:nvPr/>
            </p:nvSpPr>
            <p:spPr>
              <a:xfrm>
                <a:off x="323528" y="3501008"/>
                <a:ext cx="576064" cy="57606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3" name="Овал 32"/>
              <p:cNvSpPr/>
              <p:nvPr/>
            </p:nvSpPr>
            <p:spPr>
              <a:xfrm>
                <a:off x="1763688" y="3501008"/>
                <a:ext cx="576064" cy="57606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4" name="Овал 33"/>
              <p:cNvSpPr/>
              <p:nvPr/>
            </p:nvSpPr>
            <p:spPr>
              <a:xfrm>
                <a:off x="2483768" y="3501008"/>
                <a:ext cx="576064" cy="57606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5" name="Овал 34"/>
              <p:cNvSpPr/>
              <p:nvPr/>
            </p:nvSpPr>
            <p:spPr>
              <a:xfrm>
                <a:off x="3203848" y="3501008"/>
                <a:ext cx="576064" cy="57606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219700" y="3933825"/>
            <a:ext cx="37449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[</a:t>
            </a:r>
            <a:r>
              <a:rPr lang="ru-RU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п</a:t>
            </a:r>
            <a:r>
              <a:rPr lang="en-US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’</a:t>
            </a:r>
            <a:r>
              <a:rPr lang="ru-RU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 э  р</a:t>
            </a:r>
            <a:r>
              <a:rPr lang="en-US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’</a:t>
            </a:r>
            <a:r>
              <a:rPr lang="ru-RU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 й</a:t>
            </a:r>
            <a:r>
              <a:rPr lang="en-US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’</a:t>
            </a:r>
            <a:r>
              <a:rPr lang="ru-RU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 а</a:t>
            </a:r>
            <a:r>
              <a:rPr lang="en-US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]</a:t>
            </a:r>
            <a:endParaRPr lang="ru-RU" altLang="ru-RU" sz="5400" b="1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7412" name="TextBox 22"/>
          <p:cNvSpPr txBox="1">
            <a:spLocks noChangeArrowheads="1"/>
          </p:cNvSpPr>
          <p:nvPr/>
        </p:nvSpPr>
        <p:spPr bwMode="auto">
          <a:xfrm>
            <a:off x="2987675" y="908050"/>
            <a:ext cx="32035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dirty="0">
                <a:solidFill>
                  <a:srgbClr val="002060"/>
                </a:solidFill>
                <a:latin typeface="Calibri" panose="020F0502020204030204" pitchFamily="34" charset="0"/>
              </a:rPr>
              <a:t>перья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520" y="332656"/>
            <a:ext cx="8712968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Подбери к картинке звуковую схему</a:t>
            </a:r>
          </a:p>
        </p:txBody>
      </p:sp>
      <p:grpSp>
        <p:nvGrpSpPr>
          <p:cNvPr id="4" name="Группа 26"/>
          <p:cNvGrpSpPr>
            <a:grpSpLocks/>
          </p:cNvGrpSpPr>
          <p:nvPr/>
        </p:nvGrpSpPr>
        <p:grpSpPr bwMode="auto">
          <a:xfrm>
            <a:off x="5292725" y="4868863"/>
            <a:ext cx="3600450" cy="863600"/>
            <a:chOff x="5292080" y="4869160"/>
            <a:chExt cx="3600400" cy="864096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5292080" y="4869160"/>
              <a:ext cx="3600400" cy="8640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17418" name="Группа 24"/>
            <p:cNvGrpSpPr>
              <a:grpSpLocks/>
            </p:cNvGrpSpPr>
            <p:nvPr/>
          </p:nvGrpSpPr>
          <p:grpSpPr bwMode="auto">
            <a:xfrm>
              <a:off x="5364163" y="5013325"/>
              <a:ext cx="3455987" cy="576263"/>
              <a:chOff x="4211960" y="5013176"/>
              <a:chExt cx="3456384" cy="576064"/>
            </a:xfrm>
          </p:grpSpPr>
          <p:sp>
            <p:nvSpPr>
              <p:cNvPr id="7" name="Овал 6"/>
              <p:cNvSpPr/>
              <p:nvPr/>
            </p:nvSpPr>
            <p:spPr>
              <a:xfrm>
                <a:off x="6372200" y="5013176"/>
                <a:ext cx="576064" cy="57606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Овал 7"/>
              <p:cNvSpPr/>
              <p:nvPr/>
            </p:nvSpPr>
            <p:spPr>
              <a:xfrm>
                <a:off x="5652120" y="5013176"/>
                <a:ext cx="576064" cy="57606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7092280" y="5013176"/>
                <a:ext cx="576064" cy="57606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2" name="Овал 21"/>
              <p:cNvSpPr/>
              <p:nvPr/>
            </p:nvSpPr>
            <p:spPr>
              <a:xfrm>
                <a:off x="4932040" y="5013176"/>
                <a:ext cx="576064" cy="57606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4211960" y="5013176"/>
                <a:ext cx="576064" cy="57606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pic>
        <p:nvPicPr>
          <p:cNvPr id="41986" name="Picture 2" descr="Картинка 42 из 9888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3132138" y="1844675"/>
            <a:ext cx="287972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3" name="Picture 4" descr="http://www.nivagold.ru/raznoe3/ner/171/Photo%2001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797425"/>
            <a:ext cx="9652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05781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3"/>
          <p:cNvGrpSpPr>
            <a:grpSpLocks/>
          </p:cNvGrpSpPr>
          <p:nvPr/>
        </p:nvGrpSpPr>
        <p:grpSpPr bwMode="auto">
          <a:xfrm>
            <a:off x="395288" y="4868863"/>
            <a:ext cx="3455987" cy="863600"/>
            <a:chOff x="395288" y="4869160"/>
            <a:chExt cx="3456632" cy="86409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95536" y="4869160"/>
              <a:ext cx="3456384" cy="8640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18459" name="Группа 13"/>
            <p:cNvGrpSpPr>
              <a:grpSpLocks/>
            </p:cNvGrpSpPr>
            <p:nvPr/>
          </p:nvGrpSpPr>
          <p:grpSpPr bwMode="auto">
            <a:xfrm>
              <a:off x="395288" y="5013325"/>
              <a:ext cx="3456632" cy="576263"/>
              <a:chOff x="323528" y="3501008"/>
              <a:chExt cx="3456384" cy="576064"/>
            </a:xfrm>
          </p:grpSpPr>
          <p:sp>
            <p:nvSpPr>
              <p:cNvPr id="15" name="Овал 14"/>
              <p:cNvSpPr/>
              <p:nvPr/>
            </p:nvSpPr>
            <p:spPr>
              <a:xfrm>
                <a:off x="1043608" y="3501008"/>
                <a:ext cx="576064" cy="57606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6" name="Овал 15"/>
              <p:cNvSpPr/>
              <p:nvPr/>
            </p:nvSpPr>
            <p:spPr>
              <a:xfrm>
                <a:off x="323528" y="3501008"/>
                <a:ext cx="576064" cy="57606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7" name="Овал 16"/>
              <p:cNvSpPr/>
              <p:nvPr/>
            </p:nvSpPr>
            <p:spPr>
              <a:xfrm>
                <a:off x="1763688" y="3501008"/>
                <a:ext cx="576064" cy="57606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/>
              <p:cNvSpPr/>
              <p:nvPr/>
            </p:nvSpPr>
            <p:spPr>
              <a:xfrm>
                <a:off x="2483768" y="3501008"/>
                <a:ext cx="576064" cy="57606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9" name="Овал 18"/>
              <p:cNvSpPr/>
              <p:nvPr/>
            </p:nvSpPr>
            <p:spPr>
              <a:xfrm>
                <a:off x="3203848" y="3501008"/>
                <a:ext cx="576064" cy="57606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4" name="Группа 23"/>
          <p:cNvGrpSpPr>
            <a:grpSpLocks/>
          </p:cNvGrpSpPr>
          <p:nvPr/>
        </p:nvGrpSpPr>
        <p:grpSpPr bwMode="auto">
          <a:xfrm>
            <a:off x="5219700" y="4868863"/>
            <a:ext cx="3455988" cy="863600"/>
            <a:chOff x="5220072" y="4869160"/>
            <a:chExt cx="3456384" cy="864096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5220072" y="4869160"/>
              <a:ext cx="3456384" cy="8640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18442" name="Группа 11"/>
            <p:cNvGrpSpPr>
              <a:grpSpLocks/>
            </p:cNvGrpSpPr>
            <p:nvPr/>
          </p:nvGrpSpPr>
          <p:grpSpPr bwMode="auto">
            <a:xfrm>
              <a:off x="5220072" y="5013176"/>
              <a:ext cx="3456384" cy="576064"/>
              <a:chOff x="323528" y="3501008"/>
              <a:chExt cx="3456384" cy="576064"/>
            </a:xfrm>
          </p:grpSpPr>
          <p:sp>
            <p:nvSpPr>
              <p:cNvPr id="7" name="Овал 6"/>
              <p:cNvSpPr/>
              <p:nvPr/>
            </p:nvSpPr>
            <p:spPr>
              <a:xfrm>
                <a:off x="1043608" y="3501008"/>
                <a:ext cx="576064" cy="57606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Овал 7"/>
              <p:cNvSpPr/>
              <p:nvPr/>
            </p:nvSpPr>
            <p:spPr>
              <a:xfrm>
                <a:off x="323528" y="3501008"/>
                <a:ext cx="576064" cy="57606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1763688" y="3501008"/>
                <a:ext cx="576064" cy="57606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Овал 9"/>
              <p:cNvSpPr/>
              <p:nvPr/>
            </p:nvSpPr>
            <p:spPr>
              <a:xfrm>
                <a:off x="2483768" y="3501008"/>
                <a:ext cx="576064" cy="57606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3203848" y="3501008"/>
                <a:ext cx="576064" cy="57606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0825" y="3860800"/>
            <a:ext cx="38163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5400" b="1" dirty="0">
                <a:solidFill>
                  <a:srgbClr val="002060"/>
                </a:solidFill>
                <a:latin typeface="Calibri" panose="020F0502020204030204" pitchFamily="34" charset="0"/>
              </a:rPr>
              <a:t>[</a:t>
            </a:r>
            <a:r>
              <a:rPr lang="ru-RU" altLang="ru-RU" sz="5400" b="1" dirty="0">
                <a:solidFill>
                  <a:srgbClr val="002060"/>
                </a:solidFill>
                <a:latin typeface="Calibri" panose="020F0502020204030204" pitchFamily="34" charset="0"/>
              </a:rPr>
              <a:t>в</a:t>
            </a:r>
            <a:r>
              <a:rPr lang="en-US" altLang="ru-RU" sz="5400" b="1" dirty="0">
                <a:solidFill>
                  <a:srgbClr val="002060"/>
                </a:solidFill>
                <a:latin typeface="Calibri" panose="020F0502020204030204" pitchFamily="34" charset="0"/>
              </a:rPr>
              <a:t>’</a:t>
            </a:r>
            <a:r>
              <a:rPr lang="ru-RU" altLang="ru-RU" sz="5400" b="1" dirty="0">
                <a:solidFill>
                  <a:srgbClr val="002060"/>
                </a:solidFill>
                <a:latin typeface="Calibri" panose="020F0502020204030204" pitchFamily="34" charset="0"/>
              </a:rPr>
              <a:t> й</a:t>
            </a:r>
            <a:r>
              <a:rPr lang="en-US" altLang="ru-RU" sz="5400" b="1" dirty="0">
                <a:solidFill>
                  <a:srgbClr val="002060"/>
                </a:solidFill>
                <a:latin typeface="Calibri" panose="020F0502020204030204" pitchFamily="34" charset="0"/>
              </a:rPr>
              <a:t>’</a:t>
            </a:r>
            <a:r>
              <a:rPr lang="ru-RU" altLang="ru-RU" sz="5400" b="1" dirty="0">
                <a:solidFill>
                  <a:srgbClr val="002060"/>
                </a:solidFill>
                <a:latin typeface="Calibri" panose="020F0502020204030204" pitchFamily="34" charset="0"/>
              </a:rPr>
              <a:t> у  г  а</a:t>
            </a:r>
            <a:r>
              <a:rPr lang="en-US" altLang="ru-RU" sz="5400" b="1" dirty="0">
                <a:solidFill>
                  <a:srgbClr val="002060"/>
                </a:solidFill>
                <a:latin typeface="Calibri" panose="020F0502020204030204" pitchFamily="34" charset="0"/>
              </a:rPr>
              <a:t>]</a:t>
            </a:r>
            <a:endParaRPr lang="ru-RU" altLang="ru-RU" sz="5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8437" name="TextBox 22"/>
          <p:cNvSpPr txBox="1">
            <a:spLocks noChangeArrowheads="1"/>
          </p:cNvSpPr>
          <p:nvPr/>
        </p:nvSpPr>
        <p:spPr bwMode="auto">
          <a:xfrm>
            <a:off x="2987675" y="908050"/>
            <a:ext cx="32035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>
                <a:solidFill>
                  <a:srgbClr val="002060"/>
                </a:solidFill>
                <a:latin typeface="Calibri" panose="020F0502020204030204" pitchFamily="34" charset="0"/>
              </a:rPr>
              <a:t>вьюга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520" y="332656"/>
            <a:ext cx="8712968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Подбери к картинке звуковую схему</a:t>
            </a:r>
          </a:p>
        </p:txBody>
      </p:sp>
      <p:pic>
        <p:nvPicPr>
          <p:cNvPr id="6192" name="Picture 48" descr="Смайлики Смайлики анимированные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013325"/>
            <a:ext cx="7334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0" name="Picture 2" descr="http://img-fotki.yandex.ru/get/4429/41649292.8c/0_58ebb_172daa8a_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1773238"/>
            <a:ext cx="2187575" cy="2185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925329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6" name="Picture 2" descr="E:\Копия Изображение 01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55576" y="620713"/>
            <a:ext cx="8136904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3" descr="E:\Изображение 01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55576" y="1989138"/>
            <a:ext cx="7759774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6" name="Picture 2" descr="E:\Копия Изображение 01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447971" y="269562"/>
            <a:ext cx="63373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3" descr="E:\Изображение 01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46542"/>
          <a:stretch/>
        </p:blipFill>
        <p:spPr bwMode="auto">
          <a:xfrm>
            <a:off x="1439231" y="1740408"/>
            <a:ext cx="6337300" cy="2232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8337" y="4912158"/>
            <a:ext cx="38163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[</a:t>
            </a:r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н</a:t>
            </a:r>
            <a:r>
              <a:rPr lang="ru-RU" altLang="ru-RU" sz="54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о ч</a:t>
            </a:r>
            <a:r>
              <a:rPr lang="en-US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’]</a:t>
            </a:r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-3 </a:t>
            </a:r>
            <a:r>
              <a:rPr lang="ru-RU" altLang="ru-RU" sz="5400" b="1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зв</a:t>
            </a:r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ru-RU" altLang="ru-RU" sz="5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336894" y="4818210"/>
            <a:ext cx="47219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[</a:t>
            </a:r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п</a:t>
            </a:r>
            <a:r>
              <a:rPr lang="en-US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’</a:t>
            </a:r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э н</a:t>
            </a:r>
            <a:r>
              <a:rPr lang="en-US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’</a:t>
            </a:r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й</a:t>
            </a:r>
            <a:r>
              <a:rPr lang="en-US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’</a:t>
            </a:r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э</a:t>
            </a:r>
            <a:r>
              <a:rPr lang="en-US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]</a:t>
            </a:r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-5зв.</a:t>
            </a:r>
            <a:endParaRPr lang="ru-RU" altLang="ru-RU" sz="5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99752" y="4111089"/>
            <a:ext cx="38163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Ночь- </a:t>
            </a:r>
            <a:r>
              <a:rPr lang="ru-RU" altLang="ru-RU" sz="5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4 б.</a:t>
            </a:r>
            <a:endParaRPr lang="ru-RU" altLang="ru-RU" sz="5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730774" y="4128913"/>
            <a:ext cx="38163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Пенье-5б.</a:t>
            </a:r>
            <a:endParaRPr lang="ru-RU" altLang="ru-RU" sz="5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8337" y="5794499"/>
            <a:ext cx="363824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Мягкий знак смягчает</a:t>
            </a:r>
          </a:p>
          <a:p>
            <a:r>
              <a:rPr lang="ru-RU" altLang="ru-RU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м</a:t>
            </a:r>
            <a:r>
              <a:rPr lang="ru-RU" altLang="ru-RU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ягкость согласного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50011" y="3244334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b="1" dirty="0">
                <a:solidFill>
                  <a:srgbClr val="002060"/>
                </a:solidFill>
                <a:latin typeface="Calibri" panose="020F0502020204030204" pitchFamily="34" charset="0"/>
              </a:rPr>
              <a:t>’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16102" y="5680448"/>
            <a:ext cx="48676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Разделительный мягкий знак </a:t>
            </a:r>
          </a:p>
          <a:p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показывает, что буквы</a:t>
            </a:r>
          </a:p>
          <a:p>
            <a:r>
              <a:rPr lang="en-US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[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я,ё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,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ю,е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, и</a:t>
            </a:r>
            <a:r>
              <a:rPr lang="en-US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US" alt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]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 обозначают два звука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363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4" name="Picture 2" descr="E:\Копия (3) Изображение 01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27584" y="605221"/>
            <a:ext cx="7687765" cy="616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55776" y="-26559"/>
            <a:ext cx="38163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Устно</a:t>
            </a:r>
            <a:endParaRPr lang="ru-RU" altLang="ru-RU" sz="5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365126"/>
            <a:ext cx="8335838" cy="58118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Words>216</Words>
  <Application>Microsoft Office PowerPoint</Application>
  <PresentationFormat>Экран (4:3)</PresentationFormat>
  <Paragraphs>64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Propisi</vt:lpstr>
      <vt:lpstr>Times New Roman</vt:lpstr>
      <vt:lpstr>Wingdings</vt:lpstr>
      <vt:lpstr>Wingdings 3</vt:lpstr>
      <vt:lpstr>Тема Office</vt:lpstr>
      <vt:lpstr>Презентация PowerPoint</vt:lpstr>
      <vt:lpstr>Презентация PowerPoint</vt:lpstr>
      <vt:lpstr>Вставьте, где необходимо, букву ь знак. </vt:lpstr>
      <vt:lpstr>Определим тему урока:</vt:lpstr>
      <vt:lpstr>Напиши  слова в два столбика (письменно)</vt:lpstr>
      <vt:lpstr>Напиши  слова в два столбика (письменно)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Татьяна Новичкова</cp:lastModifiedBy>
  <cp:revision>33</cp:revision>
  <dcterms:modified xsi:type="dcterms:W3CDTF">2021-02-20T10:14:21Z</dcterms:modified>
</cp:coreProperties>
</file>