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9" r:id="rId2"/>
    <p:sldId id="257" r:id="rId3"/>
    <p:sldId id="283" r:id="rId4"/>
    <p:sldId id="294" r:id="rId5"/>
    <p:sldId id="259" r:id="rId6"/>
    <p:sldId id="291" r:id="rId7"/>
    <p:sldId id="270" r:id="rId8"/>
    <p:sldId id="260" r:id="rId9"/>
    <p:sldId id="292" r:id="rId10"/>
    <p:sldId id="296" r:id="rId11"/>
    <p:sldId id="280" r:id="rId12"/>
    <p:sldId id="272" r:id="rId13"/>
    <p:sldId id="279" r:id="rId14"/>
    <p:sldId id="271" r:id="rId15"/>
    <p:sldId id="274" r:id="rId16"/>
    <p:sldId id="287" r:id="rId17"/>
    <p:sldId id="261" r:id="rId18"/>
    <p:sldId id="268" r:id="rId19"/>
    <p:sldId id="284" r:id="rId20"/>
    <p:sldId id="277" r:id="rId21"/>
    <p:sldId id="297" r:id="rId22"/>
    <p:sldId id="267" r:id="rId23"/>
    <p:sldId id="269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6699FF"/>
    <a:srgbClr val="110363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77" d="100"/>
          <a:sy n="77" d="100"/>
        </p:scale>
        <p:origin x="232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</c:v>
                </c:pt>
                <c:pt idx="1">
                  <c:v>3</c:v>
                </c:pt>
                <c:pt idx="2">
                  <c:v>1</c:v>
                </c:pt>
                <c:pt idx="3">
                  <c:v>5</c:v>
                </c:pt>
                <c:pt idx="4">
                  <c:v>1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45-402D-8E16-4DA388D4A22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invertIfNegative val="0"/>
          <c:cat>
            <c:numRef>
              <c:f>Лист1!$A$2:$A$7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77</c:v>
                </c:pt>
                <c:pt idx="1">
                  <c:v>84</c:v>
                </c:pt>
                <c:pt idx="2">
                  <c:v>70</c:v>
                </c:pt>
                <c:pt idx="3">
                  <c:v>53</c:v>
                </c:pt>
                <c:pt idx="4">
                  <c:v>47</c:v>
                </c:pt>
                <c:pt idx="5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45-402D-8E16-4DA388D4A22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15</c:v>
                </c:pt>
                <c:pt idx="1">
                  <c:v>13</c:v>
                </c:pt>
                <c:pt idx="2">
                  <c:v>29</c:v>
                </c:pt>
                <c:pt idx="3">
                  <c:v>44</c:v>
                </c:pt>
                <c:pt idx="4">
                  <c:v>52</c:v>
                </c:pt>
                <c:pt idx="5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945-402D-8E16-4DA388D4A2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28950640"/>
        <c:axId val="1828952272"/>
        <c:axId val="0"/>
      </c:bar3DChart>
      <c:catAx>
        <c:axId val="1828950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28952272"/>
        <c:crosses val="autoZero"/>
        <c:auto val="1"/>
        <c:lblAlgn val="ctr"/>
        <c:lblOffset val="100"/>
        <c:noMultiLvlLbl val="0"/>
      </c:catAx>
      <c:valAx>
        <c:axId val="182895227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82895064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4E08-424F-851E-B2435BA888C4}"/>
              </c:ext>
            </c:extLst>
          </c:dPt>
          <c:dPt>
            <c:idx val="1"/>
            <c:bubble3D val="0"/>
            <c:spPr>
              <a:solidFill>
                <a:schemeClr val="accent5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4E08-424F-851E-B2435BA888C4}"/>
              </c:ext>
            </c:extLst>
          </c:dPt>
          <c:dPt>
            <c:idx val="2"/>
            <c:bubble3D val="0"/>
            <c:spPr>
              <a:solidFill>
                <a:srgbClr val="66FF33"/>
              </a:solidFill>
            </c:spPr>
            <c:extLst>
              <c:ext xmlns:c16="http://schemas.microsoft.com/office/drawing/2014/chart" uri="{C3380CC4-5D6E-409C-BE32-E72D297353CC}">
                <c16:uniqueId val="{00000005-4E08-424F-851E-B2435BA888C4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7-4E08-424F-851E-B2435BA888C4}"/>
              </c:ext>
            </c:extLst>
          </c:dPt>
          <c:dLbls>
            <c:dLbl>
              <c:idx val="0"/>
              <c:layout>
                <c:manualLayout>
                  <c:x val="-7.2380805614582419E-2"/>
                  <c:y val="-0.132082239720034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08-424F-851E-B2435BA888C4}"/>
                </c:ext>
              </c:extLst>
            </c:dLbl>
            <c:dLbl>
              <c:idx val="1"/>
              <c:layout>
                <c:manualLayout>
                  <c:x val="0.12395468273828356"/>
                  <c:y val="-1.19250718660168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E08-424F-851E-B2435BA888C4}"/>
                </c:ext>
              </c:extLst>
            </c:dLbl>
            <c:dLbl>
              <c:idx val="2"/>
              <c:layout>
                <c:manualLayout>
                  <c:x val="3.8616503319191336E-2"/>
                  <c:y val="0.16026527934008269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E08-424F-851E-B2435BA888C4}"/>
                </c:ext>
              </c:extLst>
            </c:dLbl>
            <c:dLbl>
              <c:idx val="3"/>
              <c:layout>
                <c:manualLayout>
                  <c:x val="5.3425754213155777E-2"/>
                  <c:y val="-5.25268716410449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E08-424F-851E-B2435BA888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игровой уголок</c:v>
                </c:pt>
                <c:pt idx="1">
                  <c:v>ИЗО</c:v>
                </c:pt>
                <c:pt idx="2">
                  <c:v>ручной труд</c:v>
                </c:pt>
                <c:pt idx="3">
                  <c:v>Экспериментирование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37</c:v>
                </c:pt>
                <c:pt idx="1">
                  <c:v>22</c:v>
                </c:pt>
                <c:pt idx="2">
                  <c:v>22</c:v>
                </c:pt>
                <c:pt idx="3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E08-424F-851E-B2435BA888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2553022018081073"/>
          <c:y val="0.32432758405199541"/>
          <c:w val="0.36058089093030293"/>
          <c:h val="0.47426134233220846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dPt>
            <c:idx val="0"/>
            <c:bubble3D val="0"/>
            <c:spPr>
              <a:solidFill>
                <a:srgbClr val="FF0000"/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8975-4B83-938B-347E00FC4193}"/>
              </c:ext>
            </c:extLst>
          </c:dPt>
          <c:dPt>
            <c:idx val="1"/>
            <c:bubble3D val="0"/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8975-4B83-938B-347E00FC4193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8975-4B83-938B-347E00FC4193}"/>
              </c:ext>
            </c:extLst>
          </c:dPt>
          <c:dPt>
            <c:idx val="3"/>
            <c:bubble3D val="0"/>
            <c:spPr>
              <a:solidFill>
                <a:srgbClr val="66FF33"/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8975-4B83-938B-347E00FC4193}"/>
              </c:ext>
            </c:extLst>
          </c:dPt>
          <c:dLbls>
            <c:dLbl>
              <c:idx val="0"/>
              <c:layout>
                <c:manualLayout>
                  <c:x val="-1.997775500712955E-2"/>
                  <c:y val="-2.375921759780039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23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975-4B83-938B-347E00FC4193}"/>
                </c:ext>
              </c:extLst>
            </c:dLbl>
            <c:dLbl>
              <c:idx val="1"/>
              <c:layout>
                <c:manualLayout>
                  <c:x val="-3.0856903222070093E-2"/>
                  <c:y val="0.11633608298962629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40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975-4B83-938B-347E00FC4193}"/>
                </c:ext>
              </c:extLst>
            </c:dLbl>
            <c:dLbl>
              <c:idx val="2"/>
              <c:layout>
                <c:manualLayout>
                  <c:x val="-2.9149453486996832E-3"/>
                  <c:y val="4.019497562804653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16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975-4B83-938B-347E00FC4193}"/>
                </c:ext>
              </c:extLst>
            </c:dLbl>
            <c:dLbl>
              <c:idx val="3"/>
              <c:layout>
                <c:manualLayout>
                  <c:x val="8.4061197454664865E-2"/>
                  <c:y val="-0.149553805774278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975-4B83-938B-347E00FC41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игровой уголок</c:v>
                </c:pt>
                <c:pt idx="1">
                  <c:v>ИЗО</c:v>
                </c:pt>
                <c:pt idx="2">
                  <c:v>Экспериментирование</c:v>
                </c:pt>
                <c:pt idx="3">
                  <c:v>ручной труд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</c:v>
                </c:pt>
                <c:pt idx="1">
                  <c:v>57</c:v>
                </c:pt>
                <c:pt idx="2">
                  <c:v>10</c:v>
                </c:pt>
                <c:pt idx="3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975-4B83-938B-347E00FC41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2966290950969961"/>
          <c:y val="0.27080583677040382"/>
          <c:w val="0.36752533537474802"/>
          <c:h val="0.47426134233220846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zero"/>
    <c:showDLblsOverMax val="0"/>
  </c:chart>
  <c:spPr>
    <a:ln>
      <a:noFill/>
    </a:ln>
  </c:sp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>
            <a:lvl1pPr>
              <a:defRPr sz="1400"/>
            </a:lvl1pPr>
          </a:lstStyle>
          <a:p>
            <a:fld id="{5A0A143D-5D96-45C2-95C3-DFF19794450E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621536" y="6355080"/>
            <a:ext cx="1625600" cy="365760"/>
          </a:xfrm>
        </p:spPr>
        <p:txBody>
          <a:bodyPr/>
          <a:lstStyle/>
          <a:p>
            <a:fld id="{1641D7A5-4D39-4EAB-88D2-BCF6C0A8B7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206500" y="3648075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1206500" y="3648075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A143D-5D96-45C2-95C3-DFF19794450E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D7A5-4D39-4EAB-88D2-BCF6C0A8B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A143D-5D96-45C2-95C3-DFF19794450E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D7A5-4D39-4EAB-88D2-BCF6C0A8B7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5814836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A143D-5D96-45C2-95C3-DFF19794450E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D7A5-4D39-4EAB-88D2-BCF6C0A8B7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5600" y="2971800"/>
            <a:ext cx="9144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27200" y="4267200"/>
            <a:ext cx="90424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/>
          <a:p>
            <a:fld id="{5A0A143D-5D96-45C2-95C3-DFF19794450E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26464" y="6355080"/>
            <a:ext cx="2027936" cy="365760"/>
          </a:xfrm>
        </p:spPr>
        <p:txBody>
          <a:bodyPr/>
          <a:lstStyle/>
          <a:p>
            <a:fld id="{1641D7A5-4D39-4EAB-88D2-BCF6C0A8B7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19200" y="2819400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219200" y="2819400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A143D-5D96-45C2-95C3-DFF19794450E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D7A5-4D39-4EAB-88D2-BCF6C0A8B7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7601" y="1295400"/>
            <a:ext cx="5389033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A143D-5D96-45C2-95C3-DFF19794450E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D7A5-4D39-4EAB-88D2-BCF6C0A8B7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A143D-5D96-45C2-95C3-DFF19794450E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D7A5-4D39-4EAB-88D2-BCF6C0A8B7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A143D-5D96-45C2-95C3-DFF19794450E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D7A5-4D39-4EAB-88D2-BCF6C0A8B7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32800" y="304800"/>
            <a:ext cx="33528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8432800" y="1219201"/>
            <a:ext cx="33528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A143D-5D96-45C2-95C3-DFF19794450E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D7A5-4D39-4EAB-88D2-BCF6C0A8B7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5220033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406400" y="304800"/>
            <a:ext cx="76200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0856"/>
            <a:ext cx="109728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09600" y="1905000"/>
            <a:ext cx="109728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109728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A143D-5D96-45C2-95C3-DFF19794450E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D7A5-4D39-4EAB-88D2-BCF6C0A8B7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09600" y="500856"/>
            <a:ext cx="24384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109728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534400" y="6356350"/>
            <a:ext cx="3052064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A0A143D-5D96-45C2-95C3-DFF19794450E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864864" y="6356350"/>
            <a:ext cx="46736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6864" y="6356350"/>
            <a:ext cx="26416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641D7A5-4D39-4EAB-88D2-BCF6C0A8B7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26D700-AE1D-4BAD-9747-16FD761E3CA6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pic>
        <p:nvPicPr>
          <p:cNvPr id="3075" name="Picture 2" descr="http://1.bp.blogspot.com/-GB7f6QNK9iM/ULytL6zpI6I/AAAAAAAAASk/00rdHw5DHik/s1600/DSC085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721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71501" y="1143000"/>
            <a:ext cx="5238751" cy="3746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160"/>
              </a:lnSpc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МБОУ - СОШ №14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5023" y="3550722"/>
            <a:ext cx="8918369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Мой успешный проект</a:t>
            </a:r>
          </a:p>
          <a:p>
            <a:pPr algn="ctr">
              <a:defRPr/>
            </a:pPr>
            <a:r>
              <a:rPr lang="ru-RU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                     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Сураева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Ирина Владимировна,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        воспитатель </a:t>
            </a: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4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4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4400" b="1" i="1" dirty="0">
              <a:solidFill>
                <a:srgbClr val="11036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1" y="5985164"/>
            <a:ext cx="40957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Искитим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28.01.2024г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ransition>
    <p:pull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/>
        </p:nvGraphicFramePr>
        <p:xfrm>
          <a:off x="320634" y="1472540"/>
          <a:ext cx="6196594" cy="5130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6448301" y="1603167"/>
            <a:ext cx="5415148" cy="455509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74888" algn="l"/>
              </a:tabLs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способность к порождению идей, выраженных в словесной формулировке или виде работ;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74888" algn="l"/>
              </a:tabLst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74888" algn="l"/>
              </a:tabLst>
            </a:pP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умение детей сочетать цвет, форму и материал;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74888" algn="l"/>
              </a:tabLst>
            </a:pP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74888" algn="l"/>
              </a:tabLst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качественность выполненных работ;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74888" algn="l"/>
              </a:tabLst>
            </a:pP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74888" algn="l"/>
              </a:tabLst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самостоятельность и волевая активность проявляемая ребенком при достижении цели;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74888" algn="l"/>
              </a:tabLst>
            </a:pP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74888" algn="l"/>
              </a:tabLst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умение ребенка включиться в процесс творческой работы;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74888" algn="l"/>
              </a:tabLst>
            </a:pP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74888" algn="l"/>
              </a:tabLst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эмоциональный настрой,  проявляемый ребенком во время работы.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74888" algn="l"/>
              </a:tabLst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86296" y="403761"/>
            <a:ext cx="780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Результаты исследования уровня развития творческих способностей детей  старшего дошкольного возраста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52401"/>
            <a:ext cx="10972800" cy="690748"/>
          </a:xfrm>
        </p:spPr>
        <p:txBody>
          <a:bodyPr/>
          <a:lstStyle/>
          <a:p>
            <a:r>
              <a:rPr lang="ru-RU" b="1" i="1" dirty="0">
                <a:solidFill>
                  <a:srgbClr val="002060"/>
                </a:solidFill>
              </a:rPr>
              <a:t>                                      Работа над проектом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42505" y="890649"/>
            <a:ext cx="3740726" cy="519252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Тематические блоки: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бумагопластика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Font typeface="Wingdings" pitchFamily="2" charset="2"/>
              <a:buChar char="§"/>
            </a:pP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тестопластика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Font typeface="Wingdings" pitchFamily="2" charset="2"/>
              <a:buChar char="§"/>
            </a:pP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тканепластика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Font typeface="Wingdings" pitchFamily="2" charset="2"/>
              <a:buChar char="§"/>
            </a:pP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аппликация</a:t>
            </a:r>
          </a:p>
          <a:p>
            <a:pPr>
              <a:buFont typeface="Wingdings" pitchFamily="2" charset="2"/>
              <a:buChar char="§"/>
            </a:pP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поделки из природного и бросового материала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dirty="0"/>
          </a:p>
        </p:txBody>
      </p:sp>
      <p:pic>
        <p:nvPicPr>
          <p:cNvPr id="4" name="Picture 4" descr="C:\Users\User\Desktop\проект\DSCF09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725" y="3930733"/>
            <a:ext cx="3348841" cy="19940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5" name="Picture 5" descr="C:\Users\User\Desktop\проект\DSCF12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112" y="3823854"/>
            <a:ext cx="3425065" cy="22237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6" name="Picture 7" descr="C:\Users\User\Desktop\проект\DSCF06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385" y="1128156"/>
            <a:ext cx="3059213" cy="21494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7" name="Picture 6" descr="C:\Users\User\Desktop\проект\DSCF138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898" y="914400"/>
            <a:ext cx="3412901" cy="24390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53010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4645025" cy="890649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Бумагопластика</a:t>
            </a:r>
          </a:p>
        </p:txBody>
      </p:sp>
      <p:pic>
        <p:nvPicPr>
          <p:cNvPr id="4" name="Picture 3" descr="C:\Users\Admin\Videos\dscf13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2908" y="568267"/>
            <a:ext cx="2935317" cy="293531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2" name="Picture 2" descr="D:\занятия, утренники\DSCF17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615" y="566670"/>
            <a:ext cx="2902949" cy="16356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5123" name="Picture 3" descr="D:\занятия, утренники\DSCF176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239" y="2888619"/>
            <a:ext cx="3142955" cy="17708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5124" name="Picture 4" descr="D:\занятия, утренники\DSCF167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288" y="4222299"/>
            <a:ext cx="3299777" cy="18592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8" name="TextBox 7"/>
          <p:cNvSpPr txBox="1"/>
          <p:nvPr/>
        </p:nvSpPr>
        <p:spPr>
          <a:xfrm>
            <a:off x="190004" y="1223158"/>
            <a:ext cx="5391399" cy="6006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Работая с плотной бумагой требует большого напряжения, что положительно сказывается на моторных функциях руки.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Техники работы с бумагой, используемые в работе с детьми: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оригами;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аппликация; 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объёмная аппликация; 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конструирование из бумаги;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коллаж; 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торцевание. </a:t>
            </a: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69423" y="201614"/>
            <a:ext cx="3859480" cy="582158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Тестопластика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486888" y="997526"/>
            <a:ext cx="4762006" cy="503814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Лепка из солёного теста - отличное средство для развития детей:</a:t>
            </a:r>
          </a:p>
          <a:p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повышает сенсорную чувствительность, то есть способствует тонкому восприятию формы, фактуры, цвета, веса, пластики;</a:t>
            </a:r>
          </a:p>
          <a:p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развивает воображение, пространственное мышление, общую ручную умелость, мелкую моторику;</a:t>
            </a:r>
          </a:p>
          <a:p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синхронизирует работу обеих рук;</a:t>
            </a:r>
          </a:p>
          <a:p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формирует умение планировать работу по реализации замысла, предвидеть результат и достигать его, при необходимости вносить коррективы в первоначальный замысел;</a:t>
            </a:r>
          </a:p>
          <a:p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развивает творческие способности.</a:t>
            </a:r>
          </a:p>
          <a:p>
            <a:endParaRPr lang="ru-RU" sz="8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D:\Фото дс\DSCF16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876" y="3805773"/>
            <a:ext cx="4080128" cy="22988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876" y="941334"/>
            <a:ext cx="3015413" cy="25656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0671" y="941334"/>
            <a:ext cx="2487827" cy="24878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36" y="3805773"/>
            <a:ext cx="1253310" cy="22281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3648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-190500"/>
            <a:ext cx="4591050" cy="1128713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Тканепластика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154379" y="1579418"/>
            <a:ext cx="5248894" cy="445625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Обучение работе с иглой и тканью способствует концентрированию внимания, сосредоточенности, усидчивости, что в свою очередь влияет на общее развитие,</a:t>
            </a:r>
          </a:p>
          <a:p>
            <a:pPr>
              <a:buNone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в том числе, подготовку </a:t>
            </a:r>
          </a:p>
          <a:p>
            <a:pPr>
              <a:buNone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к школе.</a:t>
            </a:r>
          </a:p>
          <a:p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14" y="356260"/>
            <a:ext cx="3862825" cy="24848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146" name="Picture 2" descr="D:\занятия, утренники\DSCF17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555" y="2472742"/>
            <a:ext cx="3809580" cy="24792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6147" name="Picture 3" descr="D:\занятия, утренники\DSCF17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476" y="4571999"/>
            <a:ext cx="3467594" cy="20781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1262" y="177800"/>
            <a:ext cx="8930244" cy="1187450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Аппликация и поделки из природного </a:t>
            </a:r>
            <a:br>
              <a:rPr lang="ru-RU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бросового материала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166255" y="1674421"/>
            <a:ext cx="6198919" cy="470097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Природный материал-это самый доступный и интересный материал для детского творчества.</a:t>
            </a:r>
          </a:p>
          <a:p>
            <a:pPr>
              <a:buNone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Создавая поделки и композиции, ребята знакомятся с многообразием природы, учатся видеть в знакомых формах новые сочетания, осваивают разнообразные способы скрепления деталей, учатся бережно относиться к природе. </a:t>
            </a:r>
          </a:p>
          <a:p>
            <a:pPr>
              <a:buNone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Конструирование из природного материала, больше, чем другие виды деятельности, подготавливают почву для развития творческих способностей детей. </a:t>
            </a:r>
          </a:p>
          <a:p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4"/>
          <a:stretch/>
        </p:blipFill>
        <p:spPr>
          <a:xfrm>
            <a:off x="6531429" y="1615044"/>
            <a:ext cx="5486400" cy="46788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85"/>
          <a:stretch/>
        </p:blipFill>
        <p:spPr>
          <a:xfrm>
            <a:off x="213756" y="2909456"/>
            <a:ext cx="3336966" cy="35642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957" y="1199407"/>
            <a:ext cx="3681350" cy="28025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4" descr="G:\проект люблю\фото\img_20191018_151713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982" y="162545"/>
            <a:ext cx="3472860" cy="26756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636" y="3111335"/>
            <a:ext cx="2422567" cy="33369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700644" y="166254"/>
            <a:ext cx="6270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Прекрасные моменты вдохновения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395" y="2873829"/>
            <a:ext cx="3270957" cy="37526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57403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7512" y="142505"/>
            <a:ext cx="9630887" cy="700644"/>
          </a:xfrm>
        </p:spPr>
        <p:txBody>
          <a:bodyPr>
            <a:normAutofit/>
          </a:bodyPr>
          <a:lstStyle/>
          <a:p>
            <a:r>
              <a:rPr lang="ru-RU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Результаты вдохновений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 rot="5400000">
            <a:off x="2782237" y="1754138"/>
            <a:ext cx="3452308" cy="23428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10" y="4302621"/>
            <a:ext cx="3732688" cy="21031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2" t="986" r="3890" b="-986"/>
          <a:stretch/>
        </p:blipFill>
        <p:spPr>
          <a:xfrm>
            <a:off x="8734497" y="642521"/>
            <a:ext cx="3457503" cy="2181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3" t="697" r="10337" b="-697"/>
          <a:stretch/>
        </p:blipFill>
        <p:spPr>
          <a:xfrm rot="5400000">
            <a:off x="5343896" y="3918861"/>
            <a:ext cx="2517568" cy="22325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1" r="26054"/>
          <a:stretch/>
        </p:blipFill>
        <p:spPr>
          <a:xfrm>
            <a:off x="8822763" y="3676815"/>
            <a:ext cx="2663286" cy="25234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92" r="10170"/>
          <a:stretch/>
        </p:blipFill>
        <p:spPr>
          <a:xfrm>
            <a:off x="305929" y="1485135"/>
            <a:ext cx="2345167" cy="22806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C:\Users\User\Desktop\сайт\DSCF192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699" y="654398"/>
            <a:ext cx="1885391" cy="28765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871373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3" t="6807" b="13213"/>
          <a:stretch/>
        </p:blipFill>
        <p:spPr>
          <a:xfrm>
            <a:off x="415637" y="3372593"/>
            <a:ext cx="4211638" cy="25809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1" r="14688"/>
          <a:stretch/>
        </p:blipFill>
        <p:spPr>
          <a:xfrm>
            <a:off x="8324492" y="302055"/>
            <a:ext cx="2796988" cy="25549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84594" y="1612447"/>
            <a:ext cx="3521771" cy="22444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596" y="3368827"/>
            <a:ext cx="3901339" cy="29260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80" b="9805"/>
          <a:stretch/>
        </p:blipFill>
        <p:spPr>
          <a:xfrm>
            <a:off x="540377" y="381497"/>
            <a:ext cx="3737156" cy="22310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024503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ser\Desktop\сайт\DSCF1924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1025" y="1328738"/>
            <a:ext cx="1450975" cy="28686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 descr="G:\проект люблю\фото\DSCF18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336" y="1134775"/>
            <a:ext cx="1386141" cy="24601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27" name="Picture 3" descr="G:\проект люблю\фото\img_20191002_15391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383" y="4144841"/>
            <a:ext cx="2895599" cy="21716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29" name="Picture 5" descr="G:\проект люблю\фото\IMG-20191217-WA002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770" y="886085"/>
            <a:ext cx="1919585" cy="25594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30" name="Picture 6" descr="G:\проект люблю\фото\img-20191002-wa0004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84" y="3505436"/>
            <a:ext cx="1904441" cy="25392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73686" y="4420244"/>
            <a:ext cx="2392759" cy="13481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53476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590550"/>
            <a:ext cx="10641013" cy="1296988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Тема - </a:t>
            </a:r>
            <a:br>
              <a:rPr lang="ru-RU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36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творческих способностей детей </a:t>
            </a:r>
            <a:br>
              <a:rPr lang="ru-RU" sz="36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посредством ручного труда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5894388" y="3954463"/>
            <a:ext cx="6297612" cy="23955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>
              <a:latin typeface="Bahnschrift SemiBold" panose="020B0502040204020203" pitchFamily="34" charset="0"/>
            </a:endParaRPr>
          </a:p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2" y="2303813"/>
            <a:ext cx="3016332" cy="39327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681" y="2303814"/>
            <a:ext cx="2881899" cy="39089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730" y="2339439"/>
            <a:ext cx="2705112" cy="38001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091601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IMG_20200123_171827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96223" y="3511913"/>
            <a:ext cx="2383742" cy="31565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26" name="Picture 2" descr="C:\Users\User\Desktop\IMG_20200123_1715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769" y="664938"/>
            <a:ext cx="2139042" cy="28520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28" name="Picture 4" descr="C:\Users\User\Desktop\IMG_20200123_1718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65737" y="158510"/>
            <a:ext cx="2509205" cy="33797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29" name="Picture 5" descr="C:\Users\User\Desktop\IMG_20200123_17175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384" y="3526971"/>
            <a:ext cx="3243291" cy="26110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30" name="Picture 6" descr="C:\Users\User\Desktop\IMG_20200123_17195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0243" y="736270"/>
            <a:ext cx="2695699" cy="42513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862243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1021278" y="0"/>
            <a:ext cx="953588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Взаимодействие с участниками образовательного процесса ДОУ</a:t>
            </a:r>
            <a:r>
              <a:rPr lang="ru-RU" sz="2800" b="1" i="1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рамках реализации проекта</a:t>
            </a:r>
            <a:endParaRPr kumimoji="0" lang="ru-RU" sz="2800" b="1" i="1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623" y="1572396"/>
            <a:ext cx="3379576" cy="33795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323" y="3262184"/>
            <a:ext cx="4149123" cy="31118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4" y="3772929"/>
            <a:ext cx="3728995" cy="279674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6886575" cy="760021"/>
          </a:xfrm>
        </p:spPr>
        <p:txBody>
          <a:bodyPr>
            <a:norm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Достигнутый результат: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4384" y="1140031"/>
            <a:ext cx="113290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Повторная диагностика на завершающем этапе реализации проекта позволила сделать вывод о  значительной динамике в развитии творческого потенциала детей посредством ручного труда. Следовательно, выдвинутая гипотеза подтвердилась.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5373" y="2125362"/>
            <a:ext cx="42342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Анализ выбора детьми вида деятельности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начало проекта (% %)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095105826"/>
              </p:ext>
            </p:extLst>
          </p:nvPr>
        </p:nvGraphicFramePr>
        <p:xfrm>
          <a:off x="344384" y="3200647"/>
          <a:ext cx="5204271" cy="297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755026" y="2125362"/>
            <a:ext cx="43413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90488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Анализ выбора детьми вида деятельности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indent="90488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настоящий момент реализации проекта ( % %)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508074123"/>
              </p:ext>
            </p:extLst>
          </p:nvPr>
        </p:nvGraphicFramePr>
        <p:xfrm>
          <a:off x="6013622" y="3387692"/>
          <a:ext cx="5388138" cy="286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655047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 </a:t>
            </a:r>
            <a:r>
              <a:rPr lang="ru-RU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</a:t>
            </a:r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334" y="1719724"/>
            <a:ext cx="5245331" cy="39360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5-конечная звезда 2"/>
          <p:cNvSpPr/>
          <p:nvPr/>
        </p:nvSpPr>
        <p:spPr>
          <a:xfrm>
            <a:off x="10206681" y="1326292"/>
            <a:ext cx="914400" cy="914400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10626811" y="4629665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10499124" y="3697460"/>
            <a:ext cx="741406" cy="56017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1746421" y="1189038"/>
            <a:ext cx="914400" cy="914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1605449" y="3310282"/>
            <a:ext cx="914400" cy="914400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2108886" y="5412259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749643" y="2603156"/>
            <a:ext cx="411892" cy="551935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9683579" y="2438400"/>
            <a:ext cx="753762" cy="77991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3" name="5-конечная звезда 12"/>
          <p:cNvSpPr/>
          <p:nvPr/>
        </p:nvSpPr>
        <p:spPr>
          <a:xfrm>
            <a:off x="9440562" y="4819135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1058562" y="4819135"/>
            <a:ext cx="914400" cy="914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958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05" y="3645726"/>
            <a:ext cx="4000005" cy="26244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5" name="Picture 3" descr="D:\сайт детского сада\золотая осень 1\IMG_20190910_1541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45" y="558141"/>
            <a:ext cx="2517569" cy="27654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412" y="3621973"/>
            <a:ext cx="5118265" cy="26125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978234" y="581891"/>
            <a:ext cx="736270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ru-RU" sz="22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Истоки творческих способностей и дарования детей – на кончиках их пальцев. От пальцев, образно говоря, идут тончайшие ручейки, которые питают источник творческой мысли. Другими словами, чем больше мастерства в детской руке, тем умнее ребенок. </a:t>
            </a:r>
          </a:p>
          <a:p>
            <a:pPr algn="just">
              <a:buNone/>
            </a:pPr>
            <a:r>
              <a:rPr lang="ru-RU" sz="24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</a:t>
            </a:r>
          </a:p>
          <a:p>
            <a:pPr algn="r">
              <a:buNone/>
            </a:pPr>
            <a:r>
              <a:rPr lang="ru-RU" sz="24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В. А. Сухомлинский</a:t>
            </a:r>
          </a:p>
        </p:txBody>
      </p:sp>
    </p:spTree>
    <p:extLst>
      <p:ext uri="{BB962C8B-B14F-4D97-AF65-F5344CB8AC3E}">
        <p14:creationId xmlns:p14="http://schemas.microsoft.com/office/powerpoint/2010/main" val="2806384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44385" y="249382"/>
            <a:ext cx="7445828" cy="580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 проекта</a:t>
            </a:r>
            <a:r>
              <a:rPr kumimoji="0" lang="ru-RU" sz="21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по содержанию – социально-педагогический; </a:t>
            </a:r>
            <a:r>
              <a:rPr kumimoji="0" lang="ru-RU" sz="21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времени </a:t>
            </a:r>
            <a:r>
              <a:rPr kumimoji="0" lang="ru-RU" sz="21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долгосрочный;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числу участников </a:t>
            </a:r>
            <a:r>
              <a:rPr kumimoji="0" lang="ru-RU" sz="21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массовый.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1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Участники проекта: </a:t>
            </a:r>
            <a:r>
              <a:rPr kumimoji="0" lang="ru-RU" sz="21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старшего дошкольного возраста, их родители,</a:t>
            </a:r>
            <a:r>
              <a:rPr kumimoji="0" lang="ru-RU" sz="21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воспитатели группы.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1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Значимость проекта: </a:t>
            </a:r>
            <a:r>
              <a:rPr kumimoji="0" lang="ru-RU" sz="21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реализация проекта позволила </a:t>
            </a:r>
            <a:r>
              <a:rPr kumimoji="0" lang="ru-RU" sz="21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определить те</a:t>
            </a:r>
            <a:r>
              <a:rPr kumimoji="0" lang="ru-RU" sz="21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области деятельности, которые нуждались в повышенном внимании,</a:t>
            </a:r>
            <a:r>
              <a:rPr kumimoji="0" lang="ru-RU" sz="21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соответствии с современными требованиями, выдвинутыми ФГОС </a:t>
            </a:r>
            <a:r>
              <a:rPr kumimoji="0" lang="ru-RU" sz="21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1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«возможность выбора детьми материалов, видов активности, партнёров</a:t>
            </a:r>
            <a:r>
              <a:rPr kumimoji="0" lang="ru-RU" sz="21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деятельности», </a:t>
            </a:r>
            <a:r>
              <a:rPr kumimoji="0" lang="ru-RU" sz="21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самостоятельности, инициативы;</a:t>
            </a:r>
            <a:r>
              <a:rPr kumimoji="0" lang="ru-RU" sz="21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повышение уровня эмоционального благополучия воспитанников; </a:t>
            </a:r>
            <a:r>
              <a:rPr kumimoji="0" lang="ru-RU" sz="21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моделирование новых форм взаимодействия с педагогами и родителями по вопросам развития</a:t>
            </a:r>
            <a:r>
              <a:rPr kumimoji="0" lang="ru-RU" sz="21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творческих способностей дошкольников.</a:t>
            </a:r>
            <a:endParaRPr kumimoji="0" lang="ru-RU" sz="21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095" y="688768"/>
            <a:ext cx="3930733" cy="52251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96883" y="739833"/>
            <a:ext cx="10806092" cy="1979616"/>
          </a:xfrm>
        </p:spPr>
        <p:txBody>
          <a:bodyPr>
            <a:noAutofit/>
          </a:bodyPr>
          <a:lstStyle/>
          <a:p>
            <a:pPr algn="ctr"/>
            <a:b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Актуальность проекта </a:t>
            </a:r>
            <a:b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b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Проблема развития детского творчества в настоящее время является одной из наиболее актуальных проблем . </a:t>
            </a:r>
            <a:r>
              <a:rPr lang="ru-RU" sz="1800" b="1" dirty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 среди целевых ориентиров выделяет проявление творческих способностей дошкольников, в чём особая роль принадлежит ручному труду</a:t>
            </a:r>
            <a:r>
              <a:rPr lang="ru-RU" sz="1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благодаря которому формируется индивидуальное своеобразие личности уже на первых этапах ее становления. Занимаясь ручным трудом, дети </a:t>
            </a:r>
            <a:r>
              <a:rPr lang="ru-RU" sz="1800" b="1" dirty="0">
                <a:solidFill>
                  <a:srgbClr val="002060"/>
                </a:solidFill>
              </a:rPr>
              <a:t>учатся наблюдать, сравнивать, думать, фантазировать; сталкиваясь с красотой и гармонией мира, испытывает желание творить</a:t>
            </a:r>
            <a:endParaRPr lang="ru-RU" sz="1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732" y="2956957"/>
            <a:ext cx="2850078" cy="36625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3" y="2885705"/>
            <a:ext cx="3051958" cy="37288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2" descr="D:\занятия, утренники\DSCF17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242" y="3431969"/>
            <a:ext cx="3301340" cy="31944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45598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3767" y="451262"/>
            <a:ext cx="11210306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Гипотеза</a:t>
            </a:r>
          </a:p>
          <a:p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>
                <a:solidFill>
                  <a:srgbClr val="002060"/>
                </a:solidFill>
              </a:rPr>
              <a:t> 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Приступая к планированию проекта , было выдвинуто предположение, что</a:t>
            </a:r>
          </a:p>
          <a:p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навыков ручного труда позволит:</a:t>
            </a:r>
          </a:p>
          <a:p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</a:rPr>
              <a:t> 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развивать творческую активность, мыслительную деятельность детей;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способствовать развитию речи;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прививать эстетические вкусы;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воспитывать стремление к достижению результата;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освобождаться от неуверенности, переживаний и  страхов,  усваивать, что нет   неправильных работ, что каждая из них – это проявление творчества.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10972800" cy="990600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Цель -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809" y="333836"/>
            <a:ext cx="3043647" cy="407561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346" y="3482784"/>
            <a:ext cx="2747082" cy="27470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463138" y="1413164"/>
            <a:ext cx="497576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условий для формирования всесторонне интеллектуальной, эстетически развитой творческой личности; содействие развитию инициативы, выдумки, творческих способностей  детей; обеспечение речевого благополучия дошкольников на этапе подготовки к обучению в школе через виды ручного труда и конструирование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51261" y="1"/>
            <a:ext cx="11740739" cy="77189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Ручной труд способствует решению следующих задач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0042" y="1864426"/>
            <a:ext cx="1097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581892" y="1056904"/>
            <a:ext cx="1081842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выявить уровень развития творческих способностей детей старшего дошкольного возраста;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разработать перспективное тематическое планирование по развитию творческих способностей детей старшего дошкольного возраста через ручной труд;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о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рганизовать предметно-развивающую среду</a:t>
            </a:r>
            <a:r>
              <a:rPr kumimoji="0" lang="ru-RU" sz="24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развития творческих способностей детей старшего дошкольного возраста;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п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ознакомить детей с правилами безопасности при работе с материалами и инструментами ручного труда;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о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рганизовать работу по развитию творческих способностей средствами нетрадиционных видов деятельности;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с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одействовать участию родителей в освоении нетрадиционных видов продуктивной деятельности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33340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24817" y="391886"/>
            <a:ext cx="5011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Этапы реализации проекта: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91884" y="1056905"/>
          <a:ext cx="11352813" cy="4991826"/>
        </p:xfrm>
        <a:graphic>
          <a:graphicData uri="http://schemas.openxmlformats.org/drawingml/2006/table">
            <a:tbl>
              <a:tblPr/>
              <a:tblGrid>
                <a:gridCol w="2244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42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57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173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000" b="1" i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Подготовительный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 b="1" i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Поиск, изучение и обработка информации</a:t>
                      </a:r>
                      <a:endParaRPr lang="ru-RU" sz="1100" b="1" i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400" b="1" i="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 начальная диагностика детей по развитию творческих способностей,</a:t>
                      </a:r>
                      <a:endParaRPr lang="ru-RU" sz="1050" b="1" i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 </a:t>
                      </a:r>
                      <a:r>
                        <a:rPr lang="ru-RU" sz="1400" b="1" i="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определение цели и задач проекта;</a:t>
                      </a:r>
                      <a:endParaRPr lang="ru-RU" sz="1050" b="1" i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 работа с методической литературой;</a:t>
                      </a:r>
                      <a:endParaRPr lang="ru-RU" sz="1050" b="1" i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 выбор методов исследования;</a:t>
                      </a:r>
                      <a:endParaRPr lang="ru-RU" sz="1050" b="1" i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b="1" i="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знакомство с техниками</a:t>
                      </a:r>
                      <a:r>
                        <a:rPr lang="ru-RU" sz="1400" b="1" i="0" baseline="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ручного труда</a:t>
                      </a:r>
                      <a:r>
                        <a:rPr lang="ru-RU" sz="1400" b="1" i="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;    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b="1" i="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просветительская работа среди коллег и родителей детей;</a:t>
                      </a:r>
                      <a:endParaRPr lang="ru-RU" sz="1050" b="1" i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 создание предметно-развивающей среды.</a:t>
                      </a:r>
                      <a:endParaRPr lang="ru-RU" sz="1050" b="1" i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 b="1" i="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1сентября –</a:t>
                      </a:r>
                      <a:endParaRPr lang="ru-RU" sz="1200" b="1" i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30 октября 2018года</a:t>
                      </a:r>
                      <a:endParaRPr lang="ru-RU" sz="1200" b="1" i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216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r>
                        <a:rPr lang="ru-RU" sz="1600" b="1" i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сновной/</a:t>
                      </a:r>
                      <a:endParaRPr lang="ru-RU" sz="1600" b="1" i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исследовательский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000" b="1" i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Работа над проектом</a:t>
                      </a:r>
                      <a:endParaRPr lang="ru-RU" sz="1100" b="1" i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поиск ответов на поставленные вопросы разными способами;</a:t>
                      </a:r>
                      <a:endParaRPr lang="ru-RU" sz="1050" b="1" i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применение полученных детьми технических умений при выполнении  собственных работ;</a:t>
                      </a:r>
                      <a:endParaRPr lang="ru-RU" sz="1050" b="1" i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вовлечение взрослых в сотрудничество;</a:t>
                      </a:r>
                      <a:endParaRPr lang="ru-RU" sz="1050" b="1" i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реализация поставленной цели и задач с использованием игровых технологий.</a:t>
                      </a:r>
                      <a:endParaRPr lang="ru-RU" sz="1050" b="1" i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 b="1" i="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baseline="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b="1" i="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1600" b="1" i="0" baseline="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но</a:t>
                      </a:r>
                      <a:r>
                        <a:rPr lang="ru-RU" sz="1600" b="1" i="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ября 2018 г -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baseline="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 но</a:t>
                      </a:r>
                      <a:r>
                        <a:rPr lang="ru-RU" sz="1600" b="1" i="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ября 2019 г.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235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000" b="1" i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Заключи тельный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 b="1" i="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Анализ результатов </a:t>
                      </a:r>
                      <a:endParaRPr lang="ru-RU" sz="1600" b="1" i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79705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Обобщение результатов работы, их анализ и вывод:</a:t>
                      </a:r>
                      <a:endParaRPr lang="ru-RU" sz="1050" b="1" i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уровень эмоционального благополучия воспитанников;</a:t>
                      </a:r>
                      <a:endParaRPr lang="ru-RU" sz="1050" b="1" i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уровень самосознания личности;</a:t>
                      </a:r>
                      <a:endParaRPr lang="ru-RU" sz="1050" b="1" i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уровень художественно- творческой активности.</a:t>
                      </a:r>
                      <a:endParaRPr lang="ru-RU" sz="1050" b="1" i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Оформление презентации проекта</a:t>
                      </a:r>
                      <a:endParaRPr lang="ru-RU" sz="1050" b="1" i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 b="1" i="1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baseline="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 но</a:t>
                      </a:r>
                      <a:r>
                        <a:rPr lang="ru-RU" sz="1600" b="1" i="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ября 2019 г.  -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 декабря</a:t>
                      </a:r>
                      <a:r>
                        <a:rPr lang="ru-RU" sz="1600" b="1" i="0" baseline="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2019г.</a:t>
                      </a:r>
                      <a:endParaRPr lang="ru-RU" sz="1600" b="1" i="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 b="1" i="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1143</TotalTime>
  <Words>927</Words>
  <Application>Microsoft Office PowerPoint</Application>
  <PresentationFormat>Широкоэкранный</PresentationFormat>
  <Paragraphs>142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3" baseType="lpstr">
      <vt:lpstr>Arial</vt:lpstr>
      <vt:lpstr>Bahnschrift SemiBold</vt:lpstr>
      <vt:lpstr>Bookman Old Style</vt:lpstr>
      <vt:lpstr>Calibri</vt:lpstr>
      <vt:lpstr>Cambria</vt:lpstr>
      <vt:lpstr>Gill Sans MT</vt:lpstr>
      <vt:lpstr>Times New Roman</vt:lpstr>
      <vt:lpstr>Wingdings</vt:lpstr>
      <vt:lpstr>Wingdings 3</vt:lpstr>
      <vt:lpstr>Начальная</vt:lpstr>
      <vt:lpstr>Презентация PowerPoint</vt:lpstr>
      <vt:lpstr>          Тема -            Развитие творческих способностей детей                       посредством ручного труда</vt:lpstr>
      <vt:lpstr>Презентация PowerPoint</vt:lpstr>
      <vt:lpstr>Презентация PowerPoint</vt:lpstr>
      <vt:lpstr> Актуальность проекта   Проблема развития детского творчества в настоящее время является одной из наиболее актуальных проблем . Федеральный государственный образовательный стандарт дошкольного образования среди целевых ориентиров выделяет проявление творческих способностей дошкольников, в чём особая роль принадлежит ручному труду, благодаря которому формируется индивидуальное своеобразие личности уже на первых этапах ее становления. Занимаясь ручным трудом, дети учатся наблюдать, сравнивать, думать, фантазировать; сталкиваясь с красотой и гармонией мира, испытывает желание творить</vt:lpstr>
      <vt:lpstr>Презентация PowerPoint</vt:lpstr>
      <vt:lpstr>   Цель - </vt:lpstr>
      <vt:lpstr>Ручной труд способствует решению следующих задач: </vt:lpstr>
      <vt:lpstr>Презентация PowerPoint</vt:lpstr>
      <vt:lpstr>Презентация PowerPoint</vt:lpstr>
      <vt:lpstr>                                      Работа над проектом</vt:lpstr>
      <vt:lpstr>Бумагопластика</vt:lpstr>
      <vt:lpstr>Тестопластика</vt:lpstr>
      <vt:lpstr>Тканепластика</vt:lpstr>
      <vt:lpstr>Аппликация и поделки из природного  и бросового материала</vt:lpstr>
      <vt:lpstr>Презентация PowerPoint</vt:lpstr>
      <vt:lpstr>Результаты вдохновений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Достигнутый результат:</vt:lpstr>
      <vt:lpstr>Спасибо за внимание ! 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«Развитие творческих способностей детей посредством ручного труда»</dc:title>
  <dc:creator>Сура</dc:creator>
  <cp:lastModifiedBy>Ирина Сураева</cp:lastModifiedBy>
  <cp:revision>76</cp:revision>
  <dcterms:created xsi:type="dcterms:W3CDTF">2019-04-19T06:28:25Z</dcterms:created>
  <dcterms:modified xsi:type="dcterms:W3CDTF">2024-02-11T06:31:43Z</dcterms:modified>
</cp:coreProperties>
</file>