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6" r:id="rId4"/>
    <p:sldId id="277" r:id="rId5"/>
    <p:sldId id="293" r:id="rId6"/>
    <p:sldId id="296" r:id="rId7"/>
    <p:sldId id="279" r:id="rId8"/>
    <p:sldId id="264" r:id="rId9"/>
    <p:sldId id="304" r:id="rId10"/>
    <p:sldId id="273" r:id="rId11"/>
    <p:sldId id="278" r:id="rId12"/>
    <p:sldId id="262" r:id="rId13"/>
    <p:sldId id="288" r:id="rId14"/>
    <p:sldId id="270" r:id="rId15"/>
    <p:sldId id="307" r:id="rId16"/>
    <p:sldId id="275" r:id="rId17"/>
    <p:sldId id="29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00"/>
    <a:srgbClr val="663300"/>
    <a:srgbClr val="062806"/>
    <a:srgbClr val="0F6B0F"/>
    <a:srgbClr val="B4B3A1"/>
    <a:srgbClr val="000000"/>
    <a:srgbClr val="006600"/>
    <a:srgbClr val="00FF00"/>
    <a:srgbClr val="0F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5433" autoAdjust="0"/>
  </p:normalViewPr>
  <p:slideViewPr>
    <p:cSldViewPr>
      <p:cViewPr varScale="1">
        <p:scale>
          <a:sx n="110" d="100"/>
          <a:sy n="110" d="100"/>
        </p:scale>
        <p:origin x="16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7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2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3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1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0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0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4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5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7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1873-4056-4555-8749-812D8408A37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20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51873-4056-4555-8749-812D8408A37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41017-B19C-42B1-938F-EFDC808E9B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user\Desktop\&#1087;&#1077;&#1076;&#1086;&#1090;&#1095;&#1077;&#1090;%20&#1087;&#1086;%20&#1088;&#1086;&#1076;&#1080;&#1090;&#1077;&#1083;&#1103;&#1084;\&#1042;&#1077;&#1088;&#1090;&#1086;&#1083;&#1077;&#1090;.avi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E1798F-51C9-4AE8-BEA6-99D888D7E983}"/>
              </a:ext>
            </a:extLst>
          </p:cNvPr>
          <p:cNvSpPr/>
          <p:nvPr/>
        </p:nvSpPr>
        <p:spPr>
          <a:xfrm>
            <a:off x="2286000" y="1484878"/>
            <a:ext cx="4950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64008" lvl="0" indent="0" algn="ctr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tabLst/>
              <a:defRPr/>
            </a:pPr>
            <a:r>
              <a:rPr kumimoji="0" lang="ru-RU" sz="400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7E5601-3421-4AD8-91B2-62517473BE87}"/>
              </a:ext>
            </a:extLst>
          </p:cNvPr>
          <p:cNvSpPr/>
          <p:nvPr/>
        </p:nvSpPr>
        <p:spPr>
          <a:xfrm>
            <a:off x="2051720" y="1494457"/>
            <a:ext cx="5616624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sz="4400" b="1" i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ДОУ </a:t>
            </a:r>
          </a:p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sz="4400" b="1" i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родителями воспитанников</a:t>
            </a:r>
          </a:p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sz="4400" b="1" i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ФГОС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4AE5354-E1E1-4AED-8DAF-98F14C3F7DED}"/>
              </a:ext>
            </a:extLst>
          </p:cNvPr>
          <p:cNvSpPr/>
          <p:nvPr/>
        </p:nvSpPr>
        <p:spPr>
          <a:xfrm>
            <a:off x="3923928" y="5013176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3964"/>
                </a:solidFill>
                <a:latin typeface="Times New Roman" pitchFamily="18" charset="0"/>
                <a:cs typeface="Times New Roman" pitchFamily="18" charset="0"/>
              </a:rPr>
              <a:t>Разработала</a:t>
            </a:r>
            <a:r>
              <a:rPr lang="ru-RU" sz="1400" b="1" dirty="0" smtClean="0">
                <a:solidFill>
                  <a:srgbClr val="003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3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Овсепян И.А.</a:t>
            </a:r>
            <a:r>
              <a:rPr lang="ru-RU" sz="1400" b="1" dirty="0">
                <a:solidFill>
                  <a:srgbClr val="003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0039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03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 Детского сада № 3 «Родничок»</a:t>
            </a:r>
            <a:endParaRPr lang="ru-RU" sz="1400" b="1" dirty="0">
              <a:solidFill>
                <a:srgbClr val="0039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8DC632-5297-463D-B6BA-FF47FA12B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48680"/>
            <a:ext cx="3312369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912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8B2B81-FE6D-49B2-9A44-9267033601E8}"/>
              </a:ext>
            </a:extLst>
          </p:cNvPr>
          <p:cNvSpPr/>
          <p:nvPr/>
        </p:nvSpPr>
        <p:spPr>
          <a:xfrm>
            <a:off x="2123728" y="332656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5A6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15A60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rgbClr val="15A6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51720" y="495310"/>
            <a:ext cx="6768752" cy="9417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0033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проекта </a:t>
            </a:r>
          </a:p>
          <a:p>
            <a:pPr lvl="0"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0033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«Профессии наших родителей» </a:t>
            </a:r>
            <a:endParaRPr lang="ru-RU" sz="2400" dirty="0">
              <a:solidFill>
                <a:srgbClr val="00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8F90CBC-E409-4340-B53F-BE746DDAAA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01008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742cd01-cd45-4e4b-8fca-002e0fdedbf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645024"/>
            <a:ext cx="3608978" cy="2706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6120e14d-080a-49de-993e-2b30c3992ef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1268760"/>
            <a:ext cx="4089032" cy="3066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170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59793" y="279285"/>
            <a:ext cx="3825474" cy="13665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0033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проекта </a:t>
            </a:r>
          </a:p>
          <a:p>
            <a:pPr lvl="0"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0033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«Профессии наших родителей» </a:t>
            </a:r>
            <a:endParaRPr lang="ru-RU" sz="2400" dirty="0">
              <a:solidFill>
                <a:srgbClr val="00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Вертолет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105400" y="3905672"/>
            <a:ext cx="3499048" cy="2624286"/>
          </a:xfrm>
          <a:prstGeom prst="rect">
            <a:avLst/>
          </a:prstGeom>
        </p:spPr>
      </p:pic>
      <p:pic>
        <p:nvPicPr>
          <p:cNvPr id="11" name="Рисунок 10" descr="IMG_0145">
            <a:extLst>
              <a:ext uri="{FF2B5EF4-FFF2-40B4-BE49-F238E27FC236}">
                <a16:creationId xmlns:a16="http://schemas.microsoft.com/office/drawing/2014/main" id="{398B15FA-2CCA-4E29-9147-5E3C256F6B0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5" r="1" b="15094"/>
          <a:stretch/>
        </p:blipFill>
        <p:spPr>
          <a:xfrm>
            <a:off x="539552" y="2103391"/>
            <a:ext cx="7704856" cy="370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2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23528" y="1483013"/>
            <a:ext cx="8568952" cy="5042331"/>
          </a:xfrm>
          <a:prstGeom prst="rect">
            <a:avLst/>
          </a:prstGeom>
          <a:solidFill>
            <a:schemeClr val="bg1">
              <a:alpha val="69000"/>
            </a:schemeClr>
          </a:solidFill>
          <a:ln w="28575">
            <a:noFill/>
          </a:ln>
          <a:effectLst>
            <a:glow rad="228600">
              <a:schemeClr val="bg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403648" y="260648"/>
            <a:ext cx="6336704" cy="936104"/>
          </a:xfrm>
          <a:prstGeom prst="rect">
            <a:avLst/>
          </a:prstGeom>
          <a:solidFill>
            <a:schemeClr val="bg1">
              <a:alpha val="69000"/>
            </a:schemeClr>
          </a:solidFill>
          <a:ln w="28575">
            <a:noFill/>
          </a:ln>
          <a:effectLst>
            <a:glow rad="228600">
              <a:schemeClr val="bg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6600"/>
                </a:solidFill>
                <a:latin typeface="Arial Black" panose="020B0A04020102020204" pitchFamily="34" charset="0"/>
              </a:rPr>
              <a:t>Совместная прогулка в парк с родителями </a:t>
            </a:r>
          </a:p>
        </p:txBody>
      </p:sp>
      <p:pic>
        <p:nvPicPr>
          <p:cNvPr id="4098" name="Picture 2" descr="C:\Users\1\Desktop\здравствуй, лето! - шаблон\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8156">
            <a:off x="8187869" y="513676"/>
            <a:ext cx="476980" cy="48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esktop\здравствуй, лето! - шаблон\7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7" y="356855"/>
            <a:ext cx="873796" cy="742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дерево, внешний, человек, земл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5DFED8F-C272-4496-8C39-A6B6081C122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1484784"/>
            <a:ext cx="3672408" cy="4896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5628B9-B128-477E-B8B5-8463CF786D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348880"/>
            <a:ext cx="1152128" cy="1440160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нутренний, маленький, небо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1179DDF9-CCDC-40DE-8AA4-AAA23E800C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59673"/>
            <a:ext cx="1368152" cy="160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32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9531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008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День Самоуправления</a:t>
            </a:r>
            <a:endParaRPr lang="ru-RU" sz="3200" b="1" dirty="0">
              <a:ln>
                <a:solidFill>
                  <a:srgbClr val="7030A0"/>
                </a:solidFill>
              </a:ln>
              <a:solidFill>
                <a:srgbClr val="008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 descr="Изображение выглядит как стол, внутренний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CEDBAC6-CDB7-410F-8BB8-E6A74ADDA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48696" y="1806710"/>
            <a:ext cx="2295304" cy="4718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716016" y="3068960"/>
            <a:ext cx="45719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Рисунок 7" descr="Изображение выглядит как внутренний, стена, контейнер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BD3451D5-B042-4C24-ABAA-ABBC5F9E87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132856"/>
            <a:ext cx="2136656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Изображение выглядит как стена, внутренний, маленьк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5414D38-46D8-43D0-B256-3A7F0094481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1556792"/>
            <a:ext cx="2448272" cy="5033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Изображение выглядит как вертуш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B45DFAF0-D7D2-4E35-9DCE-6EB304378C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80" y="1663529"/>
            <a:ext cx="1419221" cy="978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Изображение выглядит как коллекция карти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194F1FC-7821-4826-A709-745165799F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62113"/>
            <a:ext cx="1296144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0116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267744" y="5013175"/>
            <a:ext cx="288032" cy="7200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551FBC-F0FF-4C33-BAFF-4292D443FF22}"/>
              </a:ext>
            </a:extLst>
          </p:cNvPr>
          <p:cNvSpPr/>
          <p:nvPr/>
        </p:nvSpPr>
        <p:spPr>
          <a:xfrm>
            <a:off x="2195736" y="188640"/>
            <a:ext cx="6696744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dirty="0">
                <a:solidFill>
                  <a:srgbClr val="003300"/>
                </a:solidFill>
                <a:latin typeface="Arial Black" panose="020B0A04020102020204" pitchFamily="34" charset="0"/>
                <a:ea typeface="+mj-ea"/>
                <a:cs typeface="+mj-cs"/>
              </a:rPr>
              <a:t>Привлечение  родителей к участию в </a:t>
            </a:r>
            <a:r>
              <a:rPr lang="ru-RU" sz="2400" b="1" dirty="0" smtClean="0">
                <a:solidFill>
                  <a:srgbClr val="003300"/>
                </a:solidFill>
                <a:latin typeface="Arial Black" panose="020B0A04020102020204" pitchFamily="34" charset="0"/>
                <a:ea typeface="+mj-ea"/>
                <a:cs typeface="+mj-cs"/>
              </a:rPr>
              <a:t>спортивных мероприятиях</a:t>
            </a:r>
          </a:p>
          <a:p>
            <a:pPr marL="10972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dirty="0" smtClean="0">
                <a:solidFill>
                  <a:srgbClr val="0033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endParaRPr lang="ru-RU" sz="2400" b="1" dirty="0">
              <a:solidFill>
                <a:srgbClr val="0033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человек, пол, группа, земл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383C59A-ECB5-4B97-ACE8-D85700A3418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348880"/>
            <a:ext cx="2664296" cy="3552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выглядит как человек, ребенок, внутренний, п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3B7FEAA-74FC-4425-811A-2C9F866BF98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772816"/>
            <a:ext cx="1890210" cy="2520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Изображение выглядит как пол, внутренний, человек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CDD5CB6-1B55-402B-897B-AEE807BA8FA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2420888"/>
            <a:ext cx="2526042" cy="3368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Изображение выглядит как пол, внутренний, человек, потол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1B8DBE2-A6F3-4066-9127-F1C71CEBD67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4077072"/>
            <a:ext cx="1759333" cy="2345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33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23528" y="2060848"/>
            <a:ext cx="8568952" cy="4464496"/>
          </a:xfrm>
        </p:spPr>
        <p:txBody>
          <a:bodyPr>
            <a:normAutofit fontScale="85000" lnSpcReduction="20000"/>
          </a:bodyPr>
          <a:lstStyle/>
          <a:p>
            <a:pPr indent="114300" algn="just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800" b="1" dirty="0">
                <a:solidFill>
                  <a:srgbClr val="6633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Сотрудничество педагогов и родителей позволяет лучше узнать ребёнка, посмотреть на него с разных позиций, увидеть в разных ситуациях, а, следовательно, помочь в понимании его индивидуальных особенностей, развитии способностей ребёнка, в преодолении его негативных поступков и проявлений в поведении, формирование ценных жизненных ориентаций.</a:t>
            </a:r>
          </a:p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A3537A-D79F-44A1-9B53-1BE2DA8EEE61}"/>
              </a:ext>
            </a:extLst>
          </p:cNvPr>
          <p:cNvSpPr/>
          <p:nvPr/>
        </p:nvSpPr>
        <p:spPr>
          <a:xfrm>
            <a:off x="2483768" y="476672"/>
            <a:ext cx="62646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62806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Заключение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62806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28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к, ребенок, внутренний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003E5A2-CAB6-4F78-8C30-E68DE21C32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9827">
            <a:off x="3856052" y="303134"/>
            <a:ext cx="4990044" cy="33266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Объект 6" descr="Изображение выглядит как человек, ребенок, внутренний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E0CBEA2-2FAF-41EF-B298-EE8F046B8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97527" y="3068960"/>
            <a:ext cx="4564568" cy="3384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 descr="Изображение выглядит как кукла, игруш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EDD88CF-E2AC-4C7D-A22A-9A5AD2CCC9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48609"/>
            <a:ext cx="3600399" cy="273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0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2-012-Spasibo-za-vnimanie.jpg">
            <a:extLst>
              <a:ext uri="{FF2B5EF4-FFF2-40B4-BE49-F238E27FC236}">
                <a16:creationId xmlns:a16="http://schemas.microsoft.com/office/drawing/2014/main" id="{1C53AE2F-CE1C-41FB-9E39-6308D63790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8640960" cy="6624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55A572-F9ED-4F69-B764-AD17260B35E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9190" y="0"/>
            <a:ext cx="1584176" cy="1287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C17E01-146B-4AFF-B66B-47C634F05B9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9366" y="1"/>
            <a:ext cx="1579749" cy="1196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490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2" cy="4320480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утвержден 17.10.2013 года  и вступил в силу с 01.01.2014 года.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 из задач детского сада по ФГОС -«повернуться» лицом к семье, оказать ей педагогическую помощь, привлечь семью на свою сторону в плане единых подходов в воспитании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69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780928"/>
            <a:ext cx="864096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взаимодействие педагогов и родителей с помощью разных форм и методов, для формирования ценных жизненных ориентаций в жизни ребенка.</a:t>
            </a:r>
            <a:endParaRPr lang="ru-RU" sz="2800" b="1" cap="all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D1C5B1-78E6-462B-BBCB-F8A5B37219F1}"/>
              </a:ext>
            </a:extLst>
          </p:cNvPr>
          <p:cNvSpPr/>
          <p:nvPr/>
        </p:nvSpPr>
        <p:spPr>
          <a:xfrm>
            <a:off x="3707904" y="332656"/>
            <a:ext cx="3312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3300"/>
                </a:solidFill>
              </a:rPr>
              <a:t>Цель</a:t>
            </a:r>
            <a:r>
              <a:rPr lang="en-US" sz="4400" dirty="0">
                <a:solidFill>
                  <a:srgbClr val="003300"/>
                </a:solidFill>
              </a:rPr>
              <a:t>:</a:t>
            </a:r>
            <a:endParaRPr lang="ru-RU" sz="4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3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AD1C39-657F-4DA2-8414-311CEDB29185}"/>
              </a:ext>
            </a:extLst>
          </p:cNvPr>
          <p:cNvSpPr/>
          <p:nvPr/>
        </p:nvSpPr>
        <p:spPr>
          <a:xfrm>
            <a:off x="571472" y="2428868"/>
            <a:ext cx="81439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Повысить уровень компетентности родителей и привлечь их к сотрудничеству в вопросах развития детей.</a:t>
            </a:r>
            <a:endParaRPr lang="en-US" altLang="ru-RU" sz="2000" b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Tx/>
              <a:buChar char="-"/>
            </a:pPr>
            <a:endParaRPr lang="ru-RU" altLang="ru-RU" sz="2000" b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Обеспечить информационно – просветительскую</a:t>
            </a:r>
            <a:r>
              <a:rPr lang="en-US" alt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поддержку выбора родителями направлений в развитии и воспитании посредством выработки компетентной</a:t>
            </a:r>
            <a:r>
              <a:rPr lang="en-US" alt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педагогической позиции по отношению к собственному ребенку.</a:t>
            </a:r>
            <a:endParaRPr lang="en-US" altLang="ru-RU" sz="2000" b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ru-RU" altLang="ru-RU" sz="2000" b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Работать в тесном контакте с семьями воспитанников.</a:t>
            </a:r>
          </a:p>
          <a:p>
            <a:pPr>
              <a:spcBef>
                <a:spcPct val="0"/>
              </a:spcBef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E17309-10AC-4A27-9BA2-A22AC2AD7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80" y="404665"/>
            <a:ext cx="2808312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en-US" sz="3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BEE17309-10AC-4A27-9BA2-A22AC2AD7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92896"/>
            <a:ext cx="8712968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готовы воспитывать вместе, но  не вместо Вас!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0033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66979B-D0A7-47B8-8888-097019BBF003}"/>
              </a:ext>
            </a:extLst>
          </p:cNvPr>
          <p:cNvSpPr/>
          <p:nvPr/>
        </p:nvSpPr>
        <p:spPr>
          <a:xfrm>
            <a:off x="1763688" y="332656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solidFill>
                  <a:srgbClr val="15A6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Наше правило.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5D8008-8D61-4233-8EBD-936FBDCA06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3055"/>
            <a:ext cx="8568952" cy="25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4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85720" y="1428736"/>
            <a:ext cx="8568952" cy="5038280"/>
          </a:xfrm>
          <a:prstGeom prst="rect">
            <a:avLst/>
          </a:prstGeom>
          <a:solidFill>
            <a:schemeClr val="bg1">
              <a:alpha val="69000"/>
            </a:schemeClr>
          </a:solidFill>
          <a:ln w="28575">
            <a:noFill/>
          </a:ln>
          <a:effectLst>
            <a:glow rad="228600">
              <a:schemeClr val="bg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Ø"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Lucida Sans Unicode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3600" y="245778"/>
            <a:ext cx="8568952" cy="897206"/>
          </a:xfrm>
          <a:prstGeom prst="rect">
            <a:avLst/>
          </a:prstGeom>
          <a:solidFill>
            <a:schemeClr val="bg1">
              <a:alpha val="69000"/>
            </a:schemeClr>
          </a:solidFill>
          <a:ln w="28575">
            <a:noFill/>
          </a:ln>
          <a:effectLst>
            <a:glow rad="228600">
              <a:schemeClr val="bg1"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Формы взаимодействия :</a:t>
            </a:r>
            <a:endParaRPr lang="ru-RU" sz="36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1\Desktop\здравствуй, лето! - шаблон\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8156">
            <a:off x="722435" y="372957"/>
            <a:ext cx="1002602" cy="967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Счастливы, День Рождения, Карты, Приветствие, Розовый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t="33850"/>
          <a:stretch/>
        </p:blipFill>
        <p:spPr bwMode="auto">
          <a:xfrm>
            <a:off x="6072198" y="2643182"/>
            <a:ext cx="2143140" cy="25003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572273" y="26064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7158" y="1500174"/>
            <a:ext cx="821537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1. </a:t>
            </a:r>
            <a:r>
              <a:rPr kumimoji="0" lang="ru-RU" sz="1200" b="1" i="1" u="sng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Массовые:</a:t>
            </a:r>
            <a:r>
              <a:rPr kumimoji="0" lang="ru-RU" sz="1200" b="1" i="0" u="sng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- </a:t>
            </a:r>
            <a:r>
              <a:rPr kumimoji="0" lang="ru-RU" sz="1200" b="1" i="0" u="sng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совместные мероприятия педагогов и родителей</a:t>
            </a:r>
            <a:endParaRPr kumimoji="0" lang="ru-RU" sz="1200" b="1" i="0" u="sng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родительские собрания </a:t>
            </a: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конференции </a:t>
            </a: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консультации </a:t>
            </a: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вечера для родителей </a:t>
            </a: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кружки для родителей </a:t>
            </a: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школа для родителей </a:t>
            </a: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клубы по интересам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совм</a:t>
            </a:r>
            <a:r>
              <a:rPr kumimoji="0" lang="ru-RU" sz="1200" b="1" i="0" u="sng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 мероприятии педагогов, родителей и детей</a:t>
            </a:r>
            <a:endParaRPr kumimoji="0" lang="ru-RU" sz="1200" b="1" i="0" u="sng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Дни открытых дверей </a:t>
            </a: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кружки </a:t>
            </a: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КВН. викторины </a:t>
            </a: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Совместное творчество </a:t>
            </a: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праздники </a:t>
            </a: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род. собрания </a:t>
            </a: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выпуск Газеты </a:t>
            </a: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концерты </a:t>
            </a: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соревнования 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2. Индивидуальные</a:t>
            </a:r>
            <a:endParaRPr kumimoji="0" lang="ru-RU" sz="1200" b="1" i="0" u="sng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беседы </a:t>
            </a: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посещения на дому </a:t>
            </a: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выполнение индивидуальных поручений 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3. Наглядно-информационные</a:t>
            </a:r>
            <a:endParaRPr kumimoji="0" lang="ru-RU" sz="1200" b="1" i="0" u="sng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информационно-просветительская (ознакомление родителей с особенностью ДОУ) </a:t>
            </a: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информационно-аналитическая (опросы, срезы, анкетирование) 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4. Анкетирование. 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1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414987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3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Родительские собрания</a:t>
            </a:r>
          </a:p>
        </p:txBody>
      </p:sp>
      <p:pic>
        <p:nvPicPr>
          <p:cNvPr id="8" name="Объект 7" descr="Изображение выглядит как человек, внутренний, стена, сто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A219B25-3337-4397-9C8E-80A87F6770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1913185"/>
            <a:ext cx="4824536" cy="3616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CCA39D-C245-432D-B4CF-0D3B6A3A3CCF}"/>
              </a:ext>
            </a:extLst>
          </p:cNvPr>
          <p:cNvSpPr/>
          <p:nvPr/>
        </p:nvSpPr>
        <p:spPr>
          <a:xfrm>
            <a:off x="395537" y="5629602"/>
            <a:ext cx="8496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663300"/>
                </a:solidFill>
                <a:latin typeface="Arial Black" panose="020B0A04020102020204" pitchFamily="34" charset="0"/>
              </a:rPr>
              <a:t>Учитывая, что у взрослых в современном обществе нет лишнего времени. </a:t>
            </a:r>
          </a:p>
          <a:p>
            <a:r>
              <a:rPr lang="ru-RU" sz="1600" dirty="0">
                <a:solidFill>
                  <a:srgbClr val="663300"/>
                </a:solidFill>
                <a:latin typeface="Arial Black" panose="020B0A04020102020204" pitchFamily="34" charset="0"/>
              </a:rPr>
              <a:t>Работу стараемся организовывать компактной, но эффективной.</a:t>
            </a:r>
          </a:p>
        </p:txBody>
      </p:sp>
    </p:spTree>
    <p:extLst>
      <p:ext uri="{BB962C8B-B14F-4D97-AF65-F5344CB8AC3E}">
        <p14:creationId xmlns:p14="http://schemas.microsoft.com/office/powerpoint/2010/main" val="342896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Изображение выглядит как внутренний, стена, шкафчи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27284FF-9AA6-43D8-9605-5A9DF20CB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85888" y="1772816"/>
            <a:ext cx="3564712" cy="475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41764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A3E114-703D-4B34-8675-E496794AF2F2}"/>
              </a:ext>
            </a:extLst>
          </p:cNvPr>
          <p:cNvSpPr/>
          <p:nvPr/>
        </p:nvSpPr>
        <p:spPr>
          <a:xfrm>
            <a:off x="2123728" y="548680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</a:t>
            </a:r>
            <a:r>
              <a:rPr lang="ru-RU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 спальни</a:t>
            </a:r>
            <a:endParaRPr lang="ru-RU" sz="24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F459DE-31F8-46E8-9135-9F5082D3A6A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574116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4730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95310"/>
            <a:ext cx="6768752" cy="9417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0033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проекта </a:t>
            </a:r>
          </a:p>
          <a:p>
            <a:pPr lvl="0"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0033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«Профессии наших родителей» </a:t>
            </a:r>
            <a:endParaRPr lang="ru-RU" sz="2400" dirty="0">
              <a:solidFill>
                <a:srgbClr val="00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716016" y="3068960"/>
            <a:ext cx="45719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Объект 5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8F90CBC-E409-4340-B53F-BE746DDAA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717032"/>
            <a:ext cx="2032515" cy="2741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742cd01-cd45-4e4b-8fca-002e0fdedbf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821858"/>
            <a:ext cx="3456384" cy="2562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6120e14d-080a-49de-993e-2b30c3992ef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1844824"/>
            <a:ext cx="3416957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3574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354</Words>
  <Application>Microsoft Office PowerPoint</Application>
  <PresentationFormat>Экран (4:3)</PresentationFormat>
  <Paragraphs>61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Century Schoolbook</vt:lpstr>
      <vt:lpstr>Lucida Sans Unicode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139</cp:revision>
  <dcterms:created xsi:type="dcterms:W3CDTF">2016-06-29T12:04:20Z</dcterms:created>
  <dcterms:modified xsi:type="dcterms:W3CDTF">2023-10-27T12:11:58Z</dcterms:modified>
</cp:coreProperties>
</file>