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6" r:id="rId34"/>
    <p:sldId id="277" r:id="rId35"/>
    <p:sldId id="278" r:id="rId36"/>
    <p:sldId id="279" r:id="rId37"/>
    <p:sldId id="280" r:id="rId38"/>
    <p:sldId id="281" r:id="rId39"/>
    <p:sldId id="257" r:id="rId40"/>
    <p:sldId id="258" r:id="rId41"/>
    <p:sldId id="260" r:id="rId42"/>
    <p:sldId id="259" r:id="rId43"/>
    <p:sldId id="261" r:id="rId44"/>
    <p:sldId id="262" r:id="rId45"/>
    <p:sldId id="263" r:id="rId46"/>
    <p:sldId id="264" r:id="rId47"/>
    <p:sldId id="265" r:id="rId48"/>
    <p:sldId id="266" r:id="rId4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C2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3EB7A0-66B3-4614-9934-6E1F50B068F9}" v="2703" dt="2022-04-08T15:43:28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1B5FF0-F7AE-4488-B257-8A27B45B7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D89D8E5-42EB-4113-BF7D-4C9AA49A9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831BAB9-E137-402B-8E3C-26B23B04E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646D9-022A-47AB-A834-61C2C3A83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206B08-6005-40A0-92C3-680099B8F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83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5406D-C463-4276-8B70-C87B97CFB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EB274-B449-493A-B07F-F681A2663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E6E1A9-6275-4BAD-A855-08CEC5B71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9150E2-4FFD-4ECF-B34A-D00CA3E90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AC8C37-97A8-4E0C-B445-10D8FB29C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92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CE67F8-67D5-40FE-80AC-B7E414BD0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4CC471-CEB6-46FB-8E7F-89BBB8435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043E8C-A619-488E-BAF6-2766931D7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A3FAC2-2289-4448-92C5-727BE906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161AB-1C12-490D-98FB-0ADBE18B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31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8269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960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513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762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761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638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5752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112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B24149-EAF1-4305-A348-68D5F8709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62E5C1-250A-455E-9BC3-2A70AD529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9A888F-D2AD-4B90-89E1-C6AA10660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4F27AF-4127-4A38-8DB3-7AFF9748A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767E6A-33A5-47F0-AEBE-33114540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2529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934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318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505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7376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425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4627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11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894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2927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40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8D2F86-7FE6-4267-9046-ACDAB95F7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C5961A-7997-440C-A5D7-761DF22790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E8A7A8-1AB5-42ED-8DCF-529C2852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C1436A-4A21-4BA5-B491-3B112802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1A2F52-046A-4D9D-A408-001CD72F3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561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960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898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30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27324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480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243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676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31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8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1545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43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7DF2A-9DD4-4601-8EBB-892A1A4D9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677922-0D56-4533-945E-B58D2E7E1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29626A-C980-4C92-B48A-2C4A3476C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8A8234-7CED-41D3-A3C6-BEA43E87C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4EDBD7-3D6B-40F8-A9D0-9E02730A3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494E81-2E6B-4E49-B2F7-407E18696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589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325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61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8"/>
            <a:ext cx="617220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0650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204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470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7F88E0-501F-4822-B3CF-30FB06289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8142AE-8213-49E9-B8D8-722AF5F6A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8C94E9-D212-4F64-9573-1944C130D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F2795C-1F01-4F19-9410-63F897DF18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46A87A4-CF2A-4CCC-9288-CAC77E978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EA5B8BC-CB20-4552-8FAD-4F2F19542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0FC08E-FB45-4ACF-8136-120980C78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DA1E344-656C-4E56-9BE8-846378B90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115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E2A91-DD9A-4D58-8B72-55DA831ED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563DC6-A775-409B-9DF4-D0FE7ECF5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3D0BFF3-E488-4AEF-8726-090E0A02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671B2AD-4BE2-45FE-8ABF-6601F49D6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7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92B96F-D169-495F-8024-443043BA2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8329849-F01F-4576-A29C-03ACB349A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ECE0F7-67B0-4EC9-BEAB-2404832B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783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8ABEA-B9F1-4F08-B11D-9D636DF83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32D253-CDA1-4602-9C50-CABB89E7F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CED30B-BCF7-4B7E-910B-012315452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8748EA-C645-455B-923D-A01B3B752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8B0392-C117-4392-90F2-81A5AD1D0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52B764-C28F-4378-B461-9F20A57BE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5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A2964-641A-4CFC-AACD-38863F8E9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02955FF-010E-4515-85F5-54E232F3EC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5C3F5D8-5229-4F74-865F-290B8DBDD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3BB636E-BE04-4B2E-A0E2-EC20AF9E5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D6C60F3-36AC-472C-B0E5-60B5AD7B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FF7CCBE-0366-4849-B003-DC57A9C9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89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6590A3-B8E2-428C-B0A4-82A41BB3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CCB52A-8EA3-4044-8A1E-81269674C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CB7951-25E7-4724-8A3C-8AA9F42573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5FBB0-044F-413A-9DAE-56DEA53030F4}" type="datetimeFigureOut">
              <a:rPr lang="ru-RU" smtClean="0"/>
              <a:pPr/>
              <a:t>09.04.2022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E9E9FB-6B8A-426F-98C5-28BE3E553A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89FCA7-E1F4-4C73-9CE3-4D987CFB4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C9051-59D1-464B-A311-E8A71C73C0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47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76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55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F135FF6-0C5E-4098-BFB3-D04731FB6C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09.04.2022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0D736E07-35F9-4282-8303-6B624E81F90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741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png"/><Relationship Id="rId11" Type="http://schemas.openxmlformats.org/officeDocument/2006/relationships/image" Target="../media/image5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5ABB6-E03A-4AC3-BDE4-61CCE0402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472" y="1214438"/>
            <a:ext cx="9615055" cy="23876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решения текстовых задач с экономическим содержанием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53AC9C-DA51-46C3-9D02-0055C3484C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Яковлева Татьяна Александровна</a:t>
            </a:r>
            <a:br>
              <a:rPr lang="ru-RU" dirty="0"/>
            </a:br>
            <a:r>
              <a:rPr lang="ru-RU" dirty="0"/>
              <a:t>2022г. </a:t>
            </a:r>
          </a:p>
        </p:txBody>
      </p:sp>
      <p:pic>
        <p:nvPicPr>
          <p:cNvPr id="1026" name="Picture 2" descr="C:\Users\Татьяна\Desktop\А-2022 ОСОБЕННОСТИ РЕШЕНИЯ ЭКОНОМИЧЕСКИХ ЗАДАЧ111\егэ ященк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23759" cy="272116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11846" y="0"/>
            <a:ext cx="1880154" cy="2733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594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43219" y="225415"/>
                <a:ext cx="11839515" cy="60694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dirty="0"/>
                  <a:t>kS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= k </a:t>
                </a:r>
                <a:r>
                  <a:rPr lang="ru-RU" sz="2500" dirty="0"/>
                  <a:t>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+ … + k </a:t>
                </a:r>
                <a:r>
                  <a:rPr lang="ru-RU" sz="2500" dirty="0"/>
                  <a:t>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+ k</a:t>
                </a:r>
                <a:r>
                  <a:rPr lang="ru-RU" sz="2500" dirty="0"/>
                  <a:t> 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= (</a:t>
                </a:r>
                <a:r>
                  <a:rPr lang="en-US" sz="2500" dirty="0" err="1"/>
                  <a:t>kS</a:t>
                </a:r>
                <a:r>
                  <a:rPr lang="en-US" sz="2500" dirty="0"/>
                  <a:t> + k </a:t>
                </a:r>
                <a:r>
                  <a:rPr lang="ru-RU" sz="2500" dirty="0"/>
                  <a:t>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+ … + k </a:t>
                </a:r>
                <a:r>
                  <a:rPr lang="ru-RU" sz="2500" dirty="0"/>
                  <a:t>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+ k </a:t>
                </a:r>
                <a:r>
                  <a:rPr lang="ru-RU" sz="2500" dirty="0"/>
                  <a:t>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) –</a:t>
                </a:r>
              </a:p>
              <a:p>
                <a:endParaRPr lang="en-US" sz="2500" dirty="0"/>
              </a:p>
              <a:p>
                <a:pPr>
                  <a:buFontTx/>
                  <a:buChar char="-"/>
                </a:pPr>
                <a:r>
                  <a:rPr lang="en-US" sz="25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23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dirty="0"/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) = </a:t>
                </a:r>
                <a:r>
                  <a:rPr lang="en-US" sz="2500" dirty="0" err="1"/>
                  <a:t>kS</a:t>
                </a:r>
                <a:r>
                  <a:rPr lang="en-US" sz="2500" dirty="0"/>
                  <a:t> 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) – S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23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+ …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13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500" dirty="0"/>
                  <a:t> ) =</a:t>
                </a:r>
              </a:p>
              <a:p>
                <a:pPr>
                  <a:buFontTx/>
                  <a:buChar char="-"/>
                </a:pPr>
                <a:endParaRPr lang="en-US" sz="2500" dirty="0"/>
              </a:p>
              <a:p>
                <a:r>
                  <a:rPr lang="en-US" sz="2500" dirty="0"/>
                  <a:t>= </a:t>
                </a:r>
                <a:r>
                  <a:rPr lang="en-US" sz="2500" dirty="0" err="1"/>
                  <a:t>kS</a:t>
                </a:r>
                <a:r>
                  <a:rPr lang="en-US" sz="2500" dirty="0"/>
                  <a:t> </a:t>
                </a:r>
                <a:r>
                  <a:rPr lang="ru-RU" sz="2500" dirty="0"/>
                  <a:t>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- S</a:t>
                </a:r>
                <a:r>
                  <a:rPr lang="ru-RU" sz="2500" dirty="0"/>
                  <a:t> 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= S</a:t>
                </a:r>
                <a:r>
                  <a:rPr lang="ru-RU" sz="2500" dirty="0"/>
                  <a:t> ∙</a:t>
                </a:r>
                <a:r>
                  <a:rPr lang="en-US" sz="2500" dirty="0"/>
                  <a:t> (k</a:t>
                </a:r>
                <a:r>
                  <a:rPr lang="ru-RU" sz="2500" dirty="0"/>
                  <a:t> 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) = S </a:t>
                </a:r>
                <a:r>
                  <a:rPr lang="ru-RU" sz="2500" dirty="0"/>
                  <a:t>∙</a:t>
                </a:r>
                <a:r>
                  <a:rPr lang="en-US" sz="2500" dirty="0"/>
                  <a:t> (302 </a:t>
                </a:r>
                <a:r>
                  <a:rPr lang="ru-RU" sz="2500" dirty="0"/>
                  <a:t>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) = S </a:t>
                </a:r>
                <a:r>
                  <a:rPr lang="ru-RU" sz="2500" dirty="0"/>
                  <a:t>∙</a:t>
                </a:r>
                <a:r>
                  <a:rPr lang="en-US" sz="25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102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500" dirty="0"/>
                  <a:t> </a:t>
                </a:r>
                <a:r>
                  <a:rPr lang="ru-RU" sz="2500" dirty="0"/>
                  <a:t>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) = S </a:t>
                </a:r>
                <a:r>
                  <a:rPr lang="ru-RU" sz="2500" dirty="0"/>
                  <a:t>∙</a:t>
                </a:r>
                <a:r>
                  <a:rPr lang="en-US" sz="25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</m:oMath>
                </a14:m>
                <a:r>
                  <a:rPr lang="en-US" sz="2500" dirty="0"/>
                  <a:t> </a:t>
                </a:r>
                <a:r>
                  <a:rPr lang="ru-RU" sz="2500" dirty="0"/>
                  <a:t>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500" dirty="0"/>
                  <a:t> ) =</a:t>
                </a:r>
              </a:p>
              <a:p>
                <a:endParaRPr lang="en-US" sz="2500" dirty="0"/>
              </a:p>
              <a:p>
                <a:r>
                  <a:rPr lang="en-US" sz="2500" dirty="0"/>
                  <a:t>= S </a:t>
                </a:r>
                <a:r>
                  <a:rPr lang="ru-RU" sz="2500" dirty="0"/>
                  <a:t>∙</a:t>
                </a:r>
                <a:r>
                  <a:rPr lang="en-US" sz="2500" dirty="0"/>
                  <a:t>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1887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290</m:t>
                        </m:r>
                      </m:den>
                    </m:f>
                  </m:oMath>
                </a14:m>
                <a:r>
                  <a:rPr lang="en-US" sz="2500" dirty="0"/>
                  <a:t>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700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290</m:t>
                        </m:r>
                      </m:den>
                    </m:f>
                  </m:oMath>
                </a14:m>
                <a:r>
                  <a:rPr lang="en-US" sz="2500" dirty="0"/>
                  <a:t> ) = S </a:t>
                </a:r>
                <a:r>
                  <a:rPr lang="ru-RU" sz="2500" dirty="0"/>
                  <a:t>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137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500" dirty="0"/>
                  <a:t> </a:t>
                </a:r>
              </a:p>
              <a:p>
                <a:r>
                  <a:rPr lang="en-US" sz="2500" dirty="0"/>
                  <a:t>S</a:t>
                </a:r>
                <a:r>
                  <a:rPr lang="ru-RU" sz="2500" dirty="0"/>
                  <a:t> ∙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137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500" dirty="0"/>
                  <a:t> = 1370</a:t>
                </a:r>
              </a:p>
              <a:p>
                <a:r>
                  <a:rPr lang="en-US" sz="2500" dirty="0"/>
                  <a:t>S = 1370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137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500" dirty="0"/>
                  <a:t> </a:t>
                </a:r>
              </a:p>
              <a:p>
                <a:r>
                  <a:rPr lang="en-US" sz="2500" dirty="0"/>
                  <a:t>S = 2000 </a:t>
                </a:r>
                <a:r>
                  <a:rPr lang="ru-RU" sz="2500" dirty="0"/>
                  <a:t>тыс. руб.</a:t>
                </a:r>
              </a:p>
              <a:p>
                <a:endParaRPr lang="ru-RU" sz="2500" dirty="0"/>
              </a:p>
              <a:p>
                <a:endParaRPr lang="ru-RU" sz="2500" dirty="0"/>
              </a:p>
              <a:p>
                <a:r>
                  <a:rPr lang="ru-RU" sz="2500" dirty="0"/>
                  <a:t>Ответ: 2 000 000 рублей.</a:t>
                </a:r>
                <a:endParaRPr lang="en-US" sz="2500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19" y="225415"/>
                <a:ext cx="11839515" cy="6069482"/>
              </a:xfrm>
              <a:prstGeom prst="rect">
                <a:avLst/>
              </a:prstGeom>
              <a:blipFill>
                <a:blip r:embed="rId2"/>
                <a:stretch>
                  <a:fillRect l="-875" r="-154" b="-14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2847" y="848299"/>
            <a:ext cx="28313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</a:rPr>
              <a:t>ЗАДАЧА №3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876120-433E-1B2E-224A-6B352998D71F}"/>
              </a:ext>
            </a:extLst>
          </p:cNvPr>
          <p:cNvSpPr txBox="1"/>
          <p:nvPr/>
        </p:nvSpPr>
        <p:spPr>
          <a:xfrm>
            <a:off x="1916934" y="1718631"/>
            <a:ext cx="9374766" cy="38318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500" dirty="0">
                <a:cs typeface="Calibri"/>
              </a:rPr>
              <a:t>В июле планируется взять кредит в банке на сумму </a:t>
            </a:r>
            <a:r>
              <a:rPr lang="ru-RU" sz="2500" dirty="0">
                <a:solidFill>
                  <a:srgbClr val="FF0000"/>
                </a:solidFill>
                <a:cs typeface="Calibri"/>
              </a:rPr>
              <a:t>100 000 рублей</a:t>
            </a:r>
            <a:r>
              <a:rPr lang="ru-RU" sz="2500" dirty="0">
                <a:cs typeface="Calibri"/>
              </a:rPr>
              <a:t>.</a:t>
            </a:r>
          </a:p>
          <a:p>
            <a:r>
              <a:rPr lang="ru-RU" sz="2500" dirty="0">
                <a:cs typeface="Calibri"/>
              </a:rPr>
              <a:t>Условия его возврата таковы:</a:t>
            </a:r>
          </a:p>
          <a:p>
            <a:r>
              <a:rPr lang="ru-RU" sz="2500" dirty="0">
                <a:cs typeface="Calibri"/>
              </a:rPr>
              <a:t>-каждый январь долг возрастает на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r%</a:t>
            </a:r>
            <a:r>
              <a:rPr lang="ru-RU" sz="2500" dirty="0">
                <a:cs typeface="Calibri"/>
              </a:rPr>
              <a:t> по сравнению с концом предыдущего года;</a:t>
            </a:r>
          </a:p>
          <a:p>
            <a:r>
              <a:rPr lang="ru-RU" sz="2500" dirty="0">
                <a:cs typeface="Calibri"/>
              </a:rPr>
              <a:t>-с февраля по июнь каждого года необходимо выплатить </a:t>
            </a:r>
            <a:r>
              <a:rPr lang="ru-RU" sz="2500" dirty="0">
                <a:solidFill>
                  <a:srgbClr val="00B050"/>
                </a:solidFill>
                <a:cs typeface="Calibri"/>
              </a:rPr>
              <a:t>некоторую часть долга</a:t>
            </a:r>
            <a:r>
              <a:rPr lang="ru-RU" sz="2500" dirty="0">
                <a:cs typeface="Calibri"/>
              </a:rPr>
              <a:t>.</a:t>
            </a:r>
          </a:p>
          <a:p>
            <a:r>
              <a:rPr lang="ru-RU" sz="2500" dirty="0">
                <a:cs typeface="Calibri"/>
              </a:rPr>
              <a:t>Найдите число r, если известно, что кредит был полностью погашен за два года, причём в первый год было переведено </a:t>
            </a:r>
            <a:r>
              <a:rPr lang="ru-RU" sz="2500" dirty="0">
                <a:solidFill>
                  <a:srgbClr val="C00000"/>
                </a:solidFill>
                <a:cs typeface="Calibri"/>
              </a:rPr>
              <a:t>55 000 рублей</a:t>
            </a:r>
            <a:r>
              <a:rPr lang="ru-RU" sz="2500" dirty="0">
                <a:cs typeface="Calibri"/>
              </a:rPr>
              <a:t>, а во второй - </a:t>
            </a:r>
            <a:r>
              <a:rPr lang="ru-RU" sz="2500" dirty="0">
                <a:solidFill>
                  <a:srgbClr val="C00000"/>
                </a:solidFill>
                <a:cs typeface="Calibri"/>
              </a:rPr>
              <a:t>69 000 рублей</a:t>
            </a:r>
            <a:r>
              <a:rPr lang="ru-RU" sz="2500" dirty="0">
                <a:cs typeface="Calibri"/>
              </a:rPr>
              <a:t>.</a:t>
            </a:r>
          </a:p>
          <a:p>
            <a:endParaRPr lang="ru-RU" dirty="0"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CCFA9B-6F48-21E5-6726-76A89D64DDD2}"/>
              </a:ext>
            </a:extLst>
          </p:cNvPr>
          <p:cNvSpPr txBox="1"/>
          <p:nvPr/>
        </p:nvSpPr>
        <p:spPr>
          <a:xfrm>
            <a:off x="4549966" y="220337"/>
            <a:ext cx="1861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Решение: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CB3461-6631-E2DA-5E4B-5CC49957FD1C}"/>
                  </a:ext>
                </a:extLst>
              </p:cNvPr>
              <p:cNvSpPr txBox="1"/>
              <p:nvPr/>
            </p:nvSpPr>
            <p:spPr>
              <a:xfrm>
                <a:off x="2522860" y="760164"/>
                <a:ext cx="6929611" cy="18269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ru-RU" sz="2500" dirty="0"/>
                  <a:t>Кредит = 100</a:t>
                </a:r>
                <a:r>
                  <a:rPr lang="en-US" sz="2500" dirty="0"/>
                  <a:t> </a:t>
                </a:r>
                <a:r>
                  <a:rPr lang="ru-RU" sz="2500" dirty="0"/>
                  <a:t>тыс.</a:t>
                </a:r>
                <a:r>
                  <a:rPr lang="en-US" sz="2500" dirty="0"/>
                  <a:t> </a:t>
                </a:r>
                <a:r>
                  <a:rPr lang="ru-RU" sz="2500" dirty="0"/>
                  <a:t>руб.</a:t>
                </a:r>
              </a:p>
              <a:p>
                <a:r>
                  <a:rPr lang="en-US" sz="2500" dirty="0"/>
                  <a:t>n = 2</a:t>
                </a:r>
                <a:r>
                  <a:rPr lang="ru-RU" sz="2500" dirty="0"/>
                  <a:t> года.</a:t>
                </a:r>
                <a:endParaRPr lang="ru-RU" dirty="0">
                  <a:ea typeface="Calibri"/>
                  <a:cs typeface="Calibri"/>
                </a:endParaRPr>
              </a:p>
              <a:p>
                <a:r>
                  <a:rPr lang="ru-RU" sz="2500" dirty="0"/>
                  <a:t>Начисление r%. Увеличение в </a:t>
                </a:r>
                <a:r>
                  <a:rPr lang="en-US" sz="2500" dirty="0"/>
                  <a:t>k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раза</a:t>
                </a:r>
                <a:r>
                  <a:rPr lang="en-US" sz="2500" dirty="0"/>
                  <a:t>.</a:t>
                </a:r>
                <a:endParaRPr lang="en-US" sz="2500" dirty="0">
                  <a:ea typeface="Calibri"/>
                  <a:cs typeface="Calibri"/>
                </a:endParaRPr>
              </a:p>
              <a:p>
                <a:r>
                  <a:rPr lang="en-US" sz="2500" dirty="0" err="1">
                    <a:ea typeface="Calibri"/>
                    <a:cs typeface="Calibri"/>
                  </a:rPr>
                  <a:t>Выплаты</a:t>
                </a:r>
                <a:r>
                  <a:rPr lang="en-US" sz="2500" dirty="0">
                    <a:ea typeface="Calibri"/>
                    <a:cs typeface="Calibri"/>
                  </a:rPr>
                  <a:t> 55 </a:t>
                </a:r>
                <a:r>
                  <a:rPr lang="en-US" sz="2500" dirty="0" err="1">
                    <a:ea typeface="Calibri"/>
                    <a:cs typeface="Calibri"/>
                  </a:rPr>
                  <a:t>тыс</a:t>
                </a:r>
                <a:r>
                  <a:rPr lang="en-US" sz="2500" dirty="0">
                    <a:ea typeface="Calibri"/>
                    <a:cs typeface="Calibri"/>
                  </a:rPr>
                  <a:t>. </a:t>
                </a:r>
                <a:r>
                  <a:rPr lang="en-US" sz="2500" dirty="0" err="1">
                    <a:ea typeface="Calibri"/>
                    <a:cs typeface="Calibri"/>
                  </a:rPr>
                  <a:t>рублей</a:t>
                </a:r>
                <a:r>
                  <a:rPr lang="en-US" sz="2500" dirty="0">
                    <a:ea typeface="Calibri"/>
                    <a:cs typeface="Calibri"/>
                  </a:rPr>
                  <a:t>, 66 </a:t>
                </a:r>
                <a:r>
                  <a:rPr lang="en-US" sz="2500" dirty="0" err="1">
                    <a:ea typeface="Calibri"/>
                    <a:cs typeface="Calibri"/>
                  </a:rPr>
                  <a:t>тыс</a:t>
                </a:r>
                <a:r>
                  <a:rPr lang="en-US" sz="2500" dirty="0">
                    <a:ea typeface="Calibri"/>
                    <a:cs typeface="Calibri"/>
                  </a:rPr>
                  <a:t>. </a:t>
                </a:r>
                <a:r>
                  <a:rPr lang="en-US" sz="2500" dirty="0" err="1">
                    <a:ea typeface="Calibri"/>
                    <a:cs typeface="Calibri"/>
                  </a:rPr>
                  <a:t>руб</a:t>
                </a:r>
                <a:r>
                  <a:rPr lang="en-US" sz="2500" dirty="0">
                    <a:ea typeface="Calibri"/>
                    <a:cs typeface="Calibri"/>
                  </a:rPr>
                  <a:t>.</a:t>
                </a: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1CB3461-6631-E2DA-5E4B-5CC49957F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60" y="760164"/>
                <a:ext cx="6929611" cy="1826975"/>
              </a:xfrm>
              <a:prstGeom prst="rect">
                <a:avLst/>
              </a:prstGeom>
              <a:blipFill>
                <a:blip r:embed="rId2"/>
                <a:stretch>
                  <a:fillRect l="-1495" t="-2676" b="-36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325AA082-25C7-94E2-1710-0524589870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173561"/>
              </p:ext>
            </p:extLst>
          </p:nvPr>
        </p:nvGraphicFramePr>
        <p:xfrm>
          <a:off x="1560124" y="2980154"/>
          <a:ext cx="7676442" cy="2162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776">
                  <a:extLst>
                    <a:ext uri="{9D8B030D-6E8A-4147-A177-3AD203B41FA5}">
                      <a16:colId xmlns:a16="http://schemas.microsoft.com/office/drawing/2014/main" val="1618516830"/>
                    </a:ext>
                  </a:extLst>
                </a:gridCol>
                <a:gridCol w="2977444">
                  <a:extLst>
                    <a:ext uri="{9D8B030D-6E8A-4147-A177-3AD203B41FA5}">
                      <a16:colId xmlns:a16="http://schemas.microsoft.com/office/drawing/2014/main" val="1744784007"/>
                    </a:ext>
                  </a:extLst>
                </a:gridCol>
                <a:gridCol w="2568222">
                  <a:extLst>
                    <a:ext uri="{9D8B030D-6E8A-4147-A177-3AD203B41FA5}">
                      <a16:colId xmlns:a16="http://schemas.microsoft.com/office/drawing/2014/main" val="1059234534"/>
                    </a:ext>
                  </a:extLst>
                </a:gridCol>
              </a:tblGrid>
              <a:tr h="7207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 год</a:t>
                      </a:r>
                    </a:p>
                    <a:p>
                      <a:pPr lvl="0" algn="ctr">
                        <a:buNone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100k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 год</a:t>
                      </a:r>
                    </a:p>
                    <a:p>
                      <a:pPr lvl="0" algn="ctr">
                        <a:buNone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K(100k - 55)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1929000"/>
                  </a:ext>
                </a:extLst>
              </a:tr>
              <a:tr h="7207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Выплаты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55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69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218544"/>
                  </a:ext>
                </a:extLst>
              </a:tr>
              <a:tr h="72075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Остаток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100k – 55</a:t>
                      </a:r>
                    </a:p>
                    <a:p>
                      <a:pPr lvl="0" algn="ctr">
                        <a:buNone/>
                      </a:pPr>
                      <a:r>
                        <a:rPr lang="ru-RU" dirty="0"/>
                        <a:t>100k</a:t>
                      </a:r>
                      <a:r>
                        <a:rPr lang="ru-RU" baseline="30000" dirty="0"/>
                        <a:t>2</a:t>
                      </a:r>
                      <a:r>
                        <a:rPr lang="ru-RU" dirty="0"/>
                        <a:t> – 55k – 69 = 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100k</a:t>
                      </a:r>
                      <a:r>
                        <a:rPr lang="ru-RU" baseline="30000" dirty="0"/>
                        <a:t>2</a:t>
                      </a:r>
                      <a:r>
                        <a:rPr lang="ru-RU" dirty="0"/>
                        <a:t> – 55k – 69</a:t>
                      </a:r>
                    </a:p>
                    <a:p>
                      <a:pPr lvl="0">
                        <a:buNone/>
                      </a:pPr>
                      <a:endParaRPr lang="ru-RU" dirty="0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5152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2082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C4C65D-6219-C309-63CC-982A9531B0FB}"/>
              </a:ext>
            </a:extLst>
          </p:cNvPr>
          <p:cNvSpPr txBox="1"/>
          <p:nvPr/>
        </p:nvSpPr>
        <p:spPr>
          <a:xfrm>
            <a:off x="1253067" y="603955"/>
            <a:ext cx="3900310" cy="6155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400" dirty="0">
                <a:ea typeface="Calibri"/>
                <a:cs typeface="Calibri"/>
              </a:rPr>
              <a:t>Решим уравнение: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173ED5-F167-2D96-9F49-3DC4326A6163}"/>
              </a:ext>
            </a:extLst>
          </p:cNvPr>
          <p:cNvSpPr txBox="1"/>
          <p:nvPr/>
        </p:nvSpPr>
        <p:spPr>
          <a:xfrm>
            <a:off x="3286831" y="1537052"/>
            <a:ext cx="380153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000" dirty="0">
                <a:ea typeface="Calibri"/>
                <a:cs typeface="Calibri"/>
              </a:rPr>
              <a:t>100k</a:t>
            </a:r>
            <a:r>
              <a:rPr lang="ru-RU" sz="3000" baseline="30000" dirty="0">
                <a:ea typeface="Calibri"/>
                <a:cs typeface="Calibri"/>
              </a:rPr>
              <a:t>2</a:t>
            </a:r>
            <a:r>
              <a:rPr lang="ru-RU" sz="3000" dirty="0">
                <a:ea typeface="Calibri"/>
                <a:cs typeface="Calibri"/>
              </a:rPr>
              <a:t> – 55k – 69 =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F5FDE9-D8A0-23BB-5F17-85F79E6D1B43}"/>
              </a:ext>
            </a:extLst>
          </p:cNvPr>
          <p:cNvSpPr txBox="1"/>
          <p:nvPr/>
        </p:nvSpPr>
        <p:spPr>
          <a:xfrm>
            <a:off x="1919817" y="2667705"/>
            <a:ext cx="1600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000" dirty="0">
                <a:ea typeface="Calibri"/>
                <a:cs typeface="Calibri"/>
              </a:rPr>
              <a:t>k = 1,15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EDBCC-D3DA-E354-ED4C-9986E202ED79}"/>
              </a:ext>
            </a:extLst>
          </p:cNvPr>
          <p:cNvSpPr txBox="1"/>
          <p:nvPr/>
        </p:nvSpPr>
        <p:spPr>
          <a:xfrm>
            <a:off x="2034470" y="3431468"/>
            <a:ext cx="136031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000" dirty="0">
                <a:ea typeface="Calibri"/>
                <a:cs typeface="Calibri"/>
              </a:rPr>
              <a:t>r = 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584AA1-6DCE-3F73-631F-BC2D718DDEBB}"/>
              </a:ext>
            </a:extLst>
          </p:cNvPr>
          <p:cNvSpPr txBox="1"/>
          <p:nvPr/>
        </p:nvSpPr>
        <p:spPr>
          <a:xfrm>
            <a:off x="4971345" y="2671232"/>
            <a:ext cx="274320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000" dirty="0">
                <a:ea typeface="Calibri"/>
                <a:cs typeface="Calibri"/>
              </a:rPr>
              <a:t>k = -0,6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3AD36E-DD80-AF94-1D26-E963F65A166F}"/>
              </a:ext>
            </a:extLst>
          </p:cNvPr>
          <p:cNvSpPr txBox="1"/>
          <p:nvPr/>
        </p:nvSpPr>
        <p:spPr>
          <a:xfrm>
            <a:off x="1253067" y="5429955"/>
            <a:ext cx="3067755" cy="6309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500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Ответ: r = 15%</a:t>
            </a:r>
          </a:p>
        </p:txBody>
      </p:sp>
    </p:spTree>
    <p:extLst>
      <p:ext uri="{BB962C8B-B14F-4D97-AF65-F5344CB8AC3E}">
        <p14:creationId xmlns:p14="http://schemas.microsoft.com/office/powerpoint/2010/main" val="478466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B29E52-B73F-F175-FB54-B303179BE623}"/>
              </a:ext>
            </a:extLst>
          </p:cNvPr>
          <p:cNvSpPr txBox="1"/>
          <p:nvPr/>
        </p:nvSpPr>
        <p:spPr>
          <a:xfrm>
            <a:off x="4472847" y="848299"/>
            <a:ext cx="2831335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</a:rPr>
              <a:t>ЗАДАЧА №4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B5DC1-148F-4238-E009-F93111732553}"/>
              </a:ext>
            </a:extLst>
          </p:cNvPr>
          <p:cNvSpPr txBox="1"/>
          <p:nvPr/>
        </p:nvSpPr>
        <p:spPr>
          <a:xfrm>
            <a:off x="1916934" y="1718631"/>
            <a:ext cx="9374766" cy="46012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500" dirty="0">
                <a:cs typeface="Times New Roman"/>
              </a:rPr>
              <a:t>Планируется выдать льготный кредит на </a:t>
            </a:r>
            <a:r>
              <a:rPr lang="ru-RU" sz="2500" dirty="0">
                <a:solidFill>
                  <a:srgbClr val="FF0000"/>
                </a:solidFill>
                <a:cs typeface="Times New Roman"/>
              </a:rPr>
              <a:t>целое число</a:t>
            </a:r>
            <a:r>
              <a:rPr lang="ru-RU" sz="2500" dirty="0">
                <a:cs typeface="Times New Roman"/>
              </a:rPr>
              <a:t> миллионов рублей </a:t>
            </a:r>
            <a:r>
              <a:rPr lang="ru-RU" sz="2500" dirty="0">
                <a:solidFill>
                  <a:srgbClr val="00B050"/>
                </a:solidFill>
                <a:cs typeface="Times New Roman"/>
              </a:rPr>
              <a:t>на 5 лет</a:t>
            </a:r>
            <a:r>
              <a:rPr lang="ru-RU" sz="2500" dirty="0">
                <a:cs typeface="Times New Roman"/>
              </a:rPr>
              <a:t>.</a:t>
            </a:r>
            <a:endParaRPr lang="ru-RU" dirty="0"/>
          </a:p>
          <a:p>
            <a:r>
              <a:rPr lang="ru-RU" sz="2500" dirty="0">
                <a:cs typeface="Times New Roman"/>
              </a:rPr>
              <a:t>-В середине каждого года действия кредита, долг заёмщика возрастает на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cs typeface="Times New Roman"/>
              </a:rPr>
              <a:t>20%</a:t>
            </a:r>
            <a:r>
              <a:rPr lang="ru-RU" sz="2500" dirty="0">
                <a:cs typeface="Times New Roman"/>
              </a:rPr>
              <a:t> по сравнению с началом года.</a:t>
            </a:r>
          </a:p>
          <a:p>
            <a:r>
              <a:rPr lang="ru-RU" sz="2500" dirty="0">
                <a:ea typeface="Calibri"/>
                <a:cs typeface="Times New Roman"/>
              </a:rPr>
              <a:t>-В конце 1-го, 2-го, 3-го годов заёмщик выплачивает только проценты по кредиту, оставляя долг неизменно равным первоначальному.</a:t>
            </a:r>
          </a:p>
          <a:p>
            <a:r>
              <a:rPr lang="ru-RU" sz="2500" dirty="0">
                <a:ea typeface="Calibri"/>
                <a:cs typeface="Times New Roman"/>
              </a:rPr>
              <a:t>-В конце 4-го и 5-го годов заёмщик выплачивает одинаковые суммы, погашая весь долг полностью. </a:t>
            </a:r>
          </a:p>
          <a:p>
            <a:r>
              <a:rPr lang="ru-RU" sz="2500" dirty="0">
                <a:ea typeface="Calibri"/>
                <a:cs typeface="Times New Roman"/>
              </a:rPr>
              <a:t>Найдите наибольший размер кредита, при котором общая сумма выплат заёмщика будет </a:t>
            </a:r>
            <a:r>
              <a:rPr lang="ru-RU" sz="2500" dirty="0">
                <a:solidFill>
                  <a:srgbClr val="C00000"/>
                </a:solidFill>
                <a:ea typeface="Calibri"/>
                <a:cs typeface="Times New Roman"/>
              </a:rPr>
              <a:t>меньше</a:t>
            </a:r>
            <a:r>
              <a:rPr lang="ru-RU" sz="2500" dirty="0">
                <a:ea typeface="Calibri"/>
                <a:cs typeface="Times New Roman"/>
              </a:rPr>
              <a:t> 9 млн. рублей.</a:t>
            </a:r>
          </a:p>
          <a:p>
            <a:endParaRPr lang="ru-RU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99749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4D59C2F-8FBE-7430-1C8A-0DF69EADEE93}"/>
              </a:ext>
            </a:extLst>
          </p:cNvPr>
          <p:cNvSpPr txBox="1"/>
          <p:nvPr/>
        </p:nvSpPr>
        <p:spPr>
          <a:xfrm>
            <a:off x="4549966" y="220337"/>
            <a:ext cx="1861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Решение: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89A004-3B27-CD7C-97C7-67770F198C6C}"/>
                  </a:ext>
                </a:extLst>
              </p:cNvPr>
              <p:cNvSpPr txBox="1"/>
              <p:nvPr/>
            </p:nvSpPr>
            <p:spPr>
              <a:xfrm>
                <a:off x="2522860" y="760164"/>
                <a:ext cx="6929611" cy="13769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ru-RU" sz="2500" dirty="0"/>
                  <a:t>Кредит S млн. руб. (целое число)</a:t>
                </a:r>
              </a:p>
              <a:p>
                <a:r>
                  <a:rPr lang="en-US" sz="2500" dirty="0"/>
                  <a:t>n = 5</a:t>
                </a:r>
                <a:r>
                  <a:rPr lang="ru-RU" sz="2500" dirty="0"/>
                  <a:t>  лет. r = 20%. Увеличение в </a:t>
                </a:r>
                <a:r>
                  <a:rPr lang="en-US" sz="2500" dirty="0"/>
                  <a:t>k </a:t>
                </a:r>
                <a:r>
                  <a:rPr lang="en-US" sz="2500" dirty="0" err="1"/>
                  <a:t>раз</a:t>
                </a:r>
                <a:r>
                  <a:rPr lang="en-US" sz="2500" dirty="0"/>
                  <a:t>, </a:t>
                </a:r>
                <a:r>
                  <a:rPr lang="en-US" sz="2500" dirty="0" err="1"/>
                  <a:t>где</a:t>
                </a:r>
                <a:r>
                  <a:rPr lang="en-US" sz="2500" dirty="0"/>
                  <a:t> k  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500" dirty="0"/>
                  <a:t> = 1,2</a:t>
                </a:r>
                <a:endParaRPr lang="en-US" sz="2500" dirty="0">
                  <a:ea typeface="Calibri"/>
                  <a:cs typeface="Calibri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E89A004-3B27-CD7C-97C7-67770F198C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60" y="760164"/>
                <a:ext cx="6929611" cy="1376915"/>
              </a:xfrm>
              <a:prstGeom prst="rect">
                <a:avLst/>
              </a:prstGeom>
              <a:blipFill>
                <a:blip r:embed="rId2"/>
                <a:stretch>
                  <a:fillRect l="-1495" t="-3540" r="-88" b="-3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Таблица 8">
            <a:extLst>
              <a:ext uri="{FF2B5EF4-FFF2-40B4-BE49-F238E27FC236}">
                <a16:creationId xmlns:a16="http://schemas.microsoft.com/office/drawing/2014/main" id="{FDE04A75-B7CE-DF1A-B391-01027DEF89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829411"/>
              </p:ext>
            </p:extLst>
          </p:nvPr>
        </p:nvGraphicFramePr>
        <p:xfrm>
          <a:off x="1560124" y="2683820"/>
          <a:ext cx="9047805" cy="2643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6949">
                  <a:extLst>
                    <a:ext uri="{9D8B030D-6E8A-4147-A177-3AD203B41FA5}">
                      <a16:colId xmlns:a16="http://schemas.microsoft.com/office/drawing/2014/main" val="890922709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1750993634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1399301490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2447231978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4063570386"/>
                    </a:ext>
                  </a:extLst>
                </a:gridCol>
                <a:gridCol w="1166949">
                  <a:extLst>
                    <a:ext uri="{9D8B030D-6E8A-4147-A177-3AD203B41FA5}">
                      <a16:colId xmlns:a16="http://schemas.microsoft.com/office/drawing/2014/main" val="2944877979"/>
                    </a:ext>
                  </a:extLst>
                </a:gridCol>
                <a:gridCol w="2046111">
                  <a:extLst>
                    <a:ext uri="{9D8B030D-6E8A-4147-A177-3AD203B41FA5}">
                      <a16:colId xmlns:a16="http://schemas.microsoft.com/office/drawing/2014/main" val="1981237385"/>
                    </a:ext>
                  </a:extLst>
                </a:gridCol>
              </a:tblGrid>
              <a:tr h="576414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 год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 год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3 год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4 год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5 год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597579"/>
                  </a:ext>
                </a:extLst>
              </a:tr>
              <a:tr h="5764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Долг перед банком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1,2(1,2S - x)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064498"/>
                  </a:ext>
                </a:extLst>
              </a:tr>
              <a:tr h="5764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Выплаты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0,2S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x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x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87142"/>
                  </a:ext>
                </a:extLst>
              </a:tr>
              <a:tr h="5764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Остаток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S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1,2S - x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C00000"/>
                          </a:solidFill>
                        </a:rPr>
                        <a:t>1,2(1,2S - x) - x = 0</a:t>
                      </a: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732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360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14A51FC8-A249-BCBD-DEA3-F73E0AA9B6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114" y="125716"/>
                <a:ext cx="11903825" cy="6152254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1,2(1,2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S-x)-x=0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1,44S-1,2x-x=0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2,2x=1,44S</a:t>
                </a:r>
              </a:p>
              <a:p>
                <a:pPr marL="0" indent="0">
                  <a:buNone/>
                </a:pP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1,44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2,2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220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Выплат: 0,2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+ 0,2S + 0,2S + x + x = 0,6S + 2x = 0,6S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  <m:r>
                      <a:rPr lang="en-US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условию: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5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ru-RU" sz="25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sty m:val="p"/>
                      </m:rPr>
                      <a:rPr lang="en-US" sz="25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500" b="0" i="0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endParaRPr lang="ru-RU" sz="2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S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S &lt; 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S = 4 </a:t>
                </a:r>
              </a:p>
              <a:p>
                <a:pPr marL="0" indent="0">
                  <a:buNone/>
                </a:pP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4 000 000руб.</a:t>
                </a:r>
              </a:p>
            </p:txBody>
          </p:sp>
        </mc:Choice>
        <mc:Fallback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14A51FC8-A249-BCBD-DEA3-F73E0AA9B6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114" y="125716"/>
                <a:ext cx="11903825" cy="6152254"/>
              </a:xfrm>
              <a:blipFill>
                <a:blip r:embed="rId2"/>
                <a:stretch>
                  <a:fillRect l="-1024" t="-2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760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B20EBA-B4B8-4C1F-87DE-BA060533B9BC}"/>
              </a:ext>
            </a:extLst>
          </p:cNvPr>
          <p:cNvSpPr txBox="1"/>
          <p:nvPr/>
        </p:nvSpPr>
        <p:spPr>
          <a:xfrm>
            <a:off x="4472847" y="848299"/>
            <a:ext cx="2831335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</a:rPr>
              <a:t>ЗАДАЧА №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5</a:t>
            </a:r>
            <a:endParaRPr lang="ru-RU" sz="3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9113B-801D-472D-9828-3BFFE4F7EBE8}"/>
              </a:ext>
            </a:extLst>
          </p:cNvPr>
          <p:cNvSpPr txBox="1"/>
          <p:nvPr/>
        </p:nvSpPr>
        <p:spPr>
          <a:xfrm>
            <a:off x="1916934" y="1718631"/>
            <a:ext cx="9374766" cy="39395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500" dirty="0"/>
              <a:t>15 января планируется взять кредит в банке </a:t>
            </a:r>
            <a:r>
              <a:rPr lang="ru-RU" sz="2500" dirty="0">
                <a:solidFill>
                  <a:srgbClr val="FF0000"/>
                </a:solidFill>
              </a:rPr>
              <a:t>на 24 месяца</a:t>
            </a:r>
            <a:r>
              <a:rPr lang="ru-RU" sz="2500" dirty="0"/>
              <a:t>. Условия его возврата таковы:</a:t>
            </a:r>
          </a:p>
          <a:p>
            <a:pPr lvl="1"/>
            <a:r>
              <a:rPr lang="ru-RU" sz="2500" dirty="0"/>
              <a:t>-1 числа каждого месяца долг возрастает на </a:t>
            </a:r>
            <a:r>
              <a:rPr lang="ru-RU" sz="2500" dirty="0">
                <a:solidFill>
                  <a:srgbClr val="00B050"/>
                </a:solidFill>
              </a:rPr>
              <a:t>3%</a:t>
            </a:r>
            <a:r>
              <a:rPr lang="ru-RU" sz="2500" dirty="0"/>
              <a:t> по сравнению с концом предыдущего месяца</a:t>
            </a:r>
            <a:r>
              <a:rPr lang="en-US" sz="2500" dirty="0"/>
              <a:t>;</a:t>
            </a:r>
            <a:endParaRPr lang="ru-RU" sz="2500" dirty="0"/>
          </a:p>
          <a:p>
            <a:pPr lvl="1"/>
            <a:r>
              <a:rPr lang="ru-RU" sz="2500" dirty="0"/>
              <a:t>-со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2-го по 14-е </a:t>
            </a:r>
            <a:r>
              <a:rPr lang="ru-RU" sz="2500" dirty="0"/>
              <a:t>число каждого месяца необходимо выплатить часть долга</a:t>
            </a:r>
            <a:r>
              <a:rPr lang="en-US" sz="2500" dirty="0"/>
              <a:t>;</a:t>
            </a:r>
          </a:p>
          <a:p>
            <a:pPr lvl="1"/>
            <a:r>
              <a:rPr lang="ru-RU" sz="2500" dirty="0"/>
              <a:t>-</a:t>
            </a:r>
            <a:r>
              <a:rPr lang="ru-RU" sz="2500" dirty="0">
                <a:solidFill>
                  <a:srgbClr val="002060"/>
                </a:solidFill>
              </a:rPr>
              <a:t>15-го числа каждого месяца, долг должен быть на одну и ту же величину меньше долга на 15-е число предыдущего месяца.</a:t>
            </a:r>
          </a:p>
          <a:p>
            <a:r>
              <a:rPr lang="ru-RU" sz="2500" dirty="0">
                <a:ea typeface="Calibri"/>
                <a:cs typeface="Calibri"/>
              </a:rPr>
              <a:t>Сколько процентов от суммы кредита составляет общая сумма денег, которую нужно выплатить банку за весь срок кредитования?</a:t>
            </a:r>
          </a:p>
        </p:txBody>
      </p:sp>
    </p:spTree>
    <p:extLst>
      <p:ext uri="{BB962C8B-B14F-4D97-AF65-F5344CB8AC3E}">
        <p14:creationId xmlns:p14="http://schemas.microsoft.com/office/powerpoint/2010/main" val="1666492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87E042-0D0F-42E5-95E5-DD09A579C00A}"/>
              </a:ext>
            </a:extLst>
          </p:cNvPr>
          <p:cNvSpPr txBox="1"/>
          <p:nvPr/>
        </p:nvSpPr>
        <p:spPr>
          <a:xfrm>
            <a:off x="4549966" y="220337"/>
            <a:ext cx="1861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Решение: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08EC89-DCC7-4C9D-A366-EA218D842F16}"/>
                  </a:ext>
                </a:extLst>
              </p:cNvPr>
              <p:cNvSpPr txBox="1"/>
              <p:nvPr/>
            </p:nvSpPr>
            <p:spPr>
              <a:xfrm>
                <a:off x="3142191" y="770748"/>
                <a:ext cx="8422644" cy="137691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lang="ru-RU" sz="2500" dirty="0"/>
                  <a:t>Кредит S руб.</a:t>
                </a:r>
              </a:p>
              <a:p>
                <a:r>
                  <a:rPr lang="en-US" sz="2500" dirty="0"/>
                  <a:t>n = </a:t>
                </a:r>
                <a:r>
                  <a:rPr lang="ru-RU" sz="2500" dirty="0"/>
                  <a:t>8 мес. r = 3%. </a:t>
                </a:r>
              </a:p>
              <a:p>
                <a:r>
                  <a:rPr lang="ru-RU" sz="2500" dirty="0"/>
                  <a:t>Увеличение в </a:t>
                </a:r>
                <a:r>
                  <a:rPr lang="en-US" sz="2500" dirty="0"/>
                  <a:t>k </a:t>
                </a:r>
                <a:r>
                  <a:rPr lang="en-US" sz="2500" dirty="0" err="1"/>
                  <a:t>раз</a:t>
                </a:r>
                <a:r>
                  <a:rPr lang="en-US" sz="2500" dirty="0"/>
                  <a:t>, </a:t>
                </a:r>
                <a:r>
                  <a:rPr lang="en-US" sz="2500" dirty="0" err="1"/>
                  <a:t>где</a:t>
                </a:r>
                <a:r>
                  <a:rPr lang="en-US" sz="2500" dirty="0"/>
                  <a:t> k  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den>
                    </m:f>
                  </m:oMath>
                </a14:m>
                <a:r>
                  <a:rPr lang="en-US" sz="2500" dirty="0"/>
                  <a:t> = 1,</a:t>
                </a:r>
                <a:r>
                  <a:rPr lang="ru-RU" sz="2500" dirty="0"/>
                  <a:t>03</a:t>
                </a:r>
                <a:endParaRPr lang="en-US" sz="2500" dirty="0">
                  <a:ea typeface="Calibri"/>
                  <a:cs typeface="Calibri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E08EC89-DCC7-4C9D-A366-EA218D842F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2191" y="770748"/>
                <a:ext cx="8422644" cy="1376915"/>
              </a:xfrm>
              <a:prstGeom prst="rect">
                <a:avLst/>
              </a:prstGeom>
              <a:blipFill>
                <a:blip r:embed="rId2"/>
                <a:stretch>
                  <a:fillRect l="-1158" t="-3097" b="-3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2375EC25-7B79-47CF-B48D-2E1BB7E369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5644374"/>
                  </p:ext>
                </p:extLst>
              </p:nvPr>
            </p:nvGraphicFramePr>
            <p:xfrm>
              <a:off x="2031999" y="2330101"/>
              <a:ext cx="8128001" cy="37895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1001207318"/>
                        </a:ext>
                      </a:extLst>
                    </a:gridCol>
                    <a:gridCol w="587288">
                      <a:extLst>
                        <a:ext uri="{9D8B030D-6E8A-4147-A177-3AD203B41FA5}">
                          <a16:colId xmlns:a16="http://schemas.microsoft.com/office/drawing/2014/main" val="2179748695"/>
                        </a:ext>
                      </a:extLst>
                    </a:gridCol>
                    <a:gridCol w="1146412">
                      <a:extLst>
                        <a:ext uri="{9D8B030D-6E8A-4147-A177-3AD203B41FA5}">
                          <a16:colId xmlns:a16="http://schemas.microsoft.com/office/drawing/2014/main" val="3223729508"/>
                        </a:ext>
                      </a:extLst>
                    </a:gridCol>
                    <a:gridCol w="1569492">
                      <a:extLst>
                        <a:ext uri="{9D8B030D-6E8A-4147-A177-3AD203B41FA5}">
                          <a16:colId xmlns:a16="http://schemas.microsoft.com/office/drawing/2014/main" val="4126601973"/>
                        </a:ext>
                      </a:extLst>
                    </a:gridCol>
                    <a:gridCol w="682388">
                      <a:extLst>
                        <a:ext uri="{9D8B030D-6E8A-4147-A177-3AD203B41FA5}">
                          <a16:colId xmlns:a16="http://schemas.microsoft.com/office/drawing/2014/main" val="1419795550"/>
                        </a:ext>
                      </a:extLst>
                    </a:gridCol>
                    <a:gridCol w="1820135">
                      <a:extLst>
                        <a:ext uri="{9D8B030D-6E8A-4147-A177-3AD203B41FA5}">
                          <a16:colId xmlns:a16="http://schemas.microsoft.com/office/drawing/2014/main" val="173539633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128167138"/>
                        </a:ext>
                      </a:extLst>
                    </a:gridCol>
                  </a:tblGrid>
                  <a:tr h="772015"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dirty="0">
                              <a:solidFill>
                                <a:schemeClr val="tx1"/>
                              </a:solidFill>
                            </a:rPr>
                            <a:t>1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dirty="0">
                              <a:solidFill>
                                <a:schemeClr val="tx1"/>
                              </a:solidFill>
                            </a:rPr>
                            <a:t>2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500" b="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dirty="0">
                              <a:solidFill>
                                <a:schemeClr val="tx1"/>
                              </a:solidFill>
                            </a:rPr>
                            <a:t>7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dirty="0">
                              <a:solidFill>
                                <a:schemeClr val="tx1"/>
                              </a:solidFill>
                            </a:rPr>
                            <a:t>8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996124"/>
                      </a:ext>
                    </a:extLst>
                  </a:tr>
                  <a:tr h="772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Долг перед банком </a:t>
                          </a:r>
                        </a:p>
                        <a:p>
                          <a:pPr algn="ctr"/>
                          <a:r>
                            <a:rPr lang="ru-RU" dirty="0"/>
                            <a:t>1-е число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err="1"/>
                            <a:t>kS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k </a:t>
                          </a:r>
                          <a:r>
                            <a:rPr lang="ru-RU" sz="2500" dirty="0"/>
                            <a:t>∙</a:t>
                          </a:r>
                          <a:r>
                            <a:rPr lang="en-US" sz="25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500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k </a:t>
                          </a:r>
                          <a:r>
                            <a:rPr lang="ru-RU" sz="2500" dirty="0"/>
                            <a:t>∙</a:t>
                          </a:r>
                          <a14:m>
                            <m:oMath xmlns:m="http://schemas.openxmlformats.org/officeDocument/2006/math">
                              <m: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K </a:t>
                          </a:r>
                          <a:r>
                            <a:rPr lang="ru-RU" sz="2500" dirty="0"/>
                            <a:t>∙</a:t>
                          </a:r>
                          <a14:m>
                            <m:oMath xmlns:m="http://schemas.openxmlformats.org/officeDocument/2006/math">
                              <m: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5905292"/>
                      </a:ext>
                    </a:extLst>
                  </a:tr>
                  <a:tr h="772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Выплаты</a:t>
                          </a:r>
                        </a:p>
                        <a:p>
                          <a:pPr algn="ctr"/>
                          <a:r>
                            <a:rPr lang="ru-RU" dirty="0"/>
                            <a:t>со 2-го по 14-е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kS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k </a:t>
                          </a:r>
                          <a:r>
                            <a:rPr lang="ru-RU" sz="2500" dirty="0"/>
                            <a:t>∙</a:t>
                          </a:r>
                          <a:r>
                            <a:rPr lang="en-US" sz="25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500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k </a:t>
                          </a:r>
                          <a:r>
                            <a:rPr lang="ru-RU" sz="2500" dirty="0"/>
                            <a:t>∙</a:t>
                          </a:r>
                          <a14:m>
                            <m:oMath xmlns:m="http://schemas.openxmlformats.org/officeDocument/2006/math">
                              <m: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k </a:t>
                          </a:r>
                          <a:r>
                            <a:rPr lang="ru-RU" sz="2500" dirty="0"/>
                            <a:t>∙</a:t>
                          </a:r>
                          <a14:m>
                            <m:oMath xmlns:m="http://schemas.openxmlformats.org/officeDocument/2006/math">
                              <m:r>
                                <a:rPr lang="en-US" sz="25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6858705"/>
                      </a:ext>
                    </a:extLst>
                  </a:tr>
                  <a:tr h="77201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Остаток</a:t>
                          </a:r>
                        </a:p>
                        <a:p>
                          <a:pPr algn="ctr"/>
                          <a:r>
                            <a:rPr lang="ru-RU" dirty="0"/>
                            <a:t>15-е число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5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25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500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0617040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6">
                <a:extLst>
                  <a:ext uri="{FF2B5EF4-FFF2-40B4-BE49-F238E27FC236}">
                    <a16:creationId xmlns:a16="http://schemas.microsoft.com/office/drawing/2014/main" id="{2375EC25-7B79-47CF-B48D-2E1BB7E369B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55644374"/>
                  </p:ext>
                </p:extLst>
              </p:nvPr>
            </p:nvGraphicFramePr>
            <p:xfrm>
              <a:off x="2031999" y="2330101"/>
              <a:ext cx="8128001" cy="378953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61143">
                      <a:extLst>
                        <a:ext uri="{9D8B030D-6E8A-4147-A177-3AD203B41FA5}">
                          <a16:colId xmlns:a16="http://schemas.microsoft.com/office/drawing/2014/main" val="1001207318"/>
                        </a:ext>
                      </a:extLst>
                    </a:gridCol>
                    <a:gridCol w="587288">
                      <a:extLst>
                        <a:ext uri="{9D8B030D-6E8A-4147-A177-3AD203B41FA5}">
                          <a16:colId xmlns:a16="http://schemas.microsoft.com/office/drawing/2014/main" val="2179748695"/>
                        </a:ext>
                      </a:extLst>
                    </a:gridCol>
                    <a:gridCol w="1146412">
                      <a:extLst>
                        <a:ext uri="{9D8B030D-6E8A-4147-A177-3AD203B41FA5}">
                          <a16:colId xmlns:a16="http://schemas.microsoft.com/office/drawing/2014/main" val="3223729508"/>
                        </a:ext>
                      </a:extLst>
                    </a:gridCol>
                    <a:gridCol w="1569492">
                      <a:extLst>
                        <a:ext uri="{9D8B030D-6E8A-4147-A177-3AD203B41FA5}">
                          <a16:colId xmlns:a16="http://schemas.microsoft.com/office/drawing/2014/main" val="4126601973"/>
                        </a:ext>
                      </a:extLst>
                    </a:gridCol>
                    <a:gridCol w="682388">
                      <a:extLst>
                        <a:ext uri="{9D8B030D-6E8A-4147-A177-3AD203B41FA5}">
                          <a16:colId xmlns:a16="http://schemas.microsoft.com/office/drawing/2014/main" val="1419795550"/>
                        </a:ext>
                      </a:extLst>
                    </a:gridCol>
                    <a:gridCol w="1820135">
                      <a:extLst>
                        <a:ext uri="{9D8B030D-6E8A-4147-A177-3AD203B41FA5}">
                          <a16:colId xmlns:a16="http://schemas.microsoft.com/office/drawing/2014/main" val="1735396334"/>
                        </a:ext>
                      </a:extLst>
                    </a:gridCol>
                    <a:gridCol w="1161143">
                      <a:extLst>
                        <a:ext uri="{9D8B030D-6E8A-4147-A177-3AD203B41FA5}">
                          <a16:colId xmlns:a16="http://schemas.microsoft.com/office/drawing/2014/main" val="3128167138"/>
                        </a:ext>
                      </a:extLst>
                    </a:gridCol>
                  </a:tblGrid>
                  <a:tr h="772015"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dirty="0">
                              <a:solidFill>
                                <a:schemeClr val="tx1"/>
                              </a:solidFill>
                            </a:rPr>
                            <a:t>1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dirty="0">
                              <a:solidFill>
                                <a:schemeClr val="tx1"/>
                              </a:solidFill>
                            </a:rPr>
                            <a:t>2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500" b="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dirty="0">
                              <a:solidFill>
                                <a:schemeClr val="tx1"/>
                              </a:solidFill>
                            </a:rPr>
                            <a:t>7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200" b="0" dirty="0">
                              <a:solidFill>
                                <a:schemeClr val="tx1"/>
                              </a:solidFill>
                            </a:rPr>
                            <a:t>8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8996124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Долг перед банком </a:t>
                          </a:r>
                        </a:p>
                        <a:p>
                          <a:pPr algn="ctr"/>
                          <a:r>
                            <a:rPr lang="ru-RU" dirty="0"/>
                            <a:t>1-е число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 err="1"/>
                            <a:t>kS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4496" t="-65641" r="-233721" b="-16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500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3893" t="-65641" r="-64765" b="-1620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953" t="-65641" r="-1047" b="-1620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05905292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Выплаты</a:t>
                          </a:r>
                        </a:p>
                        <a:p>
                          <a:pPr algn="ctr"/>
                          <a:r>
                            <a:rPr lang="ru-RU" dirty="0"/>
                            <a:t>со 2-го по 14-е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3191" t="-215333" r="-457979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4496" t="-215333" r="-233721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500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3893" t="-215333" r="-64765" b="-1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598953" t="-215333" r="-1047" b="-110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6858705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Остаток</a:t>
                          </a:r>
                        </a:p>
                        <a:p>
                          <a:pPr algn="ctr"/>
                          <a:r>
                            <a:rPr lang="ru-RU" dirty="0"/>
                            <a:t>15-е число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S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53191" t="-315333" r="-457979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4496" t="-315333" r="-233721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500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3893" t="-315333" r="-64765" b="-1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500" dirty="0"/>
                            <a:t>0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2061704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809492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AECACB24-5980-444A-93C0-6F3B7A6370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9629" y="498764"/>
                <a:ext cx="12042371" cy="61015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Выплаты: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… + k </a:t>
                </a:r>
                <a:r>
                  <a:rPr lang="ru-RU" dirty="0"/>
                  <a:t>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k</a:t>
                </a:r>
                <a:r>
                  <a:rPr lang="ru-RU" dirty="0"/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(k</a:t>
                </a:r>
                <a:r>
                  <a:rPr lang="ru-RU" dirty="0"/>
                  <a:t> ∙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+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+…k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–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</a:t>
                </a:r>
                <a:r>
                  <a:rPr lang="ru-RU" dirty="0"/>
                  <a:t> ∙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- 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=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</a:t>
                </a:r>
                <a:r>
                  <a:rPr lang="en-US" dirty="0"/>
                  <a:t>S</a:t>
                </a:r>
                <a:r>
                  <a:rPr lang="en-US" baseline="-25000" dirty="0"/>
                  <a:t>8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∙ </a:t>
                </a:r>
                <a:r>
                  <a:rPr lang="en-US" dirty="0"/>
                  <a:t>8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ru-RU" dirty="0"/>
                      <m:t>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4=4,5] = k </a:t>
                </a:r>
                <a:r>
                  <a:rPr lang="ru-RU" sz="2800" dirty="0"/>
                  <a:t>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ru-RU" sz="2800" dirty="0"/>
                  <a:t>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4,5 - 3,5S = 1,03 </a:t>
                </a:r>
                <a:r>
                  <a:rPr lang="ru-RU" sz="2800" dirty="0"/>
                  <a:t>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4,5S - 3,5S = 1.135S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- 100%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1,135S - x%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113,5</a:t>
                </a: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113,5%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Объект 2">
                <a:extLst>
                  <a:ext uri="{FF2B5EF4-FFF2-40B4-BE49-F238E27FC236}">
                    <a16:creationId xmlns:a16="http://schemas.microsoft.com/office/drawing/2014/main" id="{AECACB24-5980-444A-93C0-6F3B7A6370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629" y="498764"/>
                <a:ext cx="12042371" cy="6101541"/>
              </a:xfrm>
              <a:blipFill>
                <a:blip r:embed="rId2"/>
                <a:stretch>
                  <a:fillRect l="-1063" t="-17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895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53792" y="465237"/>
            <a:ext cx="590377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600" dirty="0">
                <a:solidFill>
                  <a:prstClr val="black"/>
                </a:solidFill>
                <a:latin typeface="Calibri"/>
              </a:rPr>
              <a:t>Демонстрационный вариант 2022 года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7505" y="1348685"/>
            <a:ext cx="9906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200" dirty="0">
                <a:solidFill>
                  <a:prstClr val="black"/>
                </a:solidFill>
                <a:latin typeface="Calibri"/>
              </a:rPr>
              <a:t>15 января планируется взять кредит в банке на </a:t>
            </a:r>
            <a:r>
              <a:rPr lang="ru-RU" sz="2200" dirty="0">
                <a:solidFill>
                  <a:srgbClr val="FF0000"/>
                </a:solidFill>
                <a:latin typeface="Calibri"/>
              </a:rPr>
              <a:t>6 месяцев 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в размере </a:t>
            </a:r>
            <a:r>
              <a:rPr lang="ru-RU" sz="2200" dirty="0">
                <a:solidFill>
                  <a:srgbClr val="FF0000"/>
                </a:solidFill>
                <a:latin typeface="Calibri"/>
              </a:rPr>
              <a:t>1 млн рублей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. Условия его возврата таковы:</a:t>
            </a:r>
          </a:p>
          <a:p>
            <a:pPr marL="412720" indent="-412720" defTabSz="457200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1-го числа каждого месяца долг увеличивается на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 процентов</a:t>
            </a:r>
          </a:p>
          <a:p>
            <a:pPr defTabSz="457200"/>
            <a:r>
              <a:rPr lang="ru-RU" sz="2200" dirty="0">
                <a:solidFill>
                  <a:prstClr val="black"/>
                </a:solidFill>
                <a:latin typeface="Calibri"/>
              </a:rPr>
              <a:t>      по сравнению с концом предыдущего месяца, где </a:t>
            </a:r>
            <a:r>
              <a:rPr lang="en-US" sz="2200" dirty="0">
                <a:solidFill>
                  <a:srgbClr val="FF0000"/>
                </a:solidFill>
                <a:latin typeface="Calibri"/>
              </a:rPr>
              <a:t>r – </a:t>
            </a:r>
            <a:r>
              <a:rPr lang="ru-RU" sz="2200" dirty="0">
                <a:solidFill>
                  <a:srgbClr val="FF0000"/>
                </a:solidFill>
                <a:latin typeface="Calibri"/>
              </a:rPr>
              <a:t>целое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/>
              </a:rPr>
              <a:t>число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;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412720" indent="-412720" defTabSz="457200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Со 2-го по 14-е число каждого месяца необходимо выплатить часть долга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;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  <a:p>
            <a:pPr marL="412720" indent="-412720" defTabSz="457200">
              <a:buFontTx/>
              <a:buChar char="-"/>
            </a:pPr>
            <a:r>
              <a:rPr lang="ru-RU" sz="2200" dirty="0">
                <a:solidFill>
                  <a:prstClr val="black"/>
                </a:solidFill>
                <a:latin typeface="Calibri"/>
              </a:rPr>
              <a:t>15-го числа каждого месяца долг должен составлять некоторую сумму в соответствии со следующей таблицей.</a:t>
            </a:r>
          </a:p>
          <a:p>
            <a:pPr marL="412720" indent="-412720" defTabSz="457200">
              <a:buFontTx/>
              <a:buChar char="-"/>
            </a:pPr>
            <a:endParaRPr lang="ru-RU" sz="2600" dirty="0">
              <a:solidFill>
                <a:prstClr val="black"/>
              </a:solidFill>
              <a:latin typeface="Calibri"/>
            </a:endParaRPr>
          </a:p>
          <a:p>
            <a:pPr marL="412720" indent="-412720" defTabSz="457200">
              <a:buFontTx/>
              <a:buChar char="-"/>
            </a:pPr>
            <a:endParaRPr lang="ru-RU" sz="2600" dirty="0">
              <a:solidFill>
                <a:prstClr val="black"/>
              </a:solidFill>
              <a:latin typeface="Calibri"/>
            </a:endParaRPr>
          </a:p>
          <a:p>
            <a:pPr marL="412720" indent="-412720" defTabSz="457200">
              <a:buFontTx/>
              <a:buChar char="-"/>
            </a:pPr>
            <a:endParaRPr lang="ru-RU" sz="2600" dirty="0">
              <a:solidFill>
                <a:prstClr val="black"/>
              </a:solidFill>
              <a:latin typeface="Calibri"/>
            </a:endParaRPr>
          </a:p>
          <a:p>
            <a:pPr marL="412720" indent="-412720" defTabSz="457200">
              <a:buFontTx/>
              <a:buChar char="-"/>
            </a:pPr>
            <a:endParaRPr lang="ru-RU" sz="2600" dirty="0">
              <a:solidFill>
                <a:prstClr val="black"/>
              </a:solidFill>
              <a:latin typeface="Calibri"/>
            </a:endParaRPr>
          </a:p>
          <a:p>
            <a:pPr defTabSz="457200"/>
            <a:r>
              <a:rPr lang="ru-RU" sz="2600" dirty="0">
                <a:solidFill>
                  <a:prstClr val="white"/>
                </a:solidFill>
                <a:latin typeface="Calibri"/>
              </a:rPr>
              <a:t>==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Найдите наибольшее значение </a:t>
            </a:r>
            <a:r>
              <a:rPr lang="en-US" sz="2200" dirty="0">
                <a:solidFill>
                  <a:prstClr val="black"/>
                </a:solidFill>
                <a:latin typeface="Calibri"/>
              </a:rPr>
              <a:t>r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, при котором общая сумма выплат будет     	меньше 1,2 </a:t>
            </a:r>
            <a:r>
              <a:rPr lang="ru-RU" sz="2200" dirty="0" err="1">
                <a:solidFill>
                  <a:prstClr val="black"/>
                </a:solidFill>
                <a:latin typeface="Calibri"/>
              </a:rPr>
              <a:t>млн</a:t>
            </a:r>
            <a:r>
              <a:rPr lang="ru-RU" sz="2200" dirty="0">
                <a:solidFill>
                  <a:prstClr val="black"/>
                </a:solidFill>
                <a:latin typeface="Calibri"/>
              </a:rPr>
              <a:t> рублей.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955530"/>
              </p:ext>
            </p:extLst>
          </p:nvPr>
        </p:nvGraphicFramePr>
        <p:xfrm>
          <a:off x="1577339" y="3817620"/>
          <a:ext cx="92583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2065">
                  <a:extLst>
                    <a:ext uri="{9D8B030D-6E8A-4147-A177-3AD203B41FA5}">
                      <a16:colId xmlns:a16="http://schemas.microsoft.com/office/drawing/2014/main" val="1138369261"/>
                    </a:ext>
                  </a:extLst>
                </a:gridCol>
                <a:gridCol w="998758">
                  <a:extLst>
                    <a:ext uri="{9D8B030D-6E8A-4147-A177-3AD203B41FA5}">
                      <a16:colId xmlns:a16="http://schemas.microsoft.com/office/drawing/2014/main" val="577727354"/>
                    </a:ext>
                  </a:extLst>
                </a:gridCol>
                <a:gridCol w="970472">
                  <a:extLst>
                    <a:ext uri="{9D8B030D-6E8A-4147-A177-3AD203B41FA5}">
                      <a16:colId xmlns:a16="http://schemas.microsoft.com/office/drawing/2014/main" val="1044470292"/>
                    </a:ext>
                  </a:extLst>
                </a:gridCol>
                <a:gridCol w="1009291">
                  <a:extLst>
                    <a:ext uri="{9D8B030D-6E8A-4147-A177-3AD203B41FA5}">
                      <a16:colId xmlns:a16="http://schemas.microsoft.com/office/drawing/2014/main" val="2426953005"/>
                    </a:ext>
                  </a:extLst>
                </a:gridCol>
                <a:gridCol w="1086927">
                  <a:extLst>
                    <a:ext uri="{9D8B030D-6E8A-4147-A177-3AD203B41FA5}">
                      <a16:colId xmlns:a16="http://schemas.microsoft.com/office/drawing/2014/main" val="2902897647"/>
                    </a:ext>
                  </a:extLst>
                </a:gridCol>
                <a:gridCol w="989880">
                  <a:extLst>
                    <a:ext uri="{9D8B030D-6E8A-4147-A177-3AD203B41FA5}">
                      <a16:colId xmlns:a16="http://schemas.microsoft.com/office/drawing/2014/main" val="3148605120"/>
                    </a:ext>
                  </a:extLst>
                </a:gridCol>
                <a:gridCol w="1113619">
                  <a:extLst>
                    <a:ext uri="{9D8B030D-6E8A-4147-A177-3AD203B41FA5}">
                      <a16:colId xmlns:a16="http://schemas.microsoft.com/office/drawing/2014/main" val="1891284661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3613499310"/>
                    </a:ext>
                  </a:extLst>
                </a:gridCol>
              </a:tblGrid>
              <a:tr h="509451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Дата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15.01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15.02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15.03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15.04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15.05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15.06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>
                          <a:solidFill>
                            <a:schemeClr val="tx1"/>
                          </a:solidFill>
                        </a:rPr>
                        <a:t>15.07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8546224"/>
                  </a:ext>
                </a:extLst>
              </a:tr>
              <a:tr h="862149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Долг</a:t>
                      </a:r>
                    </a:p>
                    <a:p>
                      <a:pPr algn="ctr"/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(в млн </a:t>
                      </a:r>
                      <a:r>
                        <a:rPr lang="ru-RU" sz="1500" dirty="0" err="1">
                          <a:solidFill>
                            <a:schemeClr val="tx1"/>
                          </a:solidFill>
                        </a:rPr>
                        <a:t>руб</a:t>
                      </a:r>
                      <a:r>
                        <a:rPr lang="ru-RU" sz="15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1,0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0,6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0,4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0,3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marL="132081" marR="132081" marT="66040" marB="6604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03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6066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C40F1E-3D99-40AC-B425-42FD4470206D}"/>
              </a:ext>
            </a:extLst>
          </p:cNvPr>
          <p:cNvSpPr txBox="1"/>
          <p:nvPr/>
        </p:nvSpPr>
        <p:spPr>
          <a:xfrm>
            <a:off x="4472847" y="848299"/>
            <a:ext cx="2831335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</a:rPr>
              <a:t>ЗАДАЧА №</a:t>
            </a:r>
            <a:r>
              <a:rPr lang="en-US" sz="3500" dirty="0">
                <a:solidFill>
                  <a:schemeClr val="accent1">
                    <a:lumMod val="75000"/>
                  </a:schemeClr>
                </a:solidFill>
              </a:rPr>
              <a:t>6</a:t>
            </a:r>
            <a:endParaRPr lang="ru-RU" sz="35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6715E5-15B9-4A45-B29D-055A74D3CABE}"/>
              </a:ext>
            </a:extLst>
          </p:cNvPr>
          <p:cNvSpPr txBox="1"/>
          <p:nvPr/>
        </p:nvSpPr>
        <p:spPr>
          <a:xfrm>
            <a:off x="1916934" y="1718631"/>
            <a:ext cx="9374766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500" dirty="0">
                <a:cs typeface="Calibri"/>
              </a:rPr>
              <a:t>В июле планируется взять кредит в банке на сумму </a:t>
            </a:r>
            <a:r>
              <a:rPr lang="en-US" sz="2500" dirty="0">
                <a:solidFill>
                  <a:srgbClr val="FF0000"/>
                </a:solidFill>
                <a:cs typeface="Calibri"/>
              </a:rPr>
              <a:t>6 </a:t>
            </a:r>
            <a:r>
              <a:rPr lang="ru-RU" sz="2500" dirty="0">
                <a:solidFill>
                  <a:srgbClr val="FF0000"/>
                </a:solidFill>
                <a:cs typeface="Calibri"/>
              </a:rPr>
              <a:t>000 000 рублей, </a:t>
            </a:r>
            <a:r>
              <a:rPr lang="ru-RU" sz="2500" dirty="0">
                <a:cs typeface="Calibri"/>
              </a:rPr>
              <a:t>на срок </a:t>
            </a:r>
            <a:r>
              <a:rPr lang="ru-RU" sz="2500" dirty="0">
                <a:solidFill>
                  <a:srgbClr val="002060"/>
                </a:solidFill>
                <a:cs typeface="Calibri"/>
              </a:rPr>
              <a:t>15 лет</a:t>
            </a:r>
          </a:p>
          <a:p>
            <a:r>
              <a:rPr lang="ru-RU" sz="2500" dirty="0">
                <a:cs typeface="Calibri"/>
              </a:rPr>
              <a:t>Условия его возврата таковы:</a:t>
            </a:r>
          </a:p>
          <a:p>
            <a:r>
              <a:rPr lang="ru-RU" sz="2500" dirty="0">
                <a:cs typeface="Calibri"/>
              </a:rPr>
              <a:t>-каждый январь долг возрастает на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  <a:cs typeface="Calibri"/>
              </a:rPr>
              <a:t>r%</a:t>
            </a:r>
            <a:r>
              <a:rPr lang="ru-RU" sz="2500" dirty="0">
                <a:cs typeface="Calibri"/>
              </a:rPr>
              <a:t> по сравнению с концом предыдущего года;</a:t>
            </a:r>
          </a:p>
          <a:p>
            <a:r>
              <a:rPr lang="ru-RU" sz="2500" dirty="0">
                <a:cs typeface="Calibri"/>
              </a:rPr>
              <a:t>-с февраля по июнь каждого года необходимо выплатить</a:t>
            </a:r>
            <a:r>
              <a:rPr lang="ru-RU" sz="2500" dirty="0">
                <a:solidFill>
                  <a:srgbClr val="00B050"/>
                </a:solidFill>
                <a:cs typeface="Calibri"/>
              </a:rPr>
              <a:t> часть долга</a:t>
            </a:r>
            <a:r>
              <a:rPr lang="ru-RU" sz="2500" dirty="0">
                <a:cs typeface="Calibri"/>
              </a:rPr>
              <a:t>.</a:t>
            </a:r>
          </a:p>
          <a:p>
            <a:r>
              <a:rPr lang="ru-RU" sz="2500" dirty="0">
                <a:cs typeface="Calibri"/>
              </a:rPr>
              <a:t>-</a:t>
            </a:r>
            <a:r>
              <a:rPr lang="ru-RU" sz="2500" dirty="0">
                <a:solidFill>
                  <a:srgbClr val="7030A0"/>
                </a:solidFill>
                <a:cs typeface="Calibri"/>
              </a:rPr>
              <a:t>в июле каждого года долг должен быть на одну и ту же сумму меньше долга на июль предыдущего года.</a:t>
            </a:r>
          </a:p>
          <a:p>
            <a:r>
              <a:rPr lang="ru-RU" sz="2500" dirty="0">
                <a:cs typeface="Calibri"/>
              </a:rPr>
              <a:t>Найдите r, если известно, что наибольший годовой платёж по кредиту составит не более 1,9 млн. руб., а наименьший – не менее 0,5 млн. руб.</a:t>
            </a:r>
          </a:p>
        </p:txBody>
      </p:sp>
    </p:spTree>
    <p:extLst>
      <p:ext uri="{BB962C8B-B14F-4D97-AF65-F5344CB8AC3E}">
        <p14:creationId xmlns:p14="http://schemas.microsoft.com/office/powerpoint/2010/main" val="2791414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42E4632-57C5-48B8-B2BB-BC1107D524D2}"/>
              </a:ext>
            </a:extLst>
          </p:cNvPr>
          <p:cNvSpPr txBox="1"/>
          <p:nvPr/>
        </p:nvSpPr>
        <p:spPr>
          <a:xfrm>
            <a:off x="4549966" y="220337"/>
            <a:ext cx="1861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Решение: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6666DB-71D2-48A3-BCDB-7BF8FF71CA8B}"/>
              </a:ext>
            </a:extLst>
          </p:cNvPr>
          <p:cNvSpPr txBox="1"/>
          <p:nvPr/>
        </p:nvSpPr>
        <p:spPr>
          <a:xfrm>
            <a:off x="2522860" y="760164"/>
            <a:ext cx="6929611" cy="8617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ru-RU" sz="2500" dirty="0"/>
              <a:t>Кредит S = 6 млн. руб.</a:t>
            </a:r>
          </a:p>
          <a:p>
            <a:r>
              <a:rPr lang="en-US" sz="2500" dirty="0"/>
              <a:t>n = </a:t>
            </a:r>
            <a:r>
              <a:rPr lang="ru-RU" sz="2500" dirty="0"/>
              <a:t>1</a:t>
            </a:r>
            <a:r>
              <a:rPr lang="en-US" sz="2500" dirty="0"/>
              <a:t>5</a:t>
            </a:r>
            <a:r>
              <a:rPr lang="ru-RU" sz="2500" dirty="0"/>
              <a:t>  лет. r = ?. Увеличение в </a:t>
            </a:r>
            <a:r>
              <a:rPr lang="en-US" sz="2500" dirty="0"/>
              <a:t>k </a:t>
            </a:r>
            <a:r>
              <a:rPr lang="en-US" sz="2500" dirty="0" err="1"/>
              <a:t>раз</a:t>
            </a:r>
            <a:endParaRPr lang="en-US" sz="2500" dirty="0">
              <a:ea typeface="Calibri"/>
              <a:cs typeface="Calibri"/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F07C531-A407-4BD4-8B14-A6B30B1021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105631"/>
              </p:ext>
            </p:extLst>
          </p:nvPr>
        </p:nvGraphicFramePr>
        <p:xfrm>
          <a:off x="2069999" y="2765034"/>
          <a:ext cx="7835332" cy="3332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1143">
                  <a:extLst>
                    <a:ext uri="{9D8B030D-6E8A-4147-A177-3AD203B41FA5}">
                      <a16:colId xmlns:a16="http://schemas.microsoft.com/office/drawing/2014/main" val="1138190127"/>
                    </a:ext>
                  </a:extLst>
                </a:gridCol>
                <a:gridCol w="628231">
                  <a:extLst>
                    <a:ext uri="{9D8B030D-6E8A-4147-A177-3AD203B41FA5}">
                      <a16:colId xmlns:a16="http://schemas.microsoft.com/office/drawing/2014/main" val="2904392450"/>
                    </a:ext>
                  </a:extLst>
                </a:gridCol>
                <a:gridCol w="1446663">
                  <a:extLst>
                    <a:ext uri="{9D8B030D-6E8A-4147-A177-3AD203B41FA5}">
                      <a16:colId xmlns:a16="http://schemas.microsoft.com/office/drawing/2014/main" val="2972080078"/>
                    </a:ext>
                  </a:extLst>
                </a:gridCol>
                <a:gridCol w="1408535">
                  <a:extLst>
                    <a:ext uri="{9D8B030D-6E8A-4147-A177-3AD203B41FA5}">
                      <a16:colId xmlns:a16="http://schemas.microsoft.com/office/drawing/2014/main" val="2095524309"/>
                    </a:ext>
                  </a:extLst>
                </a:gridCol>
                <a:gridCol w="856993">
                  <a:extLst>
                    <a:ext uri="{9D8B030D-6E8A-4147-A177-3AD203B41FA5}">
                      <a16:colId xmlns:a16="http://schemas.microsoft.com/office/drawing/2014/main" val="1517124837"/>
                    </a:ext>
                  </a:extLst>
                </a:gridCol>
                <a:gridCol w="1310185">
                  <a:extLst>
                    <a:ext uri="{9D8B030D-6E8A-4147-A177-3AD203B41FA5}">
                      <a16:colId xmlns:a16="http://schemas.microsoft.com/office/drawing/2014/main" val="1995913983"/>
                    </a:ext>
                  </a:extLst>
                </a:gridCol>
                <a:gridCol w="1023582">
                  <a:extLst>
                    <a:ext uri="{9D8B030D-6E8A-4147-A177-3AD203B41FA5}">
                      <a16:colId xmlns:a16="http://schemas.microsoft.com/office/drawing/2014/main" val="798782517"/>
                    </a:ext>
                  </a:extLst>
                </a:gridCol>
              </a:tblGrid>
              <a:tr h="806134"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15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548292"/>
                  </a:ext>
                </a:extLst>
              </a:tr>
              <a:tr h="8061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Долг перед банком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6k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5,6k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0,8k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0,4k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939029"/>
                  </a:ext>
                </a:extLst>
              </a:tr>
              <a:tr h="8061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Выплаты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6k – 5,6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5,6k – 5,2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0,8k – 0,4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0,4k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92197"/>
                  </a:ext>
                </a:extLst>
              </a:tr>
              <a:tr h="80613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Остаток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5,6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5,2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0,4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23859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6244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8408A8-259E-4F3D-B2B7-9B405F315E15}"/>
              </a:ext>
            </a:extLst>
          </p:cNvPr>
          <p:cNvSpPr txBox="1"/>
          <p:nvPr/>
        </p:nvSpPr>
        <p:spPr>
          <a:xfrm>
            <a:off x="1356360" y="408355"/>
            <a:ext cx="21031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6k – 5,6 ≤ 1,9 </a:t>
            </a:r>
          </a:p>
          <a:p>
            <a:r>
              <a:rPr lang="en-US" sz="2600" dirty="0"/>
              <a:t>0,4k ≥ 0,5        </a:t>
            </a:r>
            <a:endParaRPr lang="ru-RU" sz="2600" dirty="0"/>
          </a:p>
        </p:txBody>
      </p:sp>
      <p:sp>
        <p:nvSpPr>
          <p:cNvPr id="6" name="Левая фигурная скобка 5">
            <a:extLst>
              <a:ext uri="{FF2B5EF4-FFF2-40B4-BE49-F238E27FC236}">
                <a16:creationId xmlns:a16="http://schemas.microsoft.com/office/drawing/2014/main" id="{38B8EC0D-43AC-4AF4-9F8F-505468C4EF96}"/>
              </a:ext>
            </a:extLst>
          </p:cNvPr>
          <p:cNvSpPr/>
          <p:nvPr/>
        </p:nvSpPr>
        <p:spPr>
          <a:xfrm>
            <a:off x="1101090" y="408355"/>
            <a:ext cx="388620" cy="892552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453A33-04A8-4ACD-89C9-4C86BF4725F6}"/>
              </a:ext>
            </a:extLst>
          </p:cNvPr>
          <p:cNvSpPr txBox="1"/>
          <p:nvPr/>
        </p:nvSpPr>
        <p:spPr>
          <a:xfrm>
            <a:off x="1356360" y="1779955"/>
            <a:ext cx="21031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6k ≤ 7,5 </a:t>
            </a:r>
          </a:p>
          <a:p>
            <a:r>
              <a:rPr lang="en-US" sz="2600" dirty="0"/>
              <a:t>k ≥ 1,25       </a:t>
            </a:r>
            <a:endParaRPr lang="ru-RU" sz="2600" dirty="0"/>
          </a:p>
        </p:txBody>
      </p:sp>
      <p:sp>
        <p:nvSpPr>
          <p:cNvPr id="8" name="Левая фигурная скобка 7">
            <a:extLst>
              <a:ext uri="{FF2B5EF4-FFF2-40B4-BE49-F238E27FC236}">
                <a16:creationId xmlns:a16="http://schemas.microsoft.com/office/drawing/2014/main" id="{2FF1BAAD-1799-4CDC-B7C4-2303D2222465}"/>
              </a:ext>
            </a:extLst>
          </p:cNvPr>
          <p:cNvSpPr/>
          <p:nvPr/>
        </p:nvSpPr>
        <p:spPr>
          <a:xfrm>
            <a:off x="1101090" y="1779955"/>
            <a:ext cx="388620" cy="892552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482EF0-D5AF-46FD-A50B-675A31C5694C}"/>
              </a:ext>
            </a:extLst>
          </p:cNvPr>
          <p:cNvSpPr txBox="1"/>
          <p:nvPr/>
        </p:nvSpPr>
        <p:spPr>
          <a:xfrm>
            <a:off x="1356360" y="3151555"/>
            <a:ext cx="210312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/>
              <a:t>k ≤ 1,25 </a:t>
            </a:r>
          </a:p>
          <a:p>
            <a:r>
              <a:rPr lang="en-US" sz="2600" dirty="0"/>
              <a:t>k ≥ 1,25        </a:t>
            </a:r>
            <a:endParaRPr lang="ru-RU" sz="2600" dirty="0"/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:a16="http://schemas.microsoft.com/office/drawing/2014/main" id="{2FDC9FD7-FF34-407E-ADF8-AF8A862FD4D5}"/>
              </a:ext>
            </a:extLst>
          </p:cNvPr>
          <p:cNvSpPr/>
          <p:nvPr/>
        </p:nvSpPr>
        <p:spPr>
          <a:xfrm>
            <a:off x="1101090" y="3151555"/>
            <a:ext cx="388620" cy="892552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CAD89BB-EE2E-4F2D-9E4C-DF3A597F8BDD}"/>
              </a:ext>
            </a:extLst>
          </p:cNvPr>
          <p:cNvSpPr txBox="1"/>
          <p:nvPr/>
        </p:nvSpPr>
        <p:spPr>
          <a:xfrm>
            <a:off x="3749040" y="4206240"/>
            <a:ext cx="1356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k = 1,25</a:t>
            </a:r>
            <a:endParaRPr lang="ru-RU" sz="25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C27E95-751C-402C-A865-E38067B303EF}"/>
              </a:ext>
            </a:extLst>
          </p:cNvPr>
          <p:cNvSpPr txBox="1"/>
          <p:nvPr/>
        </p:nvSpPr>
        <p:spPr>
          <a:xfrm>
            <a:off x="3749040" y="4668054"/>
            <a:ext cx="13563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r = 25%</a:t>
            </a:r>
            <a:endParaRPr lang="ru-RU" sz="25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95052D-0F49-4223-B77D-1B731EFCB886}"/>
              </a:ext>
            </a:extLst>
          </p:cNvPr>
          <p:cNvSpPr txBox="1"/>
          <p:nvPr/>
        </p:nvSpPr>
        <p:spPr>
          <a:xfrm>
            <a:off x="1101090" y="5895647"/>
            <a:ext cx="2647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/>
              <a:t>Ответ: </a:t>
            </a:r>
            <a:r>
              <a:rPr lang="en-US" sz="3000" dirty="0"/>
              <a:t>r = 25%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11621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0F21AC0-0F56-4CE8-A8B2-93B6498A5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7445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100810" y="1211855"/>
            <a:ext cx="2434727" cy="649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11827" y="3128790"/>
            <a:ext cx="2368626" cy="2974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508435" y="2985571"/>
            <a:ext cx="1961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возврата</a:t>
            </a:r>
          </a:p>
        </p:txBody>
      </p:sp>
    </p:spTree>
    <p:extLst>
      <p:ext uri="{BB962C8B-B14F-4D97-AF65-F5344CB8AC3E}">
        <p14:creationId xmlns:p14="http://schemas.microsoft.com/office/powerpoint/2010/main" val="3687141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E47495-DE97-49B8-9876-500731264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BADA04-5AE0-4181-AC5A-3FF17C13B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A1C27F-4E32-4662-9C64-A6263C051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145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25BB7-F1EA-4693-B539-300CE0CC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9538AB-9493-47EB-8BE3-2F12345261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9CFD83A-E8DF-4963-A79F-C15AEDDA0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21995" y="6455884"/>
            <a:ext cx="6555036" cy="402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92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FCC37-A3AF-479E-9049-D91B294BC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4D7B8E-816E-4094-B16E-3217C45AE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530A33D-4A6E-4C23-8D04-0F82E41071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4882" y="1211855"/>
            <a:ext cx="2346593" cy="48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3537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069D9-BD4A-4741-9425-5F8C36DC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323E29-EF60-438C-8B7A-24E4FDB62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CB2E7D-5AF4-4AC7-803D-45BE78A6E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07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605D2C-A2C9-49BB-818B-9FB8058C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8CEC6-2E37-48A0-9CC6-C74BCBE493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45490F-AD0B-4C82-AD35-A212ADECE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18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86926-8B9C-46D6-9609-1BCE82FE3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FEA284-2734-4DA8-BCA6-42F1B93EE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CCBC07-1729-450B-A466-6ECB6B796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299113" y="5993176"/>
            <a:ext cx="6577070" cy="8648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94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Таблица 41"/>
          <p:cNvGraphicFramePr>
            <a:graphicFrameLocks noGrp="1"/>
          </p:cNvGraphicFramePr>
          <p:nvPr/>
        </p:nvGraphicFramePr>
        <p:xfrm>
          <a:off x="5325377" y="3127868"/>
          <a:ext cx="1039780" cy="273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780">
                  <a:extLst>
                    <a:ext uri="{9D8B030D-6E8A-4147-A177-3AD203B41FA5}">
                      <a16:colId xmlns:a16="http://schemas.microsoft.com/office/drawing/2014/main" val="1946094046"/>
                    </a:ext>
                  </a:extLst>
                </a:gridCol>
              </a:tblGrid>
              <a:tr h="60776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80205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10869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34535"/>
                  </a:ext>
                </a:extLst>
              </a:tr>
              <a:tr h="607766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11624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/>
        </p:nvGraphicFramePr>
        <p:xfrm>
          <a:off x="7402174" y="3127868"/>
          <a:ext cx="1039780" cy="273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780">
                  <a:extLst>
                    <a:ext uri="{9D8B030D-6E8A-4147-A177-3AD203B41FA5}">
                      <a16:colId xmlns:a16="http://schemas.microsoft.com/office/drawing/2014/main" val="1946094046"/>
                    </a:ext>
                  </a:extLst>
                </a:gridCol>
              </a:tblGrid>
              <a:tr h="60776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80205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10869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34535"/>
                  </a:ext>
                </a:extLst>
              </a:tr>
              <a:tr h="607766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11624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447500" y="3125060"/>
          <a:ext cx="2266394" cy="273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66394">
                  <a:extLst>
                    <a:ext uri="{9D8B030D-6E8A-4147-A177-3AD203B41FA5}">
                      <a16:colId xmlns:a16="http://schemas.microsoft.com/office/drawing/2014/main" val="1807376081"/>
                    </a:ext>
                  </a:extLst>
                </a:gridCol>
              </a:tblGrid>
              <a:tr h="607766">
                <a:tc>
                  <a:txBody>
                    <a:bodyPr/>
                    <a:lstStyle/>
                    <a:p>
                      <a:pPr algn="ctr"/>
                      <a:endParaRPr lang="ru-RU" sz="1900" b="0" dirty="0">
                        <a:solidFill>
                          <a:schemeClr val="tx1"/>
                        </a:solidFill>
                      </a:endParaRPr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4545219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946468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78087"/>
                  </a:ext>
                </a:extLst>
              </a:tr>
              <a:tr h="607766"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175289"/>
                  </a:ext>
                </a:extLst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4509778" y="3125060"/>
          <a:ext cx="812328" cy="273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328">
                  <a:extLst>
                    <a:ext uri="{9D8B030D-6E8A-4147-A177-3AD203B41FA5}">
                      <a16:colId xmlns:a16="http://schemas.microsoft.com/office/drawing/2014/main" val="4282822032"/>
                    </a:ext>
                  </a:extLst>
                </a:gridCol>
              </a:tblGrid>
              <a:tr h="60776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86673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937842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9684"/>
                  </a:ext>
                </a:extLst>
              </a:tr>
              <a:tr h="607766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729294"/>
                  </a:ext>
                </a:extLst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3711659" y="3127868"/>
          <a:ext cx="812328" cy="273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328">
                  <a:extLst>
                    <a:ext uri="{9D8B030D-6E8A-4147-A177-3AD203B41FA5}">
                      <a16:colId xmlns:a16="http://schemas.microsoft.com/office/drawing/2014/main" val="4282822032"/>
                    </a:ext>
                  </a:extLst>
                </a:gridCol>
              </a:tblGrid>
              <a:tr h="60776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786673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937842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9684"/>
                  </a:ext>
                </a:extLst>
              </a:tr>
              <a:tr h="607766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729294"/>
                  </a:ext>
                </a:extLst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6361888" y="3127868"/>
          <a:ext cx="1039780" cy="273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780">
                  <a:extLst>
                    <a:ext uri="{9D8B030D-6E8A-4147-A177-3AD203B41FA5}">
                      <a16:colId xmlns:a16="http://schemas.microsoft.com/office/drawing/2014/main" val="1946094046"/>
                    </a:ext>
                  </a:extLst>
                </a:gridCol>
              </a:tblGrid>
              <a:tr h="60776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80205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10869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34535"/>
                  </a:ext>
                </a:extLst>
              </a:tr>
              <a:tr h="607766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11624"/>
                  </a:ext>
                </a:extLst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/>
        </p:nvGraphicFramePr>
        <p:xfrm>
          <a:off x="9482998" y="3125060"/>
          <a:ext cx="1039780" cy="273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780">
                  <a:extLst>
                    <a:ext uri="{9D8B030D-6E8A-4147-A177-3AD203B41FA5}">
                      <a16:colId xmlns:a16="http://schemas.microsoft.com/office/drawing/2014/main" val="1946094046"/>
                    </a:ext>
                  </a:extLst>
                </a:gridCol>
              </a:tblGrid>
              <a:tr h="60776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80205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10869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34535"/>
                  </a:ext>
                </a:extLst>
              </a:tr>
              <a:tr h="607766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11624"/>
                  </a:ext>
                </a:extLst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/>
        </p:nvGraphicFramePr>
        <p:xfrm>
          <a:off x="8443218" y="3125060"/>
          <a:ext cx="1039780" cy="2739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9780">
                  <a:extLst>
                    <a:ext uri="{9D8B030D-6E8A-4147-A177-3AD203B41FA5}">
                      <a16:colId xmlns:a16="http://schemas.microsoft.com/office/drawing/2014/main" val="1946094046"/>
                    </a:ext>
                  </a:extLst>
                </a:gridCol>
              </a:tblGrid>
              <a:tr h="607766">
                <a:tc>
                  <a:txBody>
                    <a:bodyPr/>
                    <a:lstStyle/>
                    <a:p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180205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6410869"/>
                  </a:ext>
                </a:extLst>
              </a:tr>
              <a:tr h="761790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634535"/>
                  </a:ext>
                </a:extLst>
              </a:tr>
              <a:tr h="607766">
                <a:tc>
                  <a:txBody>
                    <a:bodyPr/>
                    <a:lstStyle/>
                    <a:p>
                      <a:pPr algn="ctr"/>
                      <a:endParaRPr lang="ru-RU" sz="1900" dirty="0"/>
                    </a:p>
                  </a:txBody>
                  <a:tcPr marL="132081" marR="132081" marT="66040" marB="66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01162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68642" y="3724677"/>
            <a:ext cx="2250573" cy="7371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Долг</a:t>
            </a:r>
            <a:r>
              <a:rPr lang="ru-RU" sz="2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950" dirty="0">
                <a:solidFill>
                  <a:prstClr val="black"/>
                </a:solidFill>
                <a:latin typeface="Calibri"/>
              </a:rPr>
              <a:t>перед банком</a:t>
            </a:r>
          </a:p>
          <a:p>
            <a:pPr algn="ctr" defTabSz="457200"/>
            <a:r>
              <a:rPr lang="ru-RU" sz="1590" dirty="0">
                <a:solidFill>
                  <a:prstClr val="black"/>
                </a:solidFill>
                <a:latin typeface="Calibri"/>
              </a:rPr>
              <a:t>1-е число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8642" y="4502667"/>
            <a:ext cx="2250573" cy="637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Выплаты</a:t>
            </a:r>
          </a:p>
          <a:p>
            <a:pPr algn="ctr" defTabSz="457200"/>
            <a:r>
              <a:rPr lang="ru-RU" sz="1590" dirty="0">
                <a:solidFill>
                  <a:prstClr val="black"/>
                </a:solidFill>
                <a:latin typeface="Calibri"/>
              </a:rPr>
              <a:t>Со 2-го – 14-е число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68642" y="5203354"/>
            <a:ext cx="2250573" cy="637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Долг по кредиту</a:t>
            </a:r>
          </a:p>
          <a:p>
            <a:pPr algn="ctr" defTabSz="457200"/>
            <a:r>
              <a:rPr lang="ru-RU" sz="1590" dirty="0">
                <a:solidFill>
                  <a:prstClr val="black"/>
                </a:solidFill>
                <a:latin typeface="Calibri"/>
              </a:rPr>
              <a:t>15-го числа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23183" y="3208141"/>
            <a:ext cx="786595" cy="39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 err="1">
                <a:solidFill>
                  <a:prstClr val="black"/>
                </a:solidFill>
                <a:latin typeface="Calibri"/>
              </a:rPr>
              <a:t>янв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11339" y="3205333"/>
            <a:ext cx="791072" cy="39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 err="1">
                <a:solidFill>
                  <a:prstClr val="black"/>
                </a:solidFill>
                <a:latin typeface="Calibri"/>
              </a:rPr>
              <a:t>фев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32735" y="3205870"/>
            <a:ext cx="1029152" cy="39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март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60780" y="3205869"/>
            <a:ext cx="1026632" cy="39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апрель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98905" y="3205870"/>
            <a:ext cx="1042544" cy="39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май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43218" y="3205869"/>
            <a:ext cx="1039780" cy="39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июнь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9483000" y="3205869"/>
            <a:ext cx="1039780" cy="39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июль</a:t>
            </a:r>
          </a:p>
        </p:txBody>
      </p:sp>
      <p:sp>
        <p:nvSpPr>
          <p:cNvPr id="15" name="Прямоугольник 1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6461" y="317858"/>
            <a:ext cx="5398770" cy="2013436"/>
          </a:xfrm>
          <a:prstGeom prst="rect">
            <a:avLst/>
          </a:prstGeom>
          <a:blipFill>
            <a:blip r:embed="rId2"/>
            <a:stretch>
              <a:fillRect l="-2032" t="-2424" b="-606"/>
            </a:stretch>
          </a:blipFill>
          <a:ln>
            <a:noFill/>
          </a:ln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04649" y="5325608"/>
            <a:ext cx="823667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1,0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33482" y="5325608"/>
            <a:ext cx="787606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0,6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1581" y="5325608"/>
            <a:ext cx="1033805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0,4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6860" y="5327468"/>
            <a:ext cx="1039780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0,2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410828" y="5328429"/>
            <a:ext cx="1082803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0,1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493628" y="5328429"/>
            <a:ext cx="1039780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09776" y="3887070"/>
            <a:ext cx="785567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1</a:t>
            </a:r>
            <a:r>
              <a:rPr lang="en-US" sz="1951" dirty="0">
                <a:solidFill>
                  <a:prstClr val="black"/>
                </a:solidFill>
                <a:latin typeface="Calibri"/>
              </a:rPr>
              <a:t>k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53174" y="4660615"/>
            <a:ext cx="941714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1k-0,6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454942" y="3888070"/>
            <a:ext cx="790027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0,6k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25151" y="4661867"/>
            <a:ext cx="1163559" cy="376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849" dirty="0">
                <a:solidFill>
                  <a:prstClr val="black"/>
                </a:solidFill>
                <a:latin typeface="Calibri"/>
              </a:rPr>
              <a:t>0,6k-0,4</a:t>
            </a:r>
            <a:endParaRPr lang="ru-RU" sz="1849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25715" y="5327468"/>
            <a:ext cx="1060657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ru-RU" sz="1951" dirty="0">
                <a:solidFill>
                  <a:prstClr val="black"/>
                </a:solidFill>
                <a:latin typeface="Calibri"/>
              </a:rPr>
              <a:t>0,3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66478" y="3887070"/>
            <a:ext cx="1041041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0,4k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329367" y="4661869"/>
            <a:ext cx="1223228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0,4k-0,3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443220" y="3887070"/>
            <a:ext cx="1050410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0,2k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332747" y="4661574"/>
            <a:ext cx="1238958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0,2k-0,1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493628" y="3887070"/>
            <a:ext cx="1029152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0,1k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383902" y="4661575"/>
            <a:ext cx="1237976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0,1k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397899" y="3887070"/>
            <a:ext cx="1053679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0,3k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64300" y="4661869"/>
            <a:ext cx="1117991" cy="392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951" dirty="0">
                <a:solidFill>
                  <a:prstClr val="black"/>
                </a:solidFill>
                <a:latin typeface="Calibri"/>
              </a:rPr>
              <a:t>0,3k-0,2</a:t>
            </a:r>
            <a:endParaRPr lang="ru-RU" sz="195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52" name="Picture 4" descr="C:\Users\Татьяна\Desktop\А-2022 ОСОБЕННОСТИ РЕШЕНИЯ ЭКОНОМИЧЕСКИХ ЗАДАЧ111\задача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5" y="0"/>
            <a:ext cx="5800725" cy="3018622"/>
          </a:xfrm>
          <a:prstGeom prst="rect">
            <a:avLst/>
          </a:prstGeom>
          <a:noFill/>
          <a:ln w="2222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7614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20" grpId="0"/>
      <p:bldP spid="21" grpId="0"/>
      <p:bldP spid="22" grpId="0"/>
      <p:bldP spid="29" grpId="0"/>
      <p:bldP spid="30" grpId="0"/>
      <p:bldP spid="31" grpId="0"/>
      <p:bldP spid="32" grpId="0"/>
      <p:bldP spid="19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8507D-F760-4C25-87FE-7A044C612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F1BFBC-3027-4AAF-BE09-96938D821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1EA18D-7F03-4437-904A-EF67B92BC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91489" y="1189822"/>
            <a:ext cx="2445745" cy="5177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983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A03B3-8DD3-426A-AACB-270E52533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8B24D7-E0EE-4AE3-8495-3658A4DCF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43EDA5-04D4-4BB8-BCA9-430D30A52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496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ACEABB-82F8-4AAC-9B6C-F34F77D53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CBCBCB-052C-4E6E-89AE-2762FFCE7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7526F0-4FC2-45B1-8D76-9228F4608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79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12FC30-7069-4C43-844A-2761DE12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98E142-23FB-410A-8866-F7A6EE48B5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920D249-B81A-48AC-9B90-59FF90F4CC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494882" y="1233889"/>
            <a:ext cx="2368626" cy="7491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6714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5AA046-01F1-437D-BE5B-D83BF610B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84A47C-AD45-43B7-8284-B7855D5CD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9869E6-0C63-4B3F-A448-A899AB3C7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6503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19C4A-546E-42E5-B939-DB32F94D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53E51D-2F4B-4267-ACF4-BB92B6998D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D77919-8062-49F1-ABFD-C4EA153D6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50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41CB5-3668-4A2C-A308-ECFBD70FB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3152" y="365126"/>
            <a:ext cx="2110648" cy="108600"/>
          </a:xfrm>
        </p:spPr>
        <p:txBody>
          <a:bodyPr>
            <a:no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2D35CF-BC05-435E-9EA0-56A83D914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3383"/>
            <a:ext cx="10515600" cy="5273580"/>
          </a:xfrm>
        </p:spPr>
        <p:txBody>
          <a:bodyPr/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№5</a:t>
            </a:r>
            <a:br>
              <a:rPr lang="ru-RU" dirty="0"/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вкладу «А» банк в конце каждого года увеличивает на 20% сумму, имеющуюся на вкладе в начале года, а по вкладу «Б» – увеличивает сумму на 10% в течение каждого года из первых трёх лет.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наибольшее натуральное число процентов,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начисленное за четвертый год по вкладу «Б», при котором за все четыре года этот вклад будет </a:t>
            </a:r>
            <a: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выгоден,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 вклад «А»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358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10526-6F84-4581-9BCC-B85233A3E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6" y="165620"/>
            <a:ext cx="10515600" cy="315912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№5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00818E-1C48-476D-B59C-3FD076772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06" y="647152"/>
            <a:ext cx="11896898" cy="6045228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Вклад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=20%,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раз, где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n)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/100;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1,2;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</a:t>
            </a:r>
            <a:r>
              <a:rPr lang="ru-RU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=10%,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=1,1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1">
            <a:extLst>
              <a:ext uri="{FF2B5EF4-FFF2-40B4-BE49-F238E27FC236}">
                <a16:creationId xmlns:a16="http://schemas.microsoft.com/office/drawing/2014/main" id="{081E5A45-02DF-4CCB-B444-B8F1C21A3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365423"/>
              </p:ext>
            </p:extLst>
          </p:nvPr>
        </p:nvGraphicFramePr>
        <p:xfrm>
          <a:off x="171796" y="2532163"/>
          <a:ext cx="11299769" cy="30957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3295">
                  <a:extLst>
                    <a:ext uri="{9D8B030D-6E8A-4147-A177-3AD203B41FA5}">
                      <a16:colId xmlns:a16="http://schemas.microsoft.com/office/drawing/2014/main" val="1774043893"/>
                    </a:ext>
                  </a:extLst>
                </a:gridCol>
                <a:gridCol w="639523">
                  <a:extLst>
                    <a:ext uri="{9D8B030D-6E8A-4147-A177-3AD203B41FA5}">
                      <a16:colId xmlns:a16="http://schemas.microsoft.com/office/drawing/2014/main" val="1171671022"/>
                    </a:ext>
                  </a:extLst>
                </a:gridCol>
                <a:gridCol w="1910637">
                  <a:extLst>
                    <a:ext uri="{9D8B030D-6E8A-4147-A177-3AD203B41FA5}">
                      <a16:colId xmlns:a16="http://schemas.microsoft.com/office/drawing/2014/main" val="659312750"/>
                    </a:ext>
                  </a:extLst>
                </a:gridCol>
                <a:gridCol w="1945178">
                  <a:extLst>
                    <a:ext uri="{9D8B030D-6E8A-4147-A177-3AD203B41FA5}">
                      <a16:colId xmlns:a16="http://schemas.microsoft.com/office/drawing/2014/main" val="1375218643"/>
                    </a:ext>
                  </a:extLst>
                </a:gridCol>
                <a:gridCol w="1745673">
                  <a:extLst>
                    <a:ext uri="{9D8B030D-6E8A-4147-A177-3AD203B41FA5}">
                      <a16:colId xmlns:a16="http://schemas.microsoft.com/office/drawing/2014/main" val="425535011"/>
                    </a:ext>
                  </a:extLst>
                </a:gridCol>
                <a:gridCol w="3175463">
                  <a:extLst>
                    <a:ext uri="{9D8B030D-6E8A-4147-A177-3AD203B41FA5}">
                      <a16:colId xmlns:a16="http://schemas.microsoft.com/office/drawing/2014/main" val="496664975"/>
                    </a:ext>
                  </a:extLst>
                </a:gridCol>
              </a:tblGrid>
              <a:tr h="74305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Вклад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050932"/>
                  </a:ext>
                </a:extLst>
              </a:tr>
              <a:tr h="117635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,2</a:t>
                      </a:r>
                      <a:r>
                        <a:rPr lang="en-US" sz="4000" b="1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lang="ru-RU" sz="4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000" b="1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lang="ru-RU" sz="4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000" b="1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lang="ru-RU" sz="4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710162"/>
                  </a:ext>
                </a:extLst>
              </a:tr>
              <a:tr h="1176352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«Б»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5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1S</a:t>
                      </a:r>
                      <a:endParaRPr lang="ru-RU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4000" b="1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lang="ru-RU" sz="4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4000" b="1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4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</a:t>
                      </a:r>
                      <a:endParaRPr lang="ru-RU" sz="40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3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3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3200" b="1" u="none" strike="noStrike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3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S*(1</a:t>
                      </a:r>
                      <a:r>
                        <a:rPr lang="ru-RU" sz="3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3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n)</a:t>
                      </a:r>
                      <a:r>
                        <a:rPr lang="ru-RU" sz="3200" b="1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/100</a:t>
                      </a:r>
                      <a:endParaRPr lang="ru-RU" sz="3200" b="1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597569"/>
                  </a:ext>
                </a:extLst>
              </a:tr>
            </a:tbl>
          </a:graphicData>
        </a:graphic>
      </p:graphicFrame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B9449C67-B5F0-41C8-8A45-B67B22707655}"/>
              </a:ext>
            </a:extLst>
          </p:cNvPr>
          <p:cNvSpPr/>
          <p:nvPr/>
        </p:nvSpPr>
        <p:spPr>
          <a:xfrm>
            <a:off x="10577903" y="6001482"/>
            <a:ext cx="1442301" cy="815419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9381F5F-FA00-4CE3-A383-C7D98F4DA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672" y="1816066"/>
            <a:ext cx="1435328" cy="19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85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7666F-6C3D-44B2-ABE0-642645ACC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решения задачи №5: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2F732913-FD6B-4BDE-9587-295194A115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964043" y="315912"/>
            <a:ext cx="10882490" cy="65420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9FD27F-8F05-4309-9B74-2957E5340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3753" y="0"/>
            <a:ext cx="3059084" cy="2326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2269906-45D0-4A14-A134-D32A918485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12422" y="5687693"/>
            <a:ext cx="8460688" cy="11703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47265B-22D8-4A8C-ADFD-65E2D9080408}"/>
              </a:ext>
            </a:extLst>
          </p:cNvPr>
          <p:cNvSpPr txBox="1"/>
          <p:nvPr/>
        </p:nvSpPr>
        <p:spPr>
          <a:xfrm>
            <a:off x="4987640" y="3837446"/>
            <a:ext cx="7331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Наибольшее натуральное число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n=55 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55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6623" y="6141155"/>
            <a:ext cx="361244" cy="417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162756" y="6036158"/>
            <a:ext cx="21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n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4445" y="598311"/>
            <a:ext cx="338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027290" y="6028266"/>
            <a:ext cx="666044" cy="6773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103488" y="6098822"/>
            <a:ext cx="587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n&lt;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609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E6FC0-B7F4-426D-A628-FFE5A6541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865" y="5435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9CE084-6AF4-4202-BC5A-1CE49560D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51692"/>
            <a:ext cx="11353800" cy="5725271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№6</a:t>
            </a:r>
          </a:p>
          <a:p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выдать льготный кредит на целое  число миллионов рублей </a:t>
            </a:r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пять лет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середине каждого года действия кредита долг заёмщика возрастает на 20% по сравнению с началом года. В конце 1-го, 2-го и 3-го годов заёмщик выплачивает только проценты по кредиту, оставляя долг неизменно равным первоначальному. В конце 4-го и 5-го годов заёмщик выплачивает одинаковые суммы, погашая весь долг полностью. Найдите наибольший размер кредита, при котором общая сумма выплат заёмщика будет </a:t>
            </a:r>
            <a:r>
              <a:rPr lang="ru-RU" sz="29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ru-RU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млн.рублей</a:t>
            </a:r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288F9F8-6FF5-444E-96A1-6A75367392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742" y="5237018"/>
            <a:ext cx="3347258" cy="186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30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86056"/>
            <a:ext cx="92240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200" dirty="0">
                <a:solidFill>
                  <a:prstClr val="black"/>
                </a:solidFill>
                <a:latin typeface="Calibri"/>
              </a:rPr>
              <a:t>Выплаты:</a:t>
            </a:r>
            <a:endParaRPr lang="en-US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590555"/>
            <a:ext cx="651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k-0,6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12600" y="590555"/>
            <a:ext cx="9571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ru-RU" dirty="0">
                <a:solidFill>
                  <a:prstClr val="black"/>
                </a:solidFill>
                <a:latin typeface="Calibri"/>
              </a:rPr>
              <a:t>0,6k-0,4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91801" y="59055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0,4k-0,3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63801" y="59055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0,3k-0,2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35801" y="590555"/>
            <a:ext cx="9428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0,2k-0,1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00601" y="590555"/>
            <a:ext cx="7727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0,1k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=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800" y="590555"/>
            <a:ext cx="23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29801" y="590555"/>
            <a:ext cx="26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4600" y="590555"/>
            <a:ext cx="25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66601" y="590555"/>
            <a:ext cx="276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37751" y="590555"/>
            <a:ext cx="28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2148" y="590555"/>
            <a:ext cx="1923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(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70600" y="590555"/>
            <a:ext cx="13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)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696600" y="576155"/>
            <a:ext cx="192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6639" y="864155"/>
            <a:ext cx="30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(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7001" y="863558"/>
            <a:ext cx="420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) =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88201" y="590555"/>
            <a:ext cx="348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k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43001" y="590555"/>
            <a:ext cx="20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54914" y="590555"/>
            <a:ext cx="254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63401" y="590555"/>
            <a:ext cx="239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375401" y="590555"/>
            <a:ext cx="20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87401" y="590555"/>
            <a:ext cx="203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708600" y="586955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0,6k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20600" y="590555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0,4k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30844" y="586955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0,3k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8544600" y="590555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0,2k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9158356" y="586955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0,1k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53400" y="864155"/>
            <a:ext cx="274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66810" y="863558"/>
            <a:ext cx="311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75801" y="863558"/>
            <a:ext cx="262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76201" y="863558"/>
            <a:ext cx="26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11806" y="862226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0,6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19000" y="864155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0,4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230200" y="862226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737800" y="864155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0,2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245400" y="864155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0,1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823701" y="862226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2,6k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434536" y="864155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1,6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89662" y="860894"/>
            <a:ext cx="289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-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6621" y="150322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2,6k – 1,6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06621" y="1879982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2,6k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306621" y="2238953"/>
            <a:ext cx="580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2,6k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185181" y="4143600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&lt;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185181" y="348877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&lt;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321996" y="28368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&lt;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468570" y="41400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&lt;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1468570" y="348294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&lt;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1468570" y="280217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&lt;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2061000" y="479160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&lt;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171393" y="4855545"/>
            <a:ext cx="301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=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1712642" y="2239200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 &lt;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1701028" y="1872000"/>
            <a:ext cx="4058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 &lt; 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255400" y="1864800"/>
            <a:ext cx="312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+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1906200" y="1872858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1,2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411610" y="1870632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1,</a:t>
            </a:r>
            <a:r>
              <a:rPr lang="ru-RU" dirty="0">
                <a:solidFill>
                  <a:prstClr val="black"/>
                </a:solidFill>
                <a:latin typeface="Calibri"/>
              </a:rPr>
              <a:t>6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1915582" y="2244553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2,8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305581" y="4148331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k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312200" y="3492000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k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308063" y="2815383"/>
            <a:ext cx="288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k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1299169" y="480068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474940" y="4805135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+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Прямоугольник 75"/>
              <p:cNvSpPr/>
              <p:nvPr/>
            </p:nvSpPr>
            <p:spPr>
              <a:xfrm>
                <a:off x="1595353" y="4705808"/>
                <a:ext cx="595035" cy="540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7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6" name="Прямоугольник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5353" y="4705808"/>
                <a:ext cx="595035" cy="540276"/>
              </a:xfrm>
              <a:prstGeom prst="rect">
                <a:avLst/>
              </a:prstGeom>
              <a:blipFill>
                <a:blip r:embed="rId2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2181227" y="4663009"/>
                <a:ext cx="474809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7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27" y="4663009"/>
                <a:ext cx="474809" cy="583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877003" y="2742777"/>
                <a:ext cx="595035" cy="5402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ru-RU" sz="17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003" y="2742777"/>
                <a:ext cx="595035" cy="540276"/>
              </a:xfrm>
              <a:prstGeom prst="rect">
                <a:avLst/>
              </a:prstGeom>
              <a:blipFill>
                <a:blip r:embed="rId4"/>
                <a:stretch>
                  <a:fillRect b="-337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Прямоугольник 78"/>
              <p:cNvSpPr/>
              <p:nvPr/>
            </p:nvSpPr>
            <p:spPr>
              <a:xfrm>
                <a:off x="4475334" y="2735272"/>
                <a:ext cx="458779" cy="554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6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79" name="Прямоугольник 7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334" y="2735272"/>
                <a:ext cx="458779" cy="5549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Прямоугольник 79"/>
              <p:cNvSpPr/>
              <p:nvPr/>
            </p:nvSpPr>
            <p:spPr>
              <a:xfrm>
                <a:off x="4318510" y="3354570"/>
                <a:ext cx="595035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7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0" name="Прямоугольник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510" y="3354570"/>
                <a:ext cx="595035" cy="5837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Прямоугольник 80"/>
              <p:cNvSpPr/>
              <p:nvPr/>
            </p:nvSpPr>
            <p:spPr>
              <a:xfrm>
                <a:off x="4335222" y="4060404"/>
                <a:ext cx="526106" cy="5291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:r>
                  <a:rPr lang="en-US" sz="1900" dirty="0">
                    <a:solidFill>
                      <a:prstClr val="black"/>
                    </a:solidFill>
                    <a:latin typeface="Calibri"/>
                  </a:rPr>
                  <a:t>7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endParaRPr lang="ru-RU" sz="20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1" name="Прямоугольник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222" y="4060404"/>
                <a:ext cx="526106" cy="529184"/>
              </a:xfrm>
              <a:prstGeom prst="rect">
                <a:avLst/>
              </a:prstGeom>
              <a:blipFill>
                <a:blip r:embed="rId7"/>
                <a:stretch>
                  <a:fillRect l="-10465" b="-68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Прямоугольник 81"/>
          <p:cNvSpPr/>
          <p:nvPr/>
        </p:nvSpPr>
        <p:spPr>
          <a:xfrm>
            <a:off x="4345331" y="4855545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7%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4047923" y="4855545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r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047923" y="4148331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r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4047923" y="3492000"/>
            <a:ext cx="264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r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2145141" y="5727315"/>
            <a:ext cx="46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7%</a:t>
            </a:r>
            <a:endParaRPr lang="ru-RU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350970" y="5676282"/>
            <a:ext cx="9401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sz="2200" dirty="0">
                <a:solidFill>
                  <a:prstClr val="black"/>
                </a:solidFill>
                <a:latin typeface="Calibri"/>
              </a:rPr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Прямоугольник 87"/>
              <p:cNvSpPr/>
              <p:nvPr/>
            </p:nvSpPr>
            <p:spPr>
              <a:xfrm>
                <a:off x="1594444" y="2666441"/>
                <a:ext cx="519693" cy="61144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2,8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2,6</m:t>
                          </m:r>
                        </m:den>
                      </m:f>
                    </m:oMath>
                  </m:oMathPara>
                </a14:m>
                <a:endParaRPr lang="ru-RU" sz="17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8" name="Прямоугольник 8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4444" y="2666441"/>
                <a:ext cx="519693" cy="61144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Прямоугольник 88"/>
              <p:cNvSpPr/>
              <p:nvPr/>
            </p:nvSpPr>
            <p:spPr>
              <a:xfrm>
                <a:off x="1600856" y="3341152"/>
                <a:ext cx="474809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28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26</m:t>
                          </m:r>
                        </m:den>
                      </m:f>
                    </m:oMath>
                  </m:oMathPara>
                </a14:m>
                <a:endParaRPr lang="ru-RU" sz="17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89" name="Прямоугольник 8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856" y="3341152"/>
                <a:ext cx="474809" cy="58375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Прямоугольник 89"/>
              <p:cNvSpPr/>
              <p:nvPr/>
            </p:nvSpPr>
            <p:spPr>
              <a:xfrm>
                <a:off x="1592002" y="4016534"/>
                <a:ext cx="474809" cy="5837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17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</m:oMath>
                  </m:oMathPara>
                </a14:m>
                <a:endParaRPr lang="ru-RU" sz="1700" dirty="0">
                  <a:solidFill>
                    <a:prstClr val="black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90" name="Прямоугольник 8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02" y="4016534"/>
                <a:ext cx="474809" cy="58375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Прямоугольник 90"/>
          <p:cNvSpPr/>
          <p:nvPr/>
        </p:nvSpPr>
        <p:spPr>
          <a:xfrm>
            <a:off x="2249955" y="1509061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dirty="0">
                <a:solidFill>
                  <a:prstClr val="black"/>
                </a:solidFill>
                <a:latin typeface="Calibri"/>
              </a:rPr>
              <a:t>&lt;</a:t>
            </a:r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2411610" y="1509061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ru-RU" dirty="0">
                <a:solidFill>
                  <a:prstClr val="black"/>
                </a:solidFill>
                <a:latin typeface="Calibri"/>
              </a:rPr>
              <a:t>1,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2</a:t>
            </a:r>
          </a:p>
        </p:txBody>
      </p:sp>
      <p:pic>
        <p:nvPicPr>
          <p:cNvPr id="3075" name="Picture 3" descr="C:\Users\Татьяна\Desktop\А-2022 ОСОБЕННОСТИ РЕШЕНИЯ ЭКОНОМИЧЕСКИХ ЗАДАЧ111\прцоенты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157913" y="1417638"/>
            <a:ext cx="6057446" cy="4046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448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3" grpId="0"/>
      <p:bldP spid="13" grpId="0"/>
      <p:bldP spid="47" grpId="0"/>
      <p:bldP spid="52" grpId="0"/>
      <p:bldP spid="54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/>
      <p:bldP spid="83" grpId="0"/>
      <p:bldP spid="84" grpId="0"/>
      <p:bldP spid="85" grpId="0"/>
      <p:bldP spid="86" grpId="0"/>
      <p:bldP spid="87" grpId="0"/>
      <p:bldP spid="88" grpId="0" animBg="1"/>
      <p:bldP spid="89" grpId="0" animBg="1"/>
      <p:bldP spid="90" grpId="0" animBg="1"/>
      <p:bldP spid="91" grpId="0"/>
      <p:bldP spid="9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E01FA6-9F76-4915-8492-46ADF62A8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05" y="-98427"/>
            <a:ext cx="10515600" cy="77946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№6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90A68E-3FD3-4752-9712-23742CC3D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7" y="779464"/>
            <a:ext cx="11621193" cy="5937220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(Целое число) ,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n=5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 ч=20%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раз, где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k=1+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Ч/100 = 1,2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6192A6A7-E1D4-4D48-BBD8-6FA61E7D22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96106"/>
              </p:ext>
            </p:extLst>
          </p:nvPr>
        </p:nvGraphicFramePr>
        <p:xfrm>
          <a:off x="565263" y="1942536"/>
          <a:ext cx="10723419" cy="29729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1243">
                  <a:extLst>
                    <a:ext uri="{9D8B030D-6E8A-4147-A177-3AD203B41FA5}">
                      <a16:colId xmlns:a16="http://schemas.microsoft.com/office/drawing/2014/main" val="1140499262"/>
                    </a:ext>
                  </a:extLst>
                </a:gridCol>
                <a:gridCol w="415637">
                  <a:extLst>
                    <a:ext uri="{9D8B030D-6E8A-4147-A177-3AD203B41FA5}">
                      <a16:colId xmlns:a16="http://schemas.microsoft.com/office/drawing/2014/main" val="711725114"/>
                    </a:ext>
                  </a:extLst>
                </a:gridCol>
                <a:gridCol w="1712421">
                  <a:extLst>
                    <a:ext uri="{9D8B030D-6E8A-4147-A177-3AD203B41FA5}">
                      <a16:colId xmlns:a16="http://schemas.microsoft.com/office/drawing/2014/main" val="194397191"/>
                    </a:ext>
                  </a:extLst>
                </a:gridCol>
                <a:gridCol w="1546168">
                  <a:extLst>
                    <a:ext uri="{9D8B030D-6E8A-4147-A177-3AD203B41FA5}">
                      <a16:colId xmlns:a16="http://schemas.microsoft.com/office/drawing/2014/main" val="514301313"/>
                    </a:ext>
                  </a:extLst>
                </a:gridCol>
                <a:gridCol w="1446414">
                  <a:extLst>
                    <a:ext uri="{9D8B030D-6E8A-4147-A177-3AD203B41FA5}">
                      <a16:colId xmlns:a16="http://schemas.microsoft.com/office/drawing/2014/main" val="2783567042"/>
                    </a:ext>
                  </a:extLst>
                </a:gridCol>
                <a:gridCol w="1945178">
                  <a:extLst>
                    <a:ext uri="{9D8B030D-6E8A-4147-A177-3AD203B41FA5}">
                      <a16:colId xmlns:a16="http://schemas.microsoft.com/office/drawing/2014/main" val="4188076297"/>
                    </a:ext>
                  </a:extLst>
                </a:gridCol>
                <a:gridCol w="2366358">
                  <a:extLst>
                    <a:ext uri="{9D8B030D-6E8A-4147-A177-3AD203B41FA5}">
                      <a16:colId xmlns:a16="http://schemas.microsoft.com/office/drawing/2014/main" val="3175155993"/>
                    </a:ext>
                  </a:extLst>
                </a:gridCol>
              </a:tblGrid>
              <a:tr h="701948"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4785340"/>
                  </a:ext>
                </a:extLst>
              </a:tr>
              <a:tr h="21613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ДОЛГ </a:t>
                      </a:r>
                      <a:b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перед банком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1,2(1,2</a:t>
                      </a:r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S-X)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2274090"/>
                  </a:ext>
                </a:extLst>
              </a:tr>
              <a:tr h="615142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034034"/>
                  </a:ext>
                </a:extLst>
              </a:tr>
              <a:tr h="64999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1,2S-X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1,2(1,2S-X)-X=0</a:t>
                      </a:r>
                      <a:endParaRPr lang="ru-RU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8017086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7A136F-D5D1-4E15-80D9-F627953812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19756" y="5228644"/>
            <a:ext cx="1672244" cy="167224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0D2C83C-6376-4688-A376-506795B49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192" y="5239250"/>
            <a:ext cx="2327564" cy="167856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80F676-1E3C-4175-A952-CBA6D7361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228644"/>
            <a:ext cx="3341716" cy="1678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2113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3D85E2-AED7-4E0C-8581-1D29A827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решения задачи №6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D837C34-0F1C-4E21-B305-BB4EAA0DF8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7114" y="859494"/>
                <a:ext cx="11903825" cy="580228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1,2(1,2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S-x)-x=0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1,44S-1,2x-x=0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2,2x=1,44S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1,44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2,2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144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220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36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</a:p>
              <a:p>
                <a:pPr marL="0" indent="0">
                  <a:buNone/>
                </a:pP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Выплат: 0,2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S+0,2S+0,2S+x+x = 0,6S+2x = 0,6S+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105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55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 marL="0" indent="0">
                  <a:buNone/>
                </a:pP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условию: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den>
                    </m:f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&lt;9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S&lt;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99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S&lt;4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S=4 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:r>
                  <a:rPr lang="en-US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S=</a:t>
                </a:r>
                <a:r>
                  <a:rPr lang="ru-RU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4 000 000руб.</a:t>
                </a:r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D837C34-0F1C-4E21-B305-BB4EAA0DF8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7114" y="859494"/>
                <a:ext cx="11903825" cy="5802283"/>
              </a:xfrm>
              <a:blipFill>
                <a:blip r:embed="rId2"/>
                <a:stretch>
                  <a:fillRect l="-1024" t="-1891" b="-2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688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FBF0B-93F3-449E-BA04-FC79CA9C5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730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6C3D4A-6611-4D8B-A1F8-23CFF54C3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61860"/>
            <a:ext cx="12070080" cy="6088322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№7: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января планируется взять кредит в банке на 8 месяцев. Условия его возврата таковы: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- 1-го числа каждого месяца долг возрастает на 3% по сравнению с концом предыдущего месяца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 2-го по 14-е число каждого месяца необходимо выплатить часть долга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- 15-го числа каждого месяца долг должен быть на одну и ту же сумму меньше долга на 15-е число предыдущего месяца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Сколько процентов от суммы кредита составляет общая сумма    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денег, которую нужно выплатить банку за весь срок кредитования?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0749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421443-79BB-4CFA-A3D3-5AA1A8FF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задачи №7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2CE21F-788E-4CB7-B5A1-378717EC5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" y="532014"/>
            <a:ext cx="11754196" cy="610154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Кредит </a:t>
            </a:r>
            <a:r>
              <a:rPr lang="en-US" dirty="0"/>
              <a:t>S</a:t>
            </a:r>
            <a:r>
              <a:rPr lang="ru-RU" dirty="0"/>
              <a:t>руб. </a:t>
            </a:r>
            <a:r>
              <a:rPr lang="en-US" dirty="0"/>
              <a:t>N=8</a:t>
            </a:r>
            <a:r>
              <a:rPr lang="ru-RU" dirty="0"/>
              <a:t>мес. Ч=3% . </a:t>
            </a:r>
            <a:r>
              <a:rPr lang="ru-RU" dirty="0" err="1"/>
              <a:t>Увелич</a:t>
            </a:r>
            <a:r>
              <a:rPr lang="ru-RU" dirty="0"/>
              <a:t>. В </a:t>
            </a:r>
            <a:r>
              <a:rPr lang="en-US" dirty="0"/>
              <a:t>k </a:t>
            </a:r>
            <a:r>
              <a:rPr lang="ru-RU" dirty="0"/>
              <a:t>раз, где </a:t>
            </a:r>
            <a:r>
              <a:rPr lang="en-US" dirty="0"/>
              <a:t>K=1+</a:t>
            </a:r>
            <a:r>
              <a:rPr lang="ru-RU" dirty="0"/>
              <a:t>ч/100= 1,03</a:t>
            </a:r>
          </a:p>
          <a:p>
            <a:pPr marL="0" indent="0">
              <a:buNone/>
            </a:pP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5">
                <a:extLst>
                  <a:ext uri="{FF2B5EF4-FFF2-40B4-BE49-F238E27FC236}">
                    <a16:creationId xmlns:a16="http://schemas.microsoft.com/office/drawing/2014/main" id="{0D74A8C7-09D4-4975-9B66-73244AB47B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8123164"/>
                  </p:ext>
                </p:extLst>
              </p:nvPr>
            </p:nvGraphicFramePr>
            <p:xfrm>
              <a:off x="520006" y="1228436"/>
              <a:ext cx="11151987" cy="537752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3141">
                      <a:extLst>
                        <a:ext uri="{9D8B030D-6E8A-4147-A177-3AD203B41FA5}">
                          <a16:colId xmlns:a16="http://schemas.microsoft.com/office/drawing/2014/main" val="3111196676"/>
                        </a:ext>
                      </a:extLst>
                    </a:gridCol>
                    <a:gridCol w="662379">
                      <a:extLst>
                        <a:ext uri="{9D8B030D-6E8A-4147-A177-3AD203B41FA5}">
                          <a16:colId xmlns:a16="http://schemas.microsoft.com/office/drawing/2014/main" val="3753587591"/>
                        </a:ext>
                      </a:extLst>
                    </a:gridCol>
                    <a:gridCol w="1330036">
                      <a:extLst>
                        <a:ext uri="{9D8B030D-6E8A-4147-A177-3AD203B41FA5}">
                          <a16:colId xmlns:a16="http://schemas.microsoft.com/office/drawing/2014/main" val="2411040226"/>
                        </a:ext>
                      </a:extLst>
                    </a:gridCol>
                    <a:gridCol w="2078182">
                      <a:extLst>
                        <a:ext uri="{9D8B030D-6E8A-4147-A177-3AD203B41FA5}">
                          <a16:colId xmlns:a16="http://schemas.microsoft.com/office/drawing/2014/main" val="581969989"/>
                        </a:ext>
                      </a:extLst>
                    </a:gridCol>
                    <a:gridCol w="1562792">
                      <a:extLst>
                        <a:ext uri="{9D8B030D-6E8A-4147-A177-3AD203B41FA5}">
                          <a16:colId xmlns:a16="http://schemas.microsoft.com/office/drawing/2014/main" val="1038072073"/>
                        </a:ext>
                      </a:extLst>
                    </a:gridCol>
                    <a:gridCol w="2332316">
                      <a:extLst>
                        <a:ext uri="{9D8B030D-6E8A-4147-A177-3AD203B41FA5}">
                          <a16:colId xmlns:a16="http://schemas.microsoft.com/office/drawing/2014/main" val="3635125657"/>
                        </a:ext>
                      </a:extLst>
                    </a:gridCol>
                    <a:gridCol w="1593141">
                      <a:extLst>
                        <a:ext uri="{9D8B030D-6E8A-4147-A177-3AD203B41FA5}">
                          <a16:colId xmlns:a16="http://schemas.microsoft.com/office/drawing/2014/main" val="1947189371"/>
                        </a:ext>
                      </a:extLst>
                    </a:gridCol>
                  </a:tblGrid>
                  <a:tr h="900777"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мес.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мес.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 мес.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 мес.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02938803"/>
                      </a:ext>
                    </a:extLst>
                  </a:tr>
                  <a:tr h="900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Долг перед </a:t>
                          </a:r>
                        </a:p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Банком 1-е число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KS</a:t>
                          </a:r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47392770"/>
                      </a:ext>
                    </a:extLst>
                  </a:tr>
                  <a:tr h="900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Выплаты со </a:t>
                          </a:r>
                        </a:p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2-го по 14-е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KS -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ru-RU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K*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ru-RU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6485625"/>
                      </a:ext>
                    </a:extLst>
                  </a:tr>
                  <a:tr h="90077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Остаток</a:t>
                          </a:r>
                        </a:p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15-е число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ru-RU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4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4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794872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5">
                <a:extLst>
                  <a:ext uri="{FF2B5EF4-FFF2-40B4-BE49-F238E27FC236}">
                    <a16:creationId xmlns:a14="http://schemas.microsoft.com/office/drawing/2010/main" xmlns:a16="http://schemas.microsoft.com/office/drawing/2014/main" xmlns="" id="{0D74A8C7-09D4-4975-9B66-73244AB47B0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a14="http://schemas.microsoft.com/office/drawing/2010/main" xmlns:p14="http://schemas.microsoft.com/office/powerpoint/2010/main" xmlns="" val="58123164"/>
                  </p:ext>
                </p:extLst>
              </p:nvPr>
            </p:nvGraphicFramePr>
            <p:xfrm>
              <a:off x="520006" y="1228436"/>
              <a:ext cx="11151987" cy="5215031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593141">
                      <a:extLst>
                        <a:ext uri="{9D8B030D-6E8A-4147-A177-3AD203B41FA5}">
                          <a16:colId xmlns:a14="http://schemas.microsoft.com/office/drawing/2010/main" xmlns:a16="http://schemas.microsoft.com/office/drawing/2014/main" xmlns="" val="3111196676"/>
                        </a:ext>
                      </a:extLst>
                    </a:gridCol>
                    <a:gridCol w="662379">
                      <a:extLst>
                        <a:ext uri="{9D8B030D-6E8A-4147-A177-3AD203B41FA5}">
                          <a16:colId xmlns:a14="http://schemas.microsoft.com/office/drawing/2010/main" xmlns:a16="http://schemas.microsoft.com/office/drawing/2014/main" xmlns="" val="3753587591"/>
                        </a:ext>
                      </a:extLst>
                    </a:gridCol>
                    <a:gridCol w="1330036">
                      <a:extLst>
                        <a:ext uri="{9D8B030D-6E8A-4147-A177-3AD203B41FA5}">
                          <a16:colId xmlns:a14="http://schemas.microsoft.com/office/drawing/2010/main" xmlns:a16="http://schemas.microsoft.com/office/drawing/2014/main" xmlns="" val="2411040226"/>
                        </a:ext>
                      </a:extLst>
                    </a:gridCol>
                    <a:gridCol w="2078182">
                      <a:extLst>
                        <a:ext uri="{9D8B030D-6E8A-4147-A177-3AD203B41FA5}">
                          <a16:colId xmlns:a14="http://schemas.microsoft.com/office/drawing/2010/main" xmlns:a16="http://schemas.microsoft.com/office/drawing/2014/main" xmlns="" val="581969989"/>
                        </a:ext>
                      </a:extLst>
                    </a:gridCol>
                    <a:gridCol w="1562792">
                      <a:extLst>
                        <a:ext uri="{9D8B030D-6E8A-4147-A177-3AD203B41FA5}">
                          <a16:colId xmlns:a14="http://schemas.microsoft.com/office/drawing/2010/main" xmlns:a16="http://schemas.microsoft.com/office/drawing/2014/main" xmlns="" val="1038072073"/>
                        </a:ext>
                      </a:extLst>
                    </a:gridCol>
                    <a:gridCol w="2332316">
                      <a:extLst>
                        <a:ext uri="{9D8B030D-6E8A-4147-A177-3AD203B41FA5}">
                          <a16:colId xmlns:a14="http://schemas.microsoft.com/office/drawing/2010/main" xmlns:a16="http://schemas.microsoft.com/office/drawing/2014/main" xmlns="" val="3635125657"/>
                        </a:ext>
                      </a:extLst>
                    </a:gridCol>
                    <a:gridCol w="1593141">
                      <a:extLst>
                        <a:ext uri="{9D8B030D-6E8A-4147-A177-3AD203B41FA5}">
                          <a16:colId xmlns:a14="http://schemas.microsoft.com/office/drawing/2010/main" xmlns:a16="http://schemas.microsoft.com/office/drawing/2014/main" xmlns="" val="1947189371"/>
                        </a:ext>
                      </a:extLst>
                    </a:gridCol>
                  </a:tblGrid>
                  <a:tr h="900777"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 мес.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 мес.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 мес.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2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 мес.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:a16="http://schemas.microsoft.com/office/drawing/2014/main" xmlns="" val="1302938803"/>
                      </a:ext>
                    </a:extLst>
                  </a:tr>
                  <a:tr h="15544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Долг перед </a:t>
                          </a:r>
                        </a:p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Банком 1-е число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KS</a:t>
                          </a:r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2727" t="-63137" r="-264809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9922" t="-63137" r="-68668" b="-18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01533" t="-63137" r="-766" b="-186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:a16="http://schemas.microsoft.com/office/drawing/2014/main" xmlns="" val="3547392770"/>
                      </a:ext>
                    </a:extLst>
                  </a:tr>
                  <a:tr h="157105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Выплаты со </a:t>
                          </a:r>
                        </a:p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2-го по 14-е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ru-RU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0183" t="-161240" r="-570642" b="-84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2727" t="-161240" r="-264809" b="-84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0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ru-RU" sz="4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9922" t="-161240" r="-68668" b="-844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601533" t="-161240" r="-766" b="-844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4="http://schemas.microsoft.com/office/drawing/2010/main" xmlns:a16="http://schemas.microsoft.com/office/drawing/2014/main" xmlns="" val="2586485625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Остаток</a:t>
                          </a:r>
                        </a:p>
                        <a:p>
                          <a:pPr algn="ctr"/>
                          <a:r>
                            <a:rPr lang="ru-RU" sz="24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15-е число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</a:t>
                          </a:r>
                          <a:endParaRPr lang="ru-RU" sz="36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0183" t="-345641" r="-570642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172727" t="-345641" r="-264809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…</a:t>
                          </a:r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09922" t="-345641" r="-68668" b="-117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44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</a:t>
                          </a:r>
                          <a:endParaRPr lang="ru-RU" sz="44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4="http://schemas.microsoft.com/office/drawing/2010/main" xmlns:a16="http://schemas.microsoft.com/office/drawing/2014/main" xmlns="" val="167948722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076011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A3719-C596-4EDC-B3FB-CE73562D6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Продолжение решения задачи №7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B2563F4-D8FC-49D2-8E9F-7B0785D023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49629" y="498764"/>
                <a:ext cx="12042371" cy="6101541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Выплаты: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+ … + k </a:t>
                </a:r>
                <a:r>
                  <a:rPr lang="ru-RU" dirty="0"/>
                  <a:t>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k</a:t>
                </a:r>
                <a:r>
                  <a:rPr lang="ru-RU" dirty="0"/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(k</a:t>
                </a:r>
                <a:r>
                  <a:rPr lang="ru-RU" dirty="0"/>
                  <a:t> ∙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+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+…k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k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–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k</a:t>
                </a:r>
                <a:r>
                  <a:rPr lang="ru-RU" dirty="0"/>
                  <a:t> ∙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(1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+…+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- 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+…+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= 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</a:t>
                </a:r>
                <a:r>
                  <a:rPr lang="en-US" dirty="0"/>
                  <a:t>S</a:t>
                </a:r>
                <a:r>
                  <a:rPr lang="en-US" baseline="-25000" dirty="0"/>
                  <a:t>8</a:t>
                </a:r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ru-RU" dirty="0"/>
                  <a:t>∙ </a:t>
                </a:r>
                <a:r>
                  <a:rPr lang="en-US" dirty="0"/>
                  <a:t>8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ru-RU" dirty="0"/>
                      <m:t>∙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4=4,5] = k </a:t>
                </a:r>
                <a:r>
                  <a:rPr lang="ru-RU" sz="2800" dirty="0"/>
                  <a:t>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ru-RU" sz="2800" dirty="0"/>
                  <a:t>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4,5 - 3,5S = 1,03 </a:t>
                </a:r>
                <a:r>
                  <a:rPr lang="ru-RU" sz="2800" dirty="0"/>
                  <a:t>∙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4,5S - 3,5S = 1.135S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- 100%</a:t>
                </a:r>
                <a:b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1,135S - x%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113,5</a:t>
                </a:r>
              </a:p>
              <a:p>
                <a:pPr marL="0" indent="0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113,5%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BB2563F4-D8FC-49D2-8E9F-7B0785D023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9629" y="498764"/>
                <a:ext cx="12042371" cy="6101541"/>
              </a:xfrm>
              <a:blipFill>
                <a:blip r:embed="rId2"/>
                <a:stretch>
                  <a:fillRect l="-1063" t="-4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13648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7183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EBDEF21-CB31-4DD4-8F40-EDAEA4414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уважением,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Яковлева Татьяна Александровна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2022г.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решения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текстовых задач с </a:t>
            </a: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экономическим содержанием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30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2847" y="848299"/>
            <a:ext cx="28313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</a:rPr>
              <a:t>ЗАДАЧА №1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16934" y="1718631"/>
            <a:ext cx="867027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31 декабря 2016 года Александр взял в банке </a:t>
            </a:r>
            <a:r>
              <a:rPr lang="ru-RU" sz="2500" dirty="0">
                <a:solidFill>
                  <a:srgbClr val="FF0000"/>
                </a:solidFill>
              </a:rPr>
              <a:t>3 276 000 </a:t>
            </a:r>
            <a:r>
              <a:rPr lang="ru-RU" sz="2500" dirty="0"/>
              <a:t>рублей в кредит под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</a:rPr>
              <a:t>20% </a:t>
            </a:r>
            <a:r>
              <a:rPr lang="ru-RU" sz="2500" dirty="0"/>
              <a:t>годовых. Схема выплаты кредита следующая:</a:t>
            </a:r>
          </a:p>
          <a:p>
            <a:pPr lvl="1"/>
            <a:r>
              <a:rPr lang="ru-RU" sz="2500" dirty="0"/>
              <a:t>31 декабря каждого следующего года банк </a:t>
            </a:r>
            <a:r>
              <a:rPr lang="ru-RU" sz="2500" dirty="0">
                <a:solidFill>
                  <a:srgbClr val="00B050"/>
                </a:solidFill>
              </a:rPr>
              <a:t>начисляет проценты</a:t>
            </a:r>
            <a:r>
              <a:rPr lang="ru-RU" sz="2500" dirty="0"/>
              <a:t> на оставшуюся сумму долга (т.е. увеличивает долг на 20%), затем Александр переводит в банк </a:t>
            </a:r>
            <a:r>
              <a:rPr lang="en-US" sz="2500" i="1" dirty="0"/>
              <a:t>x</a:t>
            </a:r>
            <a:r>
              <a:rPr lang="en-US" sz="2500" dirty="0"/>
              <a:t> </a:t>
            </a:r>
            <a:r>
              <a:rPr lang="ru-RU" sz="2500" dirty="0"/>
              <a:t>рублей.</a:t>
            </a:r>
          </a:p>
          <a:p>
            <a:r>
              <a:rPr lang="ru-RU" sz="2500" dirty="0"/>
              <a:t>Какой должна быть сумма </a:t>
            </a:r>
            <a:r>
              <a:rPr lang="en-US" sz="2500" dirty="0"/>
              <a:t>x</a:t>
            </a:r>
            <a:r>
              <a:rPr lang="ru-RU" sz="2500" dirty="0"/>
              <a:t>, чтобы Александр выплатил долг тремя равными платежами (т.е. за три года)?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3904511"/>
              </p:ext>
            </p:extLst>
          </p:nvPr>
        </p:nvGraphicFramePr>
        <p:xfrm>
          <a:off x="2071167" y="2434728"/>
          <a:ext cx="8229604" cy="2709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3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7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73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367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611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1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2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solidFill>
                            <a:schemeClr val="tx1"/>
                          </a:solidFill>
                        </a:rPr>
                        <a:t>3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99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Долг перед</a:t>
                      </a:r>
                      <a:r>
                        <a:rPr lang="ru-RU" baseline="0" dirty="0"/>
                        <a:t> </a:t>
                      </a:r>
                      <a:r>
                        <a:rPr lang="ru-RU" dirty="0"/>
                        <a:t>банком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 </a:t>
                      </a:r>
                      <a:r>
                        <a:rPr lang="en-US" dirty="0" err="1"/>
                        <a:t>kS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S- </a:t>
                      </a:r>
                      <a:r>
                        <a:rPr lang="en-US" dirty="0" err="1"/>
                        <a:t>kx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S</a:t>
                      </a:r>
                      <a:r>
                        <a:rPr lang="en-US" baseline="0" dirty="0"/>
                        <a:t> -  k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x – </a:t>
                      </a:r>
                      <a:r>
                        <a:rPr lang="en-US" baseline="0" dirty="0" err="1"/>
                        <a:t>kx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6114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Выплаты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solidFill>
                            <a:srgbClr val="0070C0"/>
                          </a:solidFill>
                        </a:rPr>
                        <a:t>x</a:t>
                      </a:r>
                      <a:endParaRPr lang="ru-RU" i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611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Остаток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kS</a:t>
                      </a:r>
                      <a:r>
                        <a:rPr lang="en-US" dirty="0"/>
                        <a:t> – x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S –</a:t>
                      </a:r>
                      <a:r>
                        <a:rPr lang="en-US" dirty="0" err="1"/>
                        <a:t>kx</a:t>
                      </a:r>
                      <a:r>
                        <a:rPr lang="en-US" dirty="0"/>
                        <a:t> - x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k</a:t>
                      </a:r>
                      <a:r>
                        <a:rPr lang="en-US" sz="1600" baseline="30000" dirty="0"/>
                        <a:t>3</a:t>
                      </a:r>
                      <a:r>
                        <a:rPr lang="en-US" sz="1600" dirty="0"/>
                        <a:t>S – k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dirty="0"/>
                        <a:t>x – </a:t>
                      </a:r>
                      <a:r>
                        <a:rPr lang="en-US" sz="1600" dirty="0" err="1"/>
                        <a:t>kx</a:t>
                      </a:r>
                      <a:r>
                        <a:rPr lang="en-US" sz="1600" dirty="0"/>
                        <a:t> – x = 0</a:t>
                      </a:r>
                      <a:endParaRPr lang="ru-RU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522860" y="760164"/>
                <a:ext cx="6929611" cy="1441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500" dirty="0"/>
                  <a:t>Кредит </a:t>
                </a:r>
                <a:r>
                  <a:rPr lang="en-US" sz="2500" dirty="0"/>
                  <a:t>S = 3 276 </a:t>
                </a:r>
                <a:r>
                  <a:rPr lang="ru-RU" sz="2500" dirty="0"/>
                  <a:t>тыс.</a:t>
                </a:r>
                <a:r>
                  <a:rPr lang="en-US" sz="2500" dirty="0"/>
                  <a:t> </a:t>
                </a:r>
                <a:r>
                  <a:rPr lang="ru-RU" sz="2500" dirty="0"/>
                  <a:t>руб.</a:t>
                </a:r>
              </a:p>
              <a:p>
                <a:r>
                  <a:rPr lang="en-US" sz="2500" dirty="0"/>
                  <a:t>n = 3</a:t>
                </a:r>
                <a:r>
                  <a:rPr lang="ru-RU" sz="2500" dirty="0"/>
                  <a:t> года. </a:t>
                </a:r>
                <a:r>
                  <a:rPr lang="en-US" sz="2500" dirty="0"/>
                  <a:t>r = 20%</a:t>
                </a:r>
                <a:r>
                  <a:rPr lang="ru-RU" sz="2500" dirty="0"/>
                  <a:t>. Увеличение в </a:t>
                </a:r>
                <a:r>
                  <a:rPr lang="en-US" sz="2500" dirty="0"/>
                  <a:t>k </a:t>
                </a:r>
                <a:r>
                  <a:rPr lang="ru-RU" sz="2500" dirty="0"/>
                  <a:t>раз, где </a:t>
                </a:r>
                <a:r>
                  <a:rPr lang="en-US" sz="2500" dirty="0"/>
                  <a:t>k </a:t>
                </a:r>
                <a:r>
                  <a:rPr lang="ru-RU" sz="2500" dirty="0"/>
                  <a:t>= </a:t>
                </a:r>
                <a:r>
                  <a:rPr lang="en-US" sz="2500" dirty="0"/>
                  <a:t>1+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100%</m:t>
                        </m:r>
                      </m:den>
                    </m:f>
                  </m:oMath>
                </a14:m>
                <a:r>
                  <a:rPr lang="en-US" sz="2500" dirty="0"/>
                  <a:t> = 1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20%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100%</m:t>
                        </m:r>
                      </m:den>
                    </m:f>
                  </m:oMath>
                </a14:m>
                <a:r>
                  <a:rPr lang="en-US" sz="2500" dirty="0"/>
                  <a:t> = 1,2 </a:t>
                </a:r>
                <a:endParaRPr lang="ru-RU" sz="25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2860" y="760164"/>
                <a:ext cx="6929611" cy="1441933"/>
              </a:xfrm>
              <a:prstGeom prst="rect">
                <a:avLst/>
              </a:prstGeom>
              <a:blipFill>
                <a:blip r:embed="rId2"/>
                <a:stretch>
                  <a:fillRect l="-1495" t="-3390" b="-2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549966" y="220337"/>
            <a:ext cx="1861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Решение: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12703" y="528810"/>
                <a:ext cx="7821977" cy="4373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k</a:t>
                </a:r>
                <a:r>
                  <a:rPr lang="en-US" sz="2800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3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S – k</a:t>
                </a:r>
                <a:r>
                  <a:rPr lang="en-US" sz="2800" baseline="30000" dirty="0">
                    <a:solidFill>
                      <a:schemeClr val="accent6">
                        <a:lumMod val="75000"/>
                      </a:schemeClr>
                    </a:solidFill>
                  </a:rPr>
                  <a:t>2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x – </a:t>
                </a:r>
                <a:r>
                  <a:rPr lang="en-US" sz="2800" dirty="0" err="1">
                    <a:solidFill>
                      <a:schemeClr val="accent6">
                        <a:lumMod val="75000"/>
                      </a:schemeClr>
                    </a:solidFill>
                  </a:rPr>
                  <a:t>kx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-  x = 0</a:t>
                </a:r>
              </a:p>
              <a:p>
                <a:r>
                  <a:rPr lang="en-US" sz="2800" dirty="0"/>
                  <a:t>K</a:t>
                </a:r>
                <a:r>
                  <a:rPr lang="ru-RU" sz="2800" baseline="30000" dirty="0"/>
                  <a:t>3</a:t>
                </a:r>
                <a:r>
                  <a:rPr lang="en-US" sz="2800" dirty="0"/>
                  <a:t>S = k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x + </a:t>
                </a:r>
                <a:r>
                  <a:rPr lang="en-US" sz="2800" dirty="0" err="1"/>
                  <a:t>kx</a:t>
                </a:r>
                <a:r>
                  <a:rPr lang="en-US" sz="2800" dirty="0"/>
                  <a:t> + x</a:t>
                </a:r>
              </a:p>
              <a:p>
                <a:r>
                  <a:rPr lang="en-US" sz="2800" dirty="0"/>
                  <a:t>k</a:t>
                </a:r>
                <a:r>
                  <a:rPr lang="en-US" sz="2800" baseline="30000" dirty="0"/>
                  <a:t>3</a:t>
                </a:r>
                <a:r>
                  <a:rPr lang="en-US" sz="2800" dirty="0"/>
                  <a:t>S = x(k</a:t>
                </a:r>
                <a:r>
                  <a:rPr lang="en-US" sz="2800" baseline="30000" dirty="0"/>
                  <a:t>2</a:t>
                </a:r>
                <a:r>
                  <a:rPr lang="en-US" sz="2800" dirty="0"/>
                  <a:t> + k+1)</a:t>
                </a:r>
                <a:endParaRPr lang="ru-RU" sz="2800" dirty="0"/>
              </a:p>
              <a:p>
                <a:endParaRPr lang="en-US" sz="2800" dirty="0"/>
              </a:p>
              <a:p>
                <a:r>
                  <a:rPr lang="en-US" sz="2500" dirty="0"/>
                  <a:t>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500" b="0" i="1" baseline="3000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5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dirty="0"/>
                  <a:t> + k+1 = r ∙ 1,2</a:t>
                </a:r>
                <a:r>
                  <a:rPr lang="en-US" sz="2500" baseline="30000" dirty="0"/>
                  <a:t>3</a:t>
                </a:r>
                <a:r>
                  <a:rPr lang="en-US" sz="2500" dirty="0"/>
                  <a:t>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76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  <m:r>
                          <a:rPr lang="en-US" sz="2500" b="0" i="1" baseline="3000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dirty="0"/>
                  <a:t> + 1,2+1 = 1728 ∙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900</m:t>
                        </m:r>
                      </m:num>
                      <m:den>
                        <m:r>
                          <a:rPr lang="en-US" sz="25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500" dirty="0"/>
                  <a:t> = 1555, 2 (</a:t>
                </a:r>
                <a:r>
                  <a:rPr lang="ru-RU" sz="2500" dirty="0"/>
                  <a:t>тыс. руб.</a:t>
                </a:r>
                <a:r>
                  <a:rPr lang="en-US" sz="2500" dirty="0"/>
                  <a:t>)</a:t>
                </a:r>
                <a:endParaRPr lang="ru-RU" sz="2500" dirty="0"/>
              </a:p>
              <a:p>
                <a:r>
                  <a:rPr lang="en-US" sz="2500" dirty="0"/>
                  <a:t>x = 1 555 200 </a:t>
                </a:r>
                <a:r>
                  <a:rPr lang="ru-RU" sz="2500" dirty="0"/>
                  <a:t>рублей </a:t>
                </a:r>
              </a:p>
              <a:p>
                <a:endParaRPr lang="ru-RU" sz="2500" dirty="0"/>
              </a:p>
              <a:p>
                <a:endParaRPr lang="ru-RU" sz="2500" dirty="0"/>
              </a:p>
              <a:p>
                <a:r>
                  <a:rPr lang="ru-RU" sz="2500" dirty="0"/>
                  <a:t>Ответ: 1 555 200 рублей</a:t>
                </a:r>
                <a:r>
                  <a:rPr lang="en-US" sz="2500" dirty="0"/>
                  <a:t> </a:t>
                </a:r>
                <a:endParaRPr lang="ru-RU" sz="25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03" y="528810"/>
                <a:ext cx="7821977" cy="4373505"/>
              </a:xfrm>
              <a:prstGeom prst="rect">
                <a:avLst/>
              </a:prstGeom>
              <a:blipFill>
                <a:blip r:embed="rId2"/>
                <a:stretch>
                  <a:fillRect l="-1637" t="-1395" b="-11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2847" y="848299"/>
            <a:ext cx="283133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500" dirty="0">
                <a:solidFill>
                  <a:schemeClr val="accent1">
                    <a:lumMod val="75000"/>
                  </a:schemeClr>
                </a:solidFill>
              </a:rPr>
              <a:t>ЗАДАЧА №2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6934" y="1718631"/>
            <a:ext cx="8670276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15 января планируется взять кредит в банке </a:t>
            </a:r>
            <a:r>
              <a:rPr lang="ru-RU" sz="2500" dirty="0">
                <a:solidFill>
                  <a:srgbClr val="FF0000"/>
                </a:solidFill>
              </a:rPr>
              <a:t>на 24 месяца</a:t>
            </a:r>
            <a:r>
              <a:rPr lang="ru-RU" sz="2500" dirty="0"/>
              <a:t>. Условия его возврата таковы:</a:t>
            </a:r>
          </a:p>
          <a:p>
            <a:pPr lvl="1"/>
            <a:r>
              <a:rPr lang="ru-RU" sz="2500" dirty="0"/>
              <a:t>-1 числа каждого месяца долг возрастает на </a:t>
            </a:r>
            <a:r>
              <a:rPr lang="ru-RU" sz="2500" dirty="0">
                <a:solidFill>
                  <a:schemeClr val="accent1">
                    <a:lumMod val="75000"/>
                  </a:schemeClr>
                </a:solidFill>
              </a:rPr>
              <a:t>2%</a:t>
            </a:r>
            <a:r>
              <a:rPr lang="ru-RU" sz="2500" dirty="0"/>
              <a:t> по сравнению с концом предыдущего месяца</a:t>
            </a:r>
            <a:r>
              <a:rPr lang="en-US" sz="2500" dirty="0"/>
              <a:t>;</a:t>
            </a:r>
            <a:endParaRPr lang="ru-RU" sz="2500" dirty="0"/>
          </a:p>
          <a:p>
            <a:pPr lvl="1"/>
            <a:r>
              <a:rPr lang="ru-RU" sz="2500" dirty="0"/>
              <a:t>-со </a:t>
            </a:r>
            <a:r>
              <a:rPr lang="ru-RU" sz="25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2-го по 14-е </a:t>
            </a:r>
            <a:r>
              <a:rPr lang="ru-RU" sz="2500" dirty="0"/>
              <a:t>число каждого месяца необходимо выплатить часть долга</a:t>
            </a:r>
            <a:r>
              <a:rPr lang="en-US" sz="2500" dirty="0"/>
              <a:t>;</a:t>
            </a:r>
          </a:p>
          <a:p>
            <a:pPr lvl="1"/>
            <a:r>
              <a:rPr lang="ru-RU" sz="2500" dirty="0"/>
              <a:t>-</a:t>
            </a:r>
            <a:r>
              <a:rPr lang="ru-RU" sz="2500" dirty="0">
                <a:solidFill>
                  <a:srgbClr val="7030A0"/>
                </a:solidFill>
              </a:rPr>
              <a:t>15-го числа каждого месяца, долг должен быть на одну и ту же величину меньше долга на 15-е число предыдущего месяца.</a:t>
            </a:r>
          </a:p>
          <a:p>
            <a:r>
              <a:rPr lang="ru-RU" sz="2500" dirty="0"/>
              <a:t>Известно, что за первые </a:t>
            </a:r>
            <a:r>
              <a:rPr lang="ru-RU" sz="2500" dirty="0">
                <a:solidFill>
                  <a:srgbClr val="FF0000"/>
                </a:solidFill>
              </a:rPr>
              <a:t>12 месяцев </a:t>
            </a:r>
            <a:r>
              <a:rPr lang="ru-RU" sz="2500" dirty="0"/>
              <a:t>нужно выплатить банку 1370 тыс. рублей. Какую сумму планируется взять в кредит?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9966" y="220337"/>
            <a:ext cx="186185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chemeClr val="accent2">
                    <a:lumMod val="75000"/>
                  </a:schemeClr>
                </a:solidFill>
              </a:rPr>
              <a:t>Решение: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22860" y="760164"/>
            <a:ext cx="69296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/>
              <a:t>Кредит </a:t>
            </a:r>
            <a:r>
              <a:rPr lang="en-US" sz="2500" dirty="0"/>
              <a:t>S </a:t>
            </a:r>
            <a:r>
              <a:rPr lang="ru-RU" sz="2500" dirty="0"/>
              <a:t>тыс.</a:t>
            </a:r>
            <a:r>
              <a:rPr lang="en-US" sz="2500" dirty="0"/>
              <a:t> </a:t>
            </a:r>
            <a:r>
              <a:rPr lang="ru-RU" sz="2500" dirty="0"/>
              <a:t>руб.</a:t>
            </a:r>
          </a:p>
          <a:p>
            <a:r>
              <a:rPr lang="en-US" sz="2500" dirty="0"/>
              <a:t>n = </a:t>
            </a:r>
            <a:r>
              <a:rPr lang="ru-RU" sz="2500" dirty="0"/>
              <a:t>24 мес. </a:t>
            </a:r>
            <a:r>
              <a:rPr lang="en-US" sz="2500" dirty="0"/>
              <a:t>r = 2%</a:t>
            </a:r>
            <a:r>
              <a:rPr lang="ru-RU" sz="2500" dirty="0"/>
              <a:t>. Увеличение в </a:t>
            </a:r>
            <a:r>
              <a:rPr lang="en-US" sz="2500" dirty="0"/>
              <a:t>k </a:t>
            </a:r>
            <a:r>
              <a:rPr lang="ru-RU" sz="2500" dirty="0"/>
              <a:t>раз, где </a:t>
            </a:r>
            <a:r>
              <a:rPr lang="en-US" sz="2500" dirty="0"/>
              <a:t>k </a:t>
            </a:r>
            <a:r>
              <a:rPr lang="ru-RU" sz="2500" dirty="0"/>
              <a:t>= 1,02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4237225"/>
                  </p:ext>
                </p:extLst>
              </p:nvPr>
            </p:nvGraphicFramePr>
            <p:xfrm>
              <a:off x="1084550" y="2251011"/>
              <a:ext cx="10141638" cy="3140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39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89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99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8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547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17661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15930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31729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1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2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31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Долг перед банком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kS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 </a:t>
                          </a:r>
                          <a:r>
                            <a:rPr lang="ru-RU" dirty="0"/>
                            <a:t>∙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ru-RU" dirty="0"/>
                            <a:t>∙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 </a:t>
                          </a:r>
                          <a:r>
                            <a:rPr lang="ru-RU" dirty="0"/>
                            <a:t>∙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9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Выплаты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kS -</a:t>
                          </a:r>
                          <a14:m>
                            <m:oMath xmlns:m="http://schemas.openxmlformats.org/officeDocument/2006/math">
                              <m:r>
                                <a:rPr lang="en-US" sz="2500" b="0" i="0" baseline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 </a:t>
                          </a:r>
                          <a:r>
                            <a:rPr lang="ru-RU" dirty="0"/>
                            <a:t>∙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</a:t>
                          </a:r>
                          <a:r>
                            <a:rPr lang="en-US" baseline="0" dirty="0"/>
                            <a:t>–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 </a:t>
                          </a:r>
                          <a:r>
                            <a:rPr lang="ru-RU" dirty="0"/>
                            <a:t>∙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14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</a:t>
                          </a:r>
                          <a:r>
                            <a:rPr lang="en-US" dirty="0"/>
                            <a:t>–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k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ru-RU" dirty="0"/>
                            <a:t>∙</a:t>
                          </a:r>
                          <a:r>
                            <a:rPr lang="en-US" dirty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</a:t>
                          </a:r>
                          <a:r>
                            <a:rPr lang="en-US" dirty="0"/>
                            <a:t>–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31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Остаток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5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num>
                                <m:den>
                                  <m:r>
                                    <a:rPr lang="en-US" sz="2500" b="0" i="1" smtClean="0"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500" dirty="0"/>
                            <a:t> </a:t>
                          </a:r>
                          <a:endParaRPr lang="ru-RU" sz="25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1800" b="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54237225"/>
                  </p:ext>
                </p:extLst>
              </p:nvPr>
            </p:nvGraphicFramePr>
            <p:xfrm>
              <a:off x="1084550" y="2251011"/>
              <a:ext cx="10141638" cy="314085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390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389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9999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812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654718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2176617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2159306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</a:tblGrid>
                  <a:tr h="731729"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1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2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11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b="0" dirty="0">
                              <a:solidFill>
                                <a:schemeClr val="tx1"/>
                              </a:solidFill>
                            </a:rPr>
                            <a:t>12</a:t>
                          </a:r>
                          <a:r>
                            <a:rPr lang="ru-RU" b="0" dirty="0">
                              <a:solidFill>
                                <a:schemeClr val="tx1"/>
                              </a:solidFill>
                            </a:rPr>
                            <a:t> мес.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Долг перед банком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/>
                            <a:t>kS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2836" t="-80667" r="-245075" b="-16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7227" t="-80667" r="-100000" b="-165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9296" t="-80667" r="-563" b="-165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629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Выплаты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376" t="-215079" r="-542723" b="-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2836" t="-215079" r="-245075" b="-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7227" t="-215079" r="-100000" b="-968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9296" t="-215079" r="-563" b="-968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31729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Остаток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S</a:t>
                          </a:r>
                          <a:endParaRPr lang="ru-RU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40376" t="-330833" r="-542723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52836" t="-330833" r="-245075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/>
                            <a:t>…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67227" t="-330833" r="-100000" b="-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369296" t="-330833" r="-563" b="-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2527</Words>
  <Application>Microsoft Office PowerPoint</Application>
  <PresentationFormat>Широкоэкранный</PresentationFormat>
  <Paragraphs>498</Paragraphs>
  <Slides>45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54" baseType="lpstr">
      <vt:lpstr>Arial</vt:lpstr>
      <vt:lpstr>Calibri</vt:lpstr>
      <vt:lpstr>Calibri Light</vt:lpstr>
      <vt:lpstr>Cambria Math</vt:lpstr>
      <vt:lpstr>Times New Roman</vt:lpstr>
      <vt:lpstr>Тема Office</vt:lpstr>
      <vt:lpstr>1_Тема Office</vt:lpstr>
      <vt:lpstr>2_Тема Office</vt:lpstr>
      <vt:lpstr>3_Тема Office</vt:lpstr>
      <vt:lpstr>Особенности решения текстовых задач с экономическим содержанием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/</vt:lpstr>
      <vt:lpstr>Решение задачи №5</vt:lpstr>
      <vt:lpstr>Продолжение решения задачи №5:</vt:lpstr>
      <vt:lpstr> </vt:lpstr>
      <vt:lpstr>Решение задачи №6</vt:lpstr>
      <vt:lpstr>Продолжение решения задачи №6</vt:lpstr>
      <vt:lpstr> </vt:lpstr>
      <vt:lpstr>Решение задачи №7</vt:lpstr>
      <vt:lpstr>Продолжение решения задачи №7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решения текстовых задач с экономическим содержанием</dc:title>
  <dc:creator>Дмитрий</dc:creator>
  <cp:lastModifiedBy>Дмитрий Гончаров</cp:lastModifiedBy>
  <cp:revision>395</cp:revision>
  <dcterms:created xsi:type="dcterms:W3CDTF">2022-02-09T04:24:19Z</dcterms:created>
  <dcterms:modified xsi:type="dcterms:W3CDTF">2022-04-09T00:53:02Z</dcterms:modified>
</cp:coreProperties>
</file>