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273" r:id="rId16"/>
    <p:sldId id="268" r:id="rId17"/>
    <p:sldId id="269" r:id="rId18"/>
    <p:sldId id="271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820F-FD07-4F7B-B83E-9625B65F596A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BF45B-E426-40F4-A6CA-3419CEA4BE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636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820F-FD07-4F7B-B83E-9625B65F596A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BF45B-E426-40F4-A6CA-3419CEA4BE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208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820F-FD07-4F7B-B83E-9625B65F596A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BF45B-E426-40F4-A6CA-3419CEA4BE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35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820F-FD07-4F7B-B83E-9625B65F596A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BF45B-E426-40F4-A6CA-3419CEA4BE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376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820F-FD07-4F7B-B83E-9625B65F596A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BF45B-E426-40F4-A6CA-3419CEA4BE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106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820F-FD07-4F7B-B83E-9625B65F596A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BF45B-E426-40F4-A6CA-3419CEA4BE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539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820F-FD07-4F7B-B83E-9625B65F596A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BF45B-E426-40F4-A6CA-3419CEA4BE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244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820F-FD07-4F7B-B83E-9625B65F596A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BF45B-E426-40F4-A6CA-3419CEA4BE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990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820F-FD07-4F7B-B83E-9625B65F596A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BF45B-E426-40F4-A6CA-3419CEA4BE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758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820F-FD07-4F7B-B83E-9625B65F596A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BF45B-E426-40F4-A6CA-3419CEA4BE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633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820F-FD07-4F7B-B83E-9625B65F596A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BF45B-E426-40F4-A6CA-3419CEA4BE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859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68000">
              <a:schemeClr val="accent6">
                <a:alpha val="76000"/>
                <a:lumMod val="73000"/>
                <a:lumOff val="27000"/>
              </a:schemeClr>
            </a:gs>
            <a:gs pos="34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9820F-FD07-4F7B-B83E-9625B65F596A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BF45B-E426-40F4-A6CA-3419CEA4BE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608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44880" y="260064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РАЗВИТИЯ РЕЧИ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класс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«Секреты чая. Смысловой анализ текста»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10408920" cy="2615882"/>
          </a:xfrm>
        </p:spPr>
        <p:txBody>
          <a:bodyPr>
            <a:normAutofit/>
          </a:bodyPr>
          <a:lstStyle/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Учитель русского языка</a:t>
            </a:r>
          </a:p>
          <a:p>
            <a:pPr algn="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и литературы</a:t>
            </a:r>
          </a:p>
          <a:p>
            <a:pPr algn="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Седлецкая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С.В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09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8109040"/>
              </p:ext>
            </p:extLst>
          </p:nvPr>
        </p:nvGraphicFramePr>
        <p:xfrm>
          <a:off x="228600" y="213360"/>
          <a:ext cx="11811000" cy="6324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69080"/>
                <a:gridCol w="7741920"/>
              </a:tblGrid>
              <a:tr h="63246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Основанный 1661 г. в центре обширнейшего края Иркутск стал средоточием всей разнообразной сибирской торговли.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ru-RU" sz="28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В</a:t>
                      </a:r>
                      <a:r>
                        <a:rPr lang="ru-RU" sz="28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частности ч</a:t>
                      </a:r>
                      <a:r>
                        <a:rPr lang="ru-RU" sz="28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ерез </a:t>
                      </a:r>
                      <a:r>
                        <a:rPr lang="ru-RU" sz="28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Иркутск был проложен морской путь через Лену до Якутска и далее на Аляску.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000" marR="3240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/>
                </a:tc>
              </a:tr>
            </a:tbl>
          </a:graphicData>
        </a:graphic>
      </p:graphicFrame>
      <p:pic>
        <p:nvPicPr>
          <p:cNvPr id="9" name="Рисунок 8" descr="pinsk_przeprawa (2)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4358640" y="914399"/>
            <a:ext cx="7680960" cy="5151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8148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9804689"/>
              </p:ext>
            </p:extLst>
          </p:nvPr>
        </p:nvGraphicFramePr>
        <p:xfrm>
          <a:off x="182880" y="152400"/>
          <a:ext cx="11704320" cy="6385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37120"/>
                <a:gridCol w="4267200"/>
              </a:tblGrid>
              <a:tr h="63855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31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Протяженность Чайного пути из Санкт-Петербурга до Пекина составляла по одним данным 8332 версты по другим 8839. Путь начинался в китайском городе Ухань и разделялся на множество дорог, волоков, речных путей - маршруты проходили через более чем сто пятьдесят городов Китая, Монголии и России.</a:t>
                      </a:r>
                      <a:endParaRPr lang="ru-RU" sz="24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000" marR="180000" marT="0" marB="0">
                    <a:noFill/>
                  </a:tcPr>
                </a:tc>
              </a:tr>
            </a:tbl>
          </a:graphicData>
        </a:graphic>
      </p:graphicFrame>
      <p:pic>
        <p:nvPicPr>
          <p:cNvPr id="9" name="Picture 2" descr="C:\Users\лппропрпррр\Pictures\2014_12_13_01_00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" y="152401"/>
            <a:ext cx="7208520" cy="6385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6016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Задание 4</a:t>
            </a:r>
            <a:r>
              <a:rPr lang="ru-RU" b="1" dirty="0" smtClean="0"/>
              <a:t> </a:t>
            </a:r>
            <a:r>
              <a:rPr lang="ru-RU" sz="2800" b="1" i="1" dirty="0" smtClean="0"/>
              <a:t>(использование информации)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59864"/>
            <a:ext cx="10911840" cy="491045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dirty="0" smtClean="0"/>
              <a:t>  Что </a:t>
            </a:r>
            <a:r>
              <a:rPr lang="ru-RU" b="1" dirty="0"/>
              <a:t>такое Кяхта? 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Отметьте </a:t>
            </a:r>
            <a:r>
              <a:rPr lang="ru-RU" b="1" u="sng" dirty="0"/>
              <a:t>ОДИН</a:t>
            </a:r>
            <a:r>
              <a:rPr lang="ru-RU" b="1" dirty="0"/>
              <a:t> верный вариант </a:t>
            </a:r>
            <a:r>
              <a:rPr lang="ru-RU" b="1" dirty="0" smtClean="0"/>
              <a:t>ответа.</a:t>
            </a:r>
          </a:p>
          <a:p>
            <a:endParaRPr lang="ru-RU" dirty="0"/>
          </a:p>
          <a:p>
            <a:r>
              <a:rPr lang="ru-RU" dirty="0" smtClean="0"/>
              <a:t>Это </a:t>
            </a:r>
            <a:r>
              <a:rPr lang="ru-RU" dirty="0"/>
              <a:t>точка начала чайного пути от Китая в Санкт-Петербург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 smtClean="0"/>
              <a:t> Это </a:t>
            </a:r>
            <a:r>
              <a:rPr lang="ru-RU" dirty="0"/>
              <a:t>город, в котором Царь Михаил Федорович пригласил бояр на дегустацию «сушеных листьев</a:t>
            </a:r>
            <a:r>
              <a:rPr lang="ru-RU" dirty="0" smtClean="0"/>
              <a:t>».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 smtClean="0"/>
              <a:t> </a:t>
            </a:r>
            <a:r>
              <a:rPr lang="ru-RU" dirty="0"/>
              <a:t>Кяхта – главный торговый центр Чайного пути,  «Российская столица чая</a:t>
            </a:r>
            <a:r>
              <a:rPr lang="ru-RU" dirty="0" smtClean="0"/>
              <a:t>».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 smtClean="0"/>
              <a:t>Так </a:t>
            </a:r>
            <a:r>
              <a:rPr lang="ru-RU" dirty="0"/>
              <a:t>называли китайцы в древности  один из сортов чая.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942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Задание 4</a:t>
            </a:r>
            <a:r>
              <a:rPr lang="ru-RU" b="1" dirty="0" smtClean="0"/>
              <a:t> </a:t>
            </a:r>
            <a:r>
              <a:rPr lang="ru-RU" sz="3200" b="1" i="1" dirty="0" smtClean="0"/>
              <a:t>(использование информации)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1120"/>
            <a:ext cx="11353800" cy="5212080"/>
          </a:xfrm>
        </p:spPr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ru-RU" b="1" dirty="0" smtClean="0"/>
              <a:t>     Почему </a:t>
            </a:r>
            <a:r>
              <a:rPr lang="ru-RU" b="1" dirty="0"/>
              <a:t>Иркутск стал одним из крупнейших торговых городов России? </a:t>
            </a:r>
            <a:endParaRPr lang="ru-RU" b="1" dirty="0" smtClean="0"/>
          </a:p>
          <a:p>
            <a:pPr marL="0" lvl="0" indent="0" algn="ctr">
              <a:buNone/>
            </a:pPr>
            <a:r>
              <a:rPr lang="ru-RU" b="1" dirty="0" smtClean="0"/>
              <a:t>Отметьте ОДИН </a:t>
            </a:r>
            <a:r>
              <a:rPr lang="ru-RU" b="1" dirty="0"/>
              <a:t>верный вариант </a:t>
            </a:r>
            <a:r>
              <a:rPr lang="ru-RU" b="1" dirty="0" smtClean="0"/>
              <a:t>ответа.</a:t>
            </a:r>
            <a:endParaRPr lang="ru-RU" dirty="0"/>
          </a:p>
          <a:p>
            <a:r>
              <a:rPr lang="ru-RU" dirty="0" smtClean="0"/>
              <a:t>Потому </a:t>
            </a:r>
            <a:r>
              <a:rPr lang="ru-RU" dirty="0"/>
              <a:t>что в Иркутске проживало много купцов, занимавшихся торговлей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 smtClean="0"/>
              <a:t>Этот </a:t>
            </a:r>
            <a:r>
              <a:rPr lang="ru-RU" dirty="0"/>
              <a:t>город стал морским путем для поставки чая в другие страны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 smtClean="0"/>
              <a:t> </a:t>
            </a:r>
            <a:r>
              <a:rPr lang="ru-RU" dirty="0"/>
              <a:t>Находясь  в центре обширнейшего края Иркутск стал средоточием всей разнообразной сибирской торговли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 smtClean="0"/>
              <a:t>Потому </a:t>
            </a:r>
            <a:r>
              <a:rPr lang="ru-RU" dirty="0"/>
              <a:t>что в Иркутске находились секретные плантации, где его выращивали.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094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1040" y="365125"/>
            <a:ext cx="10942320" cy="808355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/>
              <a:t>Задание на интеграцию и интерпретацию информации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6720" y="1386840"/>
            <a:ext cx="11414760" cy="499872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 </a:t>
            </a:r>
            <a:r>
              <a:rPr lang="ru-RU" dirty="0"/>
              <a:t>Следует также отметить, что самый лучший зеленый </a:t>
            </a:r>
            <a:r>
              <a:rPr lang="ru-RU" sz="4100" dirty="0"/>
              <a:t>чай</a:t>
            </a:r>
            <a:r>
              <a:rPr lang="ru-RU" dirty="0"/>
              <a:t> выращивается в Китае и Японии.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r>
              <a:rPr lang="ru-RU" dirty="0" smtClean="0"/>
              <a:t> </a:t>
            </a:r>
            <a:r>
              <a:rPr lang="ru-RU" dirty="0"/>
              <a:t>Кроме того, зеленый </a:t>
            </a:r>
            <a:r>
              <a:rPr lang="ru-RU" sz="4100" dirty="0"/>
              <a:t>чай</a:t>
            </a:r>
            <a:r>
              <a:rPr lang="ru-RU" dirty="0"/>
              <a:t>, выпитый перед едой, повышает тонус пищеварительного тракта, как бы приводит его в рабочее состояние.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 smtClean="0"/>
              <a:t> </a:t>
            </a:r>
            <a:r>
              <a:rPr lang="ru-RU" dirty="0"/>
              <a:t>Затем зеленый </a:t>
            </a:r>
            <a:r>
              <a:rPr lang="ru-RU" sz="4600" dirty="0"/>
              <a:t>чай</a:t>
            </a:r>
            <a:r>
              <a:rPr lang="ru-RU" dirty="0"/>
              <a:t> необходимо высушить.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 smtClean="0"/>
              <a:t> </a:t>
            </a:r>
            <a:r>
              <a:rPr lang="ru-RU" dirty="0"/>
              <a:t>Пейте </a:t>
            </a:r>
            <a:r>
              <a:rPr lang="ru-RU" sz="4600" dirty="0"/>
              <a:t>чай</a:t>
            </a:r>
            <a:r>
              <a:rPr lang="ru-RU" dirty="0"/>
              <a:t> с удовольствием!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 smtClean="0"/>
              <a:t>Словоформа </a:t>
            </a:r>
            <a:r>
              <a:rPr lang="ru-RU" sz="4600" dirty="0"/>
              <a:t>«чайку»</a:t>
            </a:r>
            <a:r>
              <a:rPr lang="ru-RU" dirty="0"/>
              <a:t> в зависимости от произношения можно воспринять и как форму родственного </a:t>
            </a:r>
            <a:r>
              <a:rPr lang="ru-RU" sz="4600" dirty="0"/>
              <a:t>«чаю» </a:t>
            </a:r>
            <a:r>
              <a:rPr lang="ru-RU" dirty="0"/>
              <a:t>слова, и как форму слова, не имеющего к слову </a:t>
            </a:r>
            <a:r>
              <a:rPr lang="ru-RU" sz="5100" dirty="0"/>
              <a:t>«чай» </a:t>
            </a:r>
            <a:r>
              <a:rPr lang="ru-RU" dirty="0"/>
              <a:t>никакого отношения. </a:t>
            </a:r>
            <a:r>
              <a:rPr lang="ru-RU" i="1" dirty="0"/>
              <a:t>(из научной статьи)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33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609" y="52663"/>
            <a:ext cx="10515600" cy="1299059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sz="3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3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развитие умений выделять ключевые понятия в прочитанном, синтезировать знания, проявлять творческие способности).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O:\Школа молодого воспитателя\Синквейн схемы\794575_html_1c65498f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08245" y="1033670"/>
            <a:ext cx="5963478" cy="582433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535620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b="1" i="1" dirty="0" smtClean="0"/>
              <a:t>Задание на использование информации</a:t>
            </a:r>
            <a:br>
              <a:rPr lang="ru-RU" sz="3100" b="1" i="1" dirty="0" smtClean="0"/>
            </a:br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b="1" dirty="0" smtClean="0"/>
              <a:t>Похвальное</a:t>
            </a:r>
            <a:r>
              <a:rPr lang="ru-RU" sz="3100" b="1" dirty="0" smtClean="0"/>
              <a:t> </a:t>
            </a:r>
            <a:r>
              <a:rPr lang="ru-RU" b="1" dirty="0" smtClean="0"/>
              <a:t>слово чаю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93520"/>
            <a:ext cx="10515600" cy="496824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	О, ___________________________	чай!</a:t>
            </a:r>
          </a:p>
          <a:p>
            <a:pPr marL="0" indent="0">
              <a:buNone/>
            </a:pPr>
            <a:r>
              <a:rPr lang="ru-RU" dirty="0"/>
              <a:t>	</a:t>
            </a:r>
            <a:endParaRPr lang="ru-RU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ru-RU" dirty="0" smtClean="0"/>
              <a:t>Как</a:t>
            </a:r>
            <a:r>
              <a:rPr lang="ru-RU" dirty="0"/>
              <a:t>	люди могли ___ возносить тебе похвалу</a:t>
            </a:r>
            <a:r>
              <a:rPr lang="ru-RU" dirty="0" smtClean="0"/>
              <a:t>!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dirty="0"/>
              <a:t>	 Ты </a:t>
            </a:r>
            <a:r>
              <a:rPr lang="ru-RU" dirty="0" smtClean="0"/>
              <a:t>так  _________________   и  </a:t>
            </a:r>
            <a:r>
              <a:rPr lang="ru-RU" dirty="0"/>
              <a:t>__________________________, как ни  один другой напиток!  Твоя история</a:t>
            </a:r>
            <a:r>
              <a:rPr lang="ru-RU" dirty="0" smtClean="0"/>
              <a:t>______________________!    Благодаря </a:t>
            </a:r>
            <a:r>
              <a:rPr lang="ru-RU" dirty="0"/>
              <a:t>тебе __________________________, ________________________ </a:t>
            </a:r>
            <a:r>
              <a:rPr lang="ru-RU" dirty="0" smtClean="0"/>
              <a:t>     и </a:t>
            </a:r>
            <a:r>
              <a:rPr lang="ru-RU" dirty="0"/>
              <a:t>_________________________________! </a:t>
            </a:r>
            <a:r>
              <a:rPr lang="ru-RU" dirty="0" smtClean="0"/>
              <a:t>     Сколько </a:t>
            </a:r>
            <a:r>
              <a:rPr lang="ru-RU" dirty="0" err="1"/>
              <a:t>ещё_________________________ты</a:t>
            </a:r>
            <a:r>
              <a:rPr lang="ru-RU" dirty="0"/>
              <a:t> в себе таишь!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dirty="0"/>
              <a:t>И сегодня, наливая чашку чая</a:t>
            </a:r>
            <a:r>
              <a:rPr lang="ru-RU" dirty="0" smtClean="0"/>
              <a:t>,   </a:t>
            </a:r>
            <a:r>
              <a:rPr lang="ru-RU" dirty="0"/>
              <a:t>я_______________________________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dirty="0"/>
              <a:t> _____________________________________!	 </a:t>
            </a:r>
          </a:p>
        </p:txBody>
      </p:sp>
    </p:spTree>
    <p:extLst>
      <p:ext uri="{BB962C8B-B14F-4D97-AF65-F5344CB8AC3E}">
        <p14:creationId xmlns:p14="http://schemas.microsoft.com/office/powerpoint/2010/main" val="12864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6915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Рефлексия</a:t>
            </a:r>
            <a:endParaRPr lang="ru-RU" sz="36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32574"/>
            <a:ext cx="3291840" cy="21480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201" y="2522183"/>
            <a:ext cx="3230880" cy="20193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040" y="1084580"/>
            <a:ext cx="3048000" cy="19354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640" y="1082040"/>
            <a:ext cx="2270760" cy="18923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002035"/>
            <a:ext cx="1814499" cy="187247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626" y="5116218"/>
            <a:ext cx="1950854" cy="1595799"/>
          </a:xfrm>
          <a:prstGeom prst="rect">
            <a:avLst/>
          </a:prstGeom>
        </p:spPr>
      </p:pic>
      <p:sp>
        <p:nvSpPr>
          <p:cNvPr id="12" name="Объект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920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УРОК!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86840"/>
            <a:ext cx="10515599" cy="4541520"/>
          </a:xfrm>
        </p:spPr>
      </p:pic>
    </p:spTree>
    <p:extLst>
      <p:ext uri="{BB962C8B-B14F-4D97-AF65-F5344CB8AC3E}">
        <p14:creationId xmlns:p14="http://schemas.microsoft.com/office/powerpoint/2010/main" val="226164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6760" y="92646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</a:rPr>
              <a:t>Дивишься драгоценности нашего языка: что ни слово, то и подарок…</a:t>
            </a:r>
          </a:p>
          <a:p>
            <a:pPr marL="0" indent="0">
              <a:buNone/>
            </a:pP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r">
              <a:buNone/>
            </a:pPr>
            <a:r>
              <a:rPr lang="ru-RU" sz="5400" i="1" dirty="0" err="1" smtClean="0">
                <a:solidFill>
                  <a:schemeClr val="accent2">
                    <a:lumMod val="50000"/>
                  </a:schemeClr>
                </a:solidFill>
              </a:rPr>
              <a:t>Н.В.Гоголь</a:t>
            </a:r>
            <a:endParaRPr lang="ru-RU" sz="5400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22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" y="653907"/>
            <a:ext cx="11314443" cy="5243973"/>
          </a:xfrm>
        </p:spPr>
      </p:pic>
    </p:spTree>
    <p:extLst>
      <p:ext uri="{BB962C8B-B14F-4D97-AF65-F5344CB8AC3E}">
        <p14:creationId xmlns:p14="http://schemas.microsoft.com/office/powerpoint/2010/main" val="207603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Льюис Кэрролл </a:t>
            </a:r>
            <a:r>
              <a:rPr lang="ru-RU" b="1" dirty="0"/>
              <a:t>«Алиса в Стране чудес»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ru-RU" sz="4100" dirty="0"/>
              <a:t>«От </a:t>
            </a:r>
            <a:r>
              <a:rPr lang="ru-RU" sz="4100" i="1" dirty="0">
                <a:solidFill>
                  <a:schemeClr val="accent2">
                    <a:lumMod val="75000"/>
                  </a:schemeClr>
                </a:solidFill>
              </a:rPr>
              <a:t>уксус</a:t>
            </a:r>
            <a:r>
              <a:rPr lang="ru-RU" sz="4100" dirty="0"/>
              <a:t>а – к</a:t>
            </a:r>
            <a:r>
              <a:rPr lang="ru-RU" sz="4100" i="1" dirty="0">
                <a:solidFill>
                  <a:schemeClr val="accent2">
                    <a:lumMod val="75000"/>
                  </a:schemeClr>
                </a:solidFill>
              </a:rPr>
              <a:t>укс</a:t>
            </a:r>
            <a:r>
              <a:rPr lang="ru-RU" sz="4100" dirty="0"/>
              <a:t>ятся, - продолжала Алиса задумчиво, </a:t>
            </a:r>
            <a:endParaRPr lang="ru-RU" sz="4100" dirty="0" smtClean="0"/>
          </a:p>
          <a:p>
            <a:pPr marL="0" indent="0" algn="just">
              <a:lnSpc>
                <a:spcPct val="170000"/>
              </a:lnSpc>
              <a:buNone/>
            </a:pPr>
            <a:r>
              <a:rPr lang="ru-RU" sz="4100" dirty="0" smtClean="0"/>
              <a:t>от </a:t>
            </a:r>
            <a:r>
              <a:rPr lang="ru-RU" sz="4100" i="1" dirty="0">
                <a:solidFill>
                  <a:schemeClr val="accent2">
                    <a:lumMod val="75000"/>
                  </a:schemeClr>
                </a:solidFill>
              </a:rPr>
              <a:t>лук</a:t>
            </a:r>
            <a:r>
              <a:rPr lang="ru-RU" sz="4100" dirty="0"/>
              <a:t>а – </a:t>
            </a:r>
            <a:r>
              <a:rPr lang="ru-RU" sz="4100" i="1" dirty="0">
                <a:solidFill>
                  <a:schemeClr val="accent2">
                    <a:lumMod val="75000"/>
                  </a:schemeClr>
                </a:solidFill>
              </a:rPr>
              <a:t>лук</a:t>
            </a:r>
            <a:r>
              <a:rPr lang="ru-RU" sz="4100" dirty="0"/>
              <a:t>авят</a:t>
            </a:r>
            <a:r>
              <a:rPr lang="ru-RU" sz="4100" dirty="0" smtClean="0"/>
              <a:t>,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ru-RU" sz="4100" dirty="0" smtClean="0"/>
              <a:t> </a:t>
            </a:r>
            <a:r>
              <a:rPr lang="ru-RU" sz="4100" dirty="0"/>
              <a:t>от </a:t>
            </a:r>
            <a:r>
              <a:rPr lang="ru-RU" sz="4100" i="1" dirty="0">
                <a:solidFill>
                  <a:schemeClr val="accent2">
                    <a:lumMod val="75000"/>
                  </a:schemeClr>
                </a:solidFill>
              </a:rPr>
              <a:t>вин</a:t>
            </a:r>
            <a:r>
              <a:rPr lang="ru-RU" sz="4100" dirty="0"/>
              <a:t>а – </a:t>
            </a:r>
            <a:r>
              <a:rPr lang="ru-RU" sz="4100" i="1" dirty="0">
                <a:solidFill>
                  <a:schemeClr val="accent2">
                    <a:lumMod val="75000"/>
                  </a:schemeClr>
                </a:solidFill>
              </a:rPr>
              <a:t>вин</a:t>
            </a:r>
            <a:r>
              <a:rPr lang="ru-RU" sz="4100" dirty="0"/>
              <a:t>ятся, </a:t>
            </a:r>
            <a:endParaRPr lang="ru-RU" sz="4100" dirty="0" smtClean="0"/>
          </a:p>
          <a:p>
            <a:pPr marL="0" indent="0" algn="just">
              <a:lnSpc>
                <a:spcPct val="170000"/>
              </a:lnSpc>
              <a:buNone/>
            </a:pPr>
            <a:r>
              <a:rPr lang="ru-RU" sz="4100" dirty="0" smtClean="0"/>
              <a:t>а </a:t>
            </a:r>
            <a:r>
              <a:rPr lang="ru-RU" sz="4100" dirty="0"/>
              <a:t>от с</a:t>
            </a:r>
            <a:r>
              <a:rPr lang="ru-RU" sz="4100" i="1" dirty="0">
                <a:solidFill>
                  <a:schemeClr val="accent2">
                    <a:lumMod val="75000"/>
                  </a:schemeClr>
                </a:solidFill>
              </a:rPr>
              <a:t>доб</a:t>
            </a:r>
            <a:r>
              <a:rPr lang="ru-RU" sz="4100" dirty="0"/>
              <a:t>ы – </a:t>
            </a:r>
            <a:r>
              <a:rPr lang="ru-RU" sz="4100" i="1" dirty="0">
                <a:solidFill>
                  <a:schemeClr val="accent2">
                    <a:lumMod val="75000"/>
                  </a:schemeClr>
                </a:solidFill>
              </a:rPr>
              <a:t>доб</a:t>
            </a:r>
            <a:r>
              <a:rPr lang="ru-RU" sz="4100" dirty="0"/>
              <a:t>реют. Как жалко, что об этом никто не знает… Все было бы так просто</a:t>
            </a:r>
            <a:r>
              <a:rPr lang="ru-RU" sz="4100" dirty="0" smtClean="0"/>
              <a:t>...   Ели </a:t>
            </a:r>
            <a:r>
              <a:rPr lang="ru-RU" sz="4100" dirty="0"/>
              <a:t>бы сдобу – и добрели!» 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90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в группах</a:t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 smtClean="0"/>
              <a:t>(задание на </a:t>
            </a:r>
            <a:r>
              <a:rPr lang="ru-RU" sz="3200" b="1" i="1" dirty="0"/>
              <a:t>нахождение и извлечение информации, </a:t>
            </a:r>
            <a:r>
              <a:rPr lang="ru-RU" sz="3200" b="1" i="1" dirty="0" smtClean="0"/>
              <a:t>на интеграцию </a:t>
            </a:r>
            <a:r>
              <a:rPr lang="ru-RU" sz="3200" b="1" i="1" dirty="0"/>
              <a:t>и </a:t>
            </a:r>
            <a:r>
              <a:rPr lang="ru-RU" sz="3200" b="1" i="1" dirty="0" smtClean="0"/>
              <a:t>интерпретацию)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5668176"/>
              </p:ext>
            </p:extLst>
          </p:nvPr>
        </p:nvGraphicFramePr>
        <p:xfrm>
          <a:off x="1523999" y="1918385"/>
          <a:ext cx="9829800" cy="39258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14900"/>
                <a:gridCol w="4914900"/>
              </a:tblGrid>
              <a:tr h="36953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Задание 1-й группы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Продумайте и сформулируйте 4 вопроса к содержанию текста. Запишите в лист наблюдений.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0000" marR="57600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Задание 2-й группы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Сформулируйте </a:t>
                      </a:r>
                      <a:r>
                        <a:rPr lang="ru-RU" sz="280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микротемы</a:t>
                      </a:r>
                      <a:r>
                        <a:rPr lang="ru-RU" sz="28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текста? Запишите в лист наблюдений.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0" marR="57600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482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i="1" dirty="0"/>
              <a:t>Задание </a:t>
            </a:r>
            <a:r>
              <a:rPr lang="ru-RU" sz="3200" b="1" i="1" dirty="0" smtClean="0"/>
              <a:t>3 </a:t>
            </a:r>
            <a:r>
              <a:rPr lang="ru-RU" sz="3200" b="1" i="1" dirty="0"/>
              <a:t>(интеграция и </a:t>
            </a:r>
            <a:r>
              <a:rPr lang="ru-RU" sz="3200" b="1" i="1" dirty="0" smtClean="0"/>
              <a:t>интерпретация информации)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/>
              <a:t>Ответьте на вопрос: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Почему </a:t>
            </a:r>
            <a:r>
              <a:rPr lang="ru-RU" dirty="0"/>
              <a:t>Великий чайный путь фактически </a:t>
            </a:r>
            <a:r>
              <a:rPr lang="ru-RU" dirty="0" smtClean="0"/>
              <a:t>НЕ </a:t>
            </a:r>
            <a:r>
              <a:rPr lang="ru-RU" dirty="0"/>
              <a:t>перестал существовать сегодня? </a:t>
            </a:r>
          </a:p>
          <a:p>
            <a:pPr marL="0" indent="0">
              <a:buNone/>
            </a:pPr>
            <a:r>
              <a:rPr lang="ru-RU" dirty="0"/>
              <a:t>Отметьте </a:t>
            </a:r>
            <a:r>
              <a:rPr lang="ru-RU" u="sng" dirty="0"/>
              <a:t>ОДИН</a:t>
            </a:r>
            <a:r>
              <a:rPr lang="ru-RU" dirty="0"/>
              <a:t> верный вариант ответа. </a:t>
            </a:r>
          </a:p>
          <a:p>
            <a:r>
              <a:rPr lang="ru-RU" i="1" dirty="0"/>
              <a:t>1. Он существует как туристический путь.</a:t>
            </a:r>
            <a:endParaRPr lang="ru-RU" dirty="0"/>
          </a:p>
          <a:p>
            <a:r>
              <a:rPr lang="ru-RU" i="1" dirty="0"/>
              <a:t>2. По нему теперь проходят магистральные пути. </a:t>
            </a:r>
            <a:endParaRPr lang="ru-RU" dirty="0"/>
          </a:p>
          <a:p>
            <a:r>
              <a:rPr lang="ru-RU" i="1" dirty="0"/>
              <a:t>3. Великий чайный путь превратился в магистрали, туристские пути и стал основой для развития взаимосвязей между Россией, Монголией </a:t>
            </a:r>
            <a:r>
              <a:rPr lang="ru-RU" i="1"/>
              <a:t>и </a:t>
            </a:r>
            <a:r>
              <a:rPr lang="ru-RU" i="1" smtClean="0"/>
              <a:t>Китаем… </a:t>
            </a:r>
            <a:endParaRPr lang="ru-RU" dirty="0"/>
          </a:p>
          <a:p>
            <a:r>
              <a:rPr lang="ru-RU" i="1" dirty="0"/>
              <a:t>4. Великий чайный путь стал стал связующим звеном для развития взаимоотношений России, Монголии и Китая.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458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65125"/>
            <a:ext cx="10850880" cy="610235"/>
          </a:xfrm>
        </p:spPr>
        <p:txBody>
          <a:bodyPr anchor="b">
            <a:normAutofit fontScale="90000"/>
          </a:bodyPr>
          <a:lstStyle/>
          <a:p>
            <a:pPr algn="ctr"/>
            <a:r>
              <a:rPr lang="ru-RU" b="1" i="1" dirty="0"/>
              <a:t>Задание </a:t>
            </a:r>
            <a:r>
              <a:rPr lang="ru-RU" b="1" i="1" dirty="0" smtClean="0"/>
              <a:t>4</a:t>
            </a:r>
            <a:r>
              <a:rPr lang="ru-RU" b="1" dirty="0" smtClean="0"/>
              <a:t> </a:t>
            </a:r>
            <a:r>
              <a:rPr lang="ru-RU" b="1" i="1" dirty="0"/>
              <a:t>(использование информации</a:t>
            </a:r>
            <a:r>
              <a:rPr lang="ru-RU" b="1" i="1" dirty="0" smtClean="0"/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3360" y="838200"/>
            <a:ext cx="11734800" cy="5364480"/>
          </a:xfrm>
        </p:spPr>
        <p:txBody>
          <a:bodyPr/>
          <a:lstStyle/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Рассмотрите иллюстрации и комментарии к ним. Выполните </a:t>
            </a:r>
            <a:r>
              <a:rPr lang="ru-RU" b="1" dirty="0"/>
              <a:t>задания.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693120"/>
              </p:ext>
            </p:extLst>
          </p:nvPr>
        </p:nvGraphicFramePr>
        <p:xfrm>
          <a:off x="640080" y="2621280"/>
          <a:ext cx="11170920" cy="3779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85460"/>
                <a:gridCol w="5585460"/>
              </a:tblGrid>
              <a:tr h="3779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Чай был известен в Китае почти 5000 лет назад, где долгое время был своеобразным напитком-лекарством, а также напитком, сопровождающим культовые ритуалы. Сведения о производстве чая сохранялись в в секрете: его выращивали на секретных плантациях, а способы возделывания, рецепты приготовления были государственной </a:t>
                      </a:r>
                      <a:r>
                        <a:rPr lang="ru-RU" sz="20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тайно</a:t>
                      </a:r>
                      <a:r>
                        <a:rPr lang="ru-RU" sz="20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й.</a:t>
                      </a:r>
                      <a:endParaRPr lang="ru-RU" sz="20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288000" marT="0" marB="0" anchor="ctr">
                    <a:noFill/>
                  </a:tcPr>
                </a:tc>
              </a:tr>
            </a:tbl>
          </a:graphicData>
        </a:graphic>
      </p:graphicFrame>
      <p:pic>
        <p:nvPicPr>
          <p:cNvPr id="6" name="Рисунок 5" descr="c08989dd688092f15f8cf0d2f284143c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13360" y="2179320"/>
            <a:ext cx="5989320" cy="4221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7823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211559"/>
              </p:ext>
            </p:extLst>
          </p:nvPr>
        </p:nvGraphicFramePr>
        <p:xfrm>
          <a:off x="106680" y="533400"/>
          <a:ext cx="11932920" cy="5608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66460"/>
                <a:gridCol w="5966460"/>
              </a:tblGrid>
              <a:tr h="56083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Началом истории чая в России можно считать 1638 год, когда российский посол  Василий Старков привёз чай в подарок от западно-монгольского Алтын-хана.  Царь Михаил Федорович пригласил бояр на дегустацию «сушеных листьев» – все сидевшие за столом были очарованы ароматным бодрящим напитком. Да и царь не остался равнодушным.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 anchor="ctr"/>
                </a:tc>
              </a:tr>
            </a:tbl>
          </a:graphicData>
        </a:graphic>
      </p:graphicFrame>
      <p:pic>
        <p:nvPicPr>
          <p:cNvPr id="6" name="Содержимое 3" descr="b14937818a399bb572bea200f2730b4d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6080760" y="533400"/>
            <a:ext cx="5958840" cy="5593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0353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1850025"/>
              </p:ext>
            </p:extLst>
          </p:nvPr>
        </p:nvGraphicFramePr>
        <p:xfrm>
          <a:off x="335280" y="350520"/>
          <a:ext cx="11582400" cy="63570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84720"/>
                <a:gridCol w="4297680"/>
              </a:tblGrid>
              <a:tr h="6172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Чайный </a:t>
                      </a:r>
                      <a:r>
                        <a:rPr lang="ru-RU" sz="3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склад </a:t>
                      </a:r>
                      <a:r>
                        <a:rPr lang="ru-RU" sz="3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в Кяхте</a:t>
                      </a:r>
                      <a:endParaRPr lang="ru-RU" sz="3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Кяхта – главный торговый центр Чайного пути. «Российская столица чая»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0" dirty="0">
                          <a:effectLst/>
                        </a:rPr>
                        <a:t> </a:t>
                      </a:r>
                      <a:endParaRPr lang="ru-RU" sz="3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0" marR="360000" marT="0" marB="0" anchor="ctr">
                    <a:noFill/>
                  </a:tcPr>
                </a:tc>
              </a:tr>
            </a:tbl>
          </a:graphicData>
        </a:graphic>
      </p:graphicFrame>
      <p:pic>
        <p:nvPicPr>
          <p:cNvPr id="7" name="Содержимое 10" descr="iD3KAJCF1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335280" y="756126"/>
            <a:ext cx="7193280" cy="5400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9990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534</Words>
  <Application>Microsoft Office PowerPoint</Application>
  <PresentationFormat>Широкоэкранный</PresentationFormat>
  <Paragraphs>131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Тема Office</vt:lpstr>
      <vt:lpstr>  УРОК РАЗВИТИЯ РЕЧИ 6 класс  «Секреты чая. Смысловой анализ текста» </vt:lpstr>
      <vt:lpstr>Презентация PowerPoint</vt:lpstr>
      <vt:lpstr>Презентация PowerPoint</vt:lpstr>
      <vt:lpstr>Льюис Кэрролл «Алиса в Стране чудес»</vt:lpstr>
      <vt:lpstr>Работа в группах (задание на нахождение и извлечение информации, на интеграцию и интерпретацию)</vt:lpstr>
      <vt:lpstr>Задание 3 (интеграция и интерпретация информации)</vt:lpstr>
      <vt:lpstr>Задание 4 (использование информации)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 4 (использование информации)</vt:lpstr>
      <vt:lpstr>Задание 4 (использование информации)</vt:lpstr>
      <vt:lpstr>Задание на интеграцию и интерпретацию информации</vt:lpstr>
      <vt:lpstr>  Задание на развитие умений выделять ключевые понятия в прочитанном, синтезировать знания, проявлять творческие способности). </vt:lpstr>
      <vt:lpstr>Задание на использование информации  Похвальное слово чаю </vt:lpstr>
      <vt:lpstr>Рефлексия</vt:lpstr>
      <vt:lpstr>СПАСИБО ЗА УРОК!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РАЗВИТИЯ РЕЧИ 6 класс «Секреты чая. Смысловой анализ текста»</dc:title>
  <dc:creator>Admin1</dc:creator>
  <cp:lastModifiedBy>Admin1</cp:lastModifiedBy>
  <cp:revision>13</cp:revision>
  <dcterms:created xsi:type="dcterms:W3CDTF">2022-11-25T08:57:31Z</dcterms:created>
  <dcterms:modified xsi:type="dcterms:W3CDTF">2022-11-25T13:52:17Z</dcterms:modified>
</cp:coreProperties>
</file>