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91" r:id="rId4"/>
    <p:sldId id="280" r:id="rId5"/>
    <p:sldId id="293" r:id="rId6"/>
    <p:sldId id="258" r:id="rId7"/>
    <p:sldId id="260" r:id="rId8"/>
    <p:sldId id="277" r:id="rId9"/>
    <p:sldId id="294" r:id="rId10"/>
    <p:sldId id="278" r:id="rId11"/>
    <p:sldId id="261" r:id="rId12"/>
    <p:sldId id="262" r:id="rId13"/>
    <p:sldId id="272" r:id="rId14"/>
    <p:sldId id="273" r:id="rId15"/>
    <p:sldId id="274" r:id="rId16"/>
    <p:sldId id="276" r:id="rId17"/>
    <p:sldId id="267" r:id="rId18"/>
    <p:sldId id="268" r:id="rId19"/>
    <p:sldId id="286" r:id="rId20"/>
    <p:sldId id="288" r:id="rId21"/>
    <p:sldId id="295" r:id="rId22"/>
    <p:sldId id="282" r:id="rId23"/>
    <p:sldId id="290" r:id="rId24"/>
    <p:sldId id="296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CE896-4983-4617-8A0F-FCB0FFB54E9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9533-8773-4E25-B3B2-4BE22EA7E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9533-8773-4E25-B3B2-4BE22EA7E2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15789-B96B-447A-A96C-0A4344E4BB74}" type="slidenum">
              <a:rPr lang="ru-RU"/>
              <a:pPr/>
              <a:t>20</a:t>
            </a:fld>
            <a:endParaRPr lang="ru-RU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88E5-0CD0-4681-B4B2-6D595465E1F7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4479-D38F-4285-8E29-3C9D29D62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wmf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12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424936" cy="4536504"/>
          </a:xfrm>
        </p:spPr>
        <p:txBody>
          <a:bodyPr>
            <a:noAutofit/>
          </a:bodyPr>
          <a:lstStyle/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«Параллельность прямой и плоскости»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8AF35-3B95-A907-BDA7-B3246529B2B8}"/>
              </a:ext>
            </a:extLst>
          </p:cNvPr>
          <p:cNvSpPr txBox="1"/>
          <p:nvPr/>
        </p:nvSpPr>
        <p:spPr>
          <a:xfrm>
            <a:off x="3347864" y="486916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Зубкова Ольга Викторовна</a:t>
            </a:r>
          </a:p>
          <a:p>
            <a:r>
              <a:rPr lang="ru-RU" dirty="0"/>
              <a:t>учитель математики</a:t>
            </a:r>
          </a:p>
          <a:p>
            <a:r>
              <a:rPr lang="ru-RU" dirty="0"/>
              <a:t>МАОУ «СОШ № 24» </a:t>
            </a:r>
          </a:p>
          <a:p>
            <a:r>
              <a:rPr lang="ru-RU" dirty="0" err="1"/>
              <a:t>г.Пермь</a:t>
            </a:r>
            <a:r>
              <a:rPr lang="ru-RU" dirty="0"/>
              <a:t>                         2023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Лемма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о пересечении плоскости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 параллельными прямыми.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br>
              <a:rPr lang="ru-RU" sz="3600" dirty="0">
                <a:solidFill>
                  <a:schemeClr val="tx2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424936" cy="1872208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одна из двух параллельных прямых пересекает данную плоскость, то и другая прямая пересекает эту плоскость</a:t>
            </a:r>
          </a:p>
        </p:txBody>
      </p:sp>
      <p:pic>
        <p:nvPicPr>
          <p:cNvPr id="4" name="Рисунок 3" descr="http://tvsh2004.narod.ru/img/10-1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73630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Свойства параллельных прямых</a:t>
            </a:r>
            <a:b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/>
            </a:br>
            <a:r>
              <a:rPr lang="ru-RU" sz="2700" b="1" dirty="0">
                <a:solidFill>
                  <a:schemeClr val="tx1"/>
                </a:solidFill>
              </a:rPr>
              <a:t>Свойство 1.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одна из двух параллельных </a:t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прямых пересекает данную </a:t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плоскость, то и другая прямая </a:t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пересекает эту плоскость.</a:t>
            </a:r>
            <a:br>
              <a:rPr lang="ru-RU" sz="3600" dirty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7304856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ykl-shk.azureedge.net/goods/ymk/geometry/work1/theory/1/1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ykl-shk.azureedge.net/goods/ymk/geometry/work1/theory/1/11_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3024336" cy="13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нтак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08720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9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1872207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b="1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136904" cy="18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Свойство 2 </a:t>
            </a:r>
            <a:r>
              <a:rPr lang="ru-RU" dirty="0">
                <a:solidFill>
                  <a:schemeClr val="accent2"/>
                </a:solidFill>
              </a:rPr>
              <a:t>.Если две прямые </a:t>
            </a:r>
          </a:p>
          <a:p>
            <a:pPr algn="l"/>
            <a:r>
              <a:rPr lang="ru-RU" dirty="0">
                <a:solidFill>
                  <a:schemeClr val="accent2"/>
                </a:solidFill>
              </a:rPr>
              <a:t>параллельны третьей прямой, </a:t>
            </a:r>
          </a:p>
          <a:p>
            <a:pPr algn="l"/>
            <a:r>
              <a:rPr lang="ru-RU" dirty="0">
                <a:solidFill>
                  <a:schemeClr val="accent2"/>
                </a:solidFill>
              </a:rPr>
              <a:t>то они параллельны.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Рисунок 3" descr="https://ykl-shk.azureedge.net/goods/ymk/geometry/work1/theory/1/1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ykl-shk.azureedge.net/goods/ymk/geometry/work1/theory/1/12_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27363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1886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Свойства параллельных прямых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Контак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92696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Взаимное расположение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прямых в пространстве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1752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Пересекающиеся прямые: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лежат в одной плоскости, имеют одну общую точку.</a:t>
            </a:r>
          </a:p>
        </p:txBody>
      </p:sp>
      <p:pic>
        <p:nvPicPr>
          <p:cNvPr id="4" name="Рисунок 3" descr="http://tvsh2004.narod.ru/img/10-1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4752528" cy="17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Взаимное расположение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прямых в пространстве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9080"/>
            <a:ext cx="7772400" cy="1800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Параллельные прямые:</a:t>
            </a:r>
            <a:br>
              <a:rPr lang="ru-RU" sz="3200" dirty="0"/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лежат в одной плоскости, не имеют общих точек (не пересекаются)</a:t>
            </a:r>
          </a:p>
        </p:txBody>
      </p:sp>
      <p:pic>
        <p:nvPicPr>
          <p:cNvPr id="4" name="Рисунок 3" descr="http://tvsh2004.narod.ru/img/10-1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2484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Взаимное расположение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прямых в пространстве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800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Скрещивающиеся прямые:</a:t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не лежат в одной плоскости, не имеют общих точек (не пересекаются)</a:t>
            </a:r>
          </a:p>
        </p:txBody>
      </p:sp>
      <p:pic>
        <p:nvPicPr>
          <p:cNvPr id="4" name="Рисунок 3" descr="http://tvsh2004.narod.ru/img/10-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42648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Признак скрещивающихся прямых.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одна из двух прямых лежит в некоторой плоскости, а другая прямая пересекает эту плоскость в точке, не лежащей на первой прямой, то эти прямые скрещивающиеся.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dirty="0"/>
              <a:t> </a:t>
            </a:r>
            <a:r>
              <a:rPr lang="ru-RU" dirty="0"/>
              <a:t>a и </a:t>
            </a:r>
            <a:r>
              <a:rPr lang="ru-RU" dirty="0" err="1"/>
              <a:t>b</a:t>
            </a:r>
            <a:r>
              <a:rPr lang="en-US" dirty="0"/>
              <a:t>- </a:t>
            </a:r>
          </a:p>
          <a:p>
            <a:pPr>
              <a:buNone/>
            </a:pPr>
            <a:r>
              <a:rPr lang="ru-RU" dirty="0"/>
              <a:t> скрещивающиеся</a:t>
            </a:r>
            <a:endParaRPr lang="en-US" dirty="0"/>
          </a:p>
          <a:p>
            <a:pPr>
              <a:buNone/>
            </a:pPr>
            <a:r>
              <a:rPr lang="ru-RU" dirty="0"/>
              <a:t> прямые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</p:txBody>
      </p:sp>
      <p:pic>
        <p:nvPicPr>
          <p:cNvPr id="4" name="Рисунок 3" descr="https://ykl-shk.azureedge.net/goods/ymk/geometry/work1/theory/1/1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ем отличается понятие от определения? | В чем разниц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2181225" cy="18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288032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Параллельность </a:t>
            </a:r>
            <a:b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прямой и плоскости </a:t>
            </a:r>
            <a:br>
              <a:rPr lang="en-US" sz="3200" b="1" dirty="0">
                <a:solidFill>
                  <a:schemeClr val="accent1"/>
                </a:solidFill>
              </a:rPr>
            </a:br>
            <a:br>
              <a:rPr lang="ru-RU" dirty="0"/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Определение.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 и плоскость называются параллельными, если они не имеют общих точек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6408712" cy="3312368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ru-RU" dirty="0">
                <a:solidFill>
                  <a:schemeClr val="tx1"/>
                </a:solidFill>
              </a:rPr>
              <a:t>а ||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3552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так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9077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ерсонаж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206680" cy="187220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Теорема.</a:t>
            </a:r>
            <a:r>
              <a:rPr lang="ru-RU" sz="3600" dirty="0"/>
              <a:t> </a:t>
            </a:r>
            <a:r>
              <a:rPr lang="ru-RU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прямая, не лежащая в данной плоскости, параллельна какой-нибудь прямой, лежащей в этой плоскости, то она параллельна самой плоскости.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6400800" cy="12241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Признак параллельности </a:t>
            </a:r>
            <a:b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прямой и плоскости.</a:t>
            </a:r>
            <a:endParaRPr lang="ru-RU" dirty="0"/>
          </a:p>
        </p:txBody>
      </p:sp>
      <p:pic>
        <p:nvPicPr>
          <p:cNvPr id="4" name="Рисунок 3" descr="http://shkola.lv/goods/ymk/geometry/work1/theory/1/2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95232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kola.lv/goods/ymk/geometry/work1/theory/1/21_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09120"/>
            <a:ext cx="2592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стествознание 5 и 6 класс: 1.1.3. Физические величины и их измер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8640"/>
            <a:ext cx="122413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987780" y="1777601"/>
            <a:ext cx="5209079" cy="4747829"/>
            <a:chOff x="3264" y="1584"/>
            <a:chExt cx="2400" cy="2496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15491503" flipV="1">
              <a:off x="4387" y="2797"/>
              <a:ext cx="155" cy="974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992" y="2889"/>
              <a:ext cx="930" cy="1191"/>
              <a:chOff x="2253" y="2800"/>
              <a:chExt cx="1283" cy="1591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2253" y="2800"/>
                <a:ext cx="1283" cy="1586"/>
              </a:xfrm>
              <a:custGeom>
                <a:avLst/>
                <a:gdLst/>
                <a:ahLst/>
                <a:cxnLst>
                  <a:cxn ang="0">
                    <a:pos x="229" y="1579"/>
                  </a:cxn>
                  <a:cxn ang="0">
                    <a:pos x="1283" y="976"/>
                  </a:cxn>
                  <a:cxn ang="0">
                    <a:pos x="1123" y="0"/>
                  </a:cxn>
                  <a:cxn ang="0">
                    <a:pos x="51" y="752"/>
                  </a:cxn>
                  <a:cxn ang="0">
                    <a:pos x="51" y="752"/>
                  </a:cxn>
                  <a:cxn ang="0">
                    <a:pos x="225" y="1579"/>
                  </a:cxn>
                  <a:cxn ang="0">
                    <a:pos x="187" y="1586"/>
                  </a:cxn>
                  <a:cxn ang="0">
                    <a:pos x="19" y="761"/>
                  </a:cxn>
                  <a:cxn ang="0">
                    <a:pos x="0" y="765"/>
                  </a:cxn>
                  <a:cxn ang="0">
                    <a:pos x="37" y="754"/>
                  </a:cxn>
                  <a:cxn ang="0">
                    <a:pos x="38" y="758"/>
                  </a:cxn>
                  <a:cxn ang="0">
                    <a:pos x="1216" y="307"/>
                  </a:cxn>
                  <a:cxn ang="0">
                    <a:pos x="1216" y="307"/>
                  </a:cxn>
                  <a:cxn ang="0">
                    <a:pos x="56" y="754"/>
                  </a:cxn>
                  <a:cxn ang="0">
                    <a:pos x="225" y="1579"/>
                  </a:cxn>
                </a:cxnLst>
                <a:rect l="0" t="0" r="r" b="b"/>
                <a:pathLst>
                  <a:path w="1283" h="1586">
                    <a:moveTo>
                      <a:pt x="229" y="1579"/>
                    </a:moveTo>
                    <a:lnTo>
                      <a:pt x="1283" y="976"/>
                    </a:lnTo>
                    <a:lnTo>
                      <a:pt x="1123" y="0"/>
                    </a:lnTo>
                    <a:lnTo>
                      <a:pt x="51" y="752"/>
                    </a:lnTo>
                    <a:lnTo>
                      <a:pt x="51" y="752"/>
                    </a:lnTo>
                    <a:lnTo>
                      <a:pt x="225" y="1579"/>
                    </a:lnTo>
                    <a:lnTo>
                      <a:pt x="187" y="1586"/>
                    </a:lnTo>
                    <a:lnTo>
                      <a:pt x="19" y="761"/>
                    </a:lnTo>
                    <a:lnTo>
                      <a:pt x="0" y="765"/>
                    </a:lnTo>
                    <a:lnTo>
                      <a:pt x="37" y="754"/>
                    </a:lnTo>
                    <a:lnTo>
                      <a:pt x="38" y="758"/>
                    </a:lnTo>
                    <a:lnTo>
                      <a:pt x="1216" y="307"/>
                    </a:lnTo>
                    <a:lnTo>
                      <a:pt x="1216" y="307"/>
                    </a:lnTo>
                    <a:lnTo>
                      <a:pt x="56" y="754"/>
                    </a:lnTo>
                    <a:lnTo>
                      <a:pt x="225" y="1579"/>
                    </a:lnTo>
                  </a:path>
                </a:pathLst>
              </a:custGeom>
              <a:gradFill rotWithShape="1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 rot="15491503" flipV="1">
                <a:off x="1961" y="3935"/>
                <a:ext cx="842" cy="70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264" y="2841"/>
              <a:ext cx="2400" cy="647"/>
              <a:chOff x="336" y="2024"/>
              <a:chExt cx="4280" cy="1152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00000">
                    <a:srgbClr val="99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00000">
                    <a:srgbClr val="99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3821" y="1584"/>
              <a:ext cx="972" cy="1796"/>
              <a:chOff x="2016" y="1056"/>
              <a:chExt cx="1342" cy="2400"/>
            </a:xfrm>
          </p:grpSpPr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 rot="15506541" flipV="1">
                <a:off x="1487" y="1585"/>
                <a:ext cx="2400" cy="1342"/>
                <a:chOff x="336" y="2024"/>
                <a:chExt cx="4280" cy="1152"/>
              </a:xfrm>
            </p:grpSpPr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336" y="2040"/>
                  <a:ext cx="4280" cy="1136"/>
                </a:xfrm>
                <a:custGeom>
                  <a:avLst/>
                  <a:gdLst/>
                  <a:ahLst/>
                  <a:cxnLst>
                    <a:cxn ang="0">
                      <a:pos x="0" y="1088"/>
                    </a:cxn>
                    <a:cxn ang="0">
                      <a:pos x="904" y="80"/>
                    </a:cxn>
                    <a:cxn ang="0">
                      <a:pos x="4280" y="0"/>
                    </a:cxn>
                    <a:cxn ang="0">
                      <a:pos x="3432" y="1088"/>
                    </a:cxn>
                    <a:cxn ang="0">
                      <a:pos x="6" y="1091"/>
                    </a:cxn>
                    <a:cxn ang="0">
                      <a:pos x="6" y="1123"/>
                    </a:cxn>
                    <a:cxn ang="0">
                      <a:pos x="3448" y="1120"/>
                    </a:cxn>
                    <a:cxn ang="0">
                      <a:pos x="3448" y="1136"/>
                    </a:cxn>
                    <a:cxn ang="0">
                      <a:pos x="3464" y="1104"/>
                    </a:cxn>
                    <a:cxn ang="0">
                      <a:pos x="3448" y="1104"/>
                    </a:cxn>
                    <a:cxn ang="0">
                      <a:pos x="4264" y="48"/>
                    </a:cxn>
                    <a:cxn ang="0">
                      <a:pos x="4264" y="48"/>
                    </a:cxn>
                    <a:cxn ang="0">
                      <a:pos x="3448" y="1088"/>
                    </a:cxn>
                    <a:cxn ang="0">
                      <a:pos x="6" y="1091"/>
                    </a:cxn>
                  </a:cxnLst>
                  <a:rect l="0" t="0" r="r" b="b"/>
                  <a:pathLst>
                    <a:path w="4280" h="1136">
                      <a:moveTo>
                        <a:pt x="0" y="1088"/>
                      </a:moveTo>
                      <a:lnTo>
                        <a:pt x="904" y="80"/>
                      </a:lnTo>
                      <a:lnTo>
                        <a:pt x="4280" y="0"/>
                      </a:lnTo>
                      <a:lnTo>
                        <a:pt x="3432" y="1088"/>
                      </a:lnTo>
                      <a:lnTo>
                        <a:pt x="6" y="1091"/>
                      </a:lnTo>
                      <a:lnTo>
                        <a:pt x="6" y="1123"/>
                      </a:lnTo>
                      <a:lnTo>
                        <a:pt x="3448" y="1120"/>
                      </a:lnTo>
                      <a:lnTo>
                        <a:pt x="3448" y="1136"/>
                      </a:lnTo>
                      <a:lnTo>
                        <a:pt x="3464" y="1104"/>
                      </a:lnTo>
                      <a:lnTo>
                        <a:pt x="3448" y="1104"/>
                      </a:lnTo>
                      <a:lnTo>
                        <a:pt x="4264" y="48"/>
                      </a:lnTo>
                      <a:lnTo>
                        <a:pt x="4264" y="48"/>
                      </a:lnTo>
                      <a:lnTo>
                        <a:pt x="3448" y="1088"/>
                      </a:lnTo>
                      <a:lnTo>
                        <a:pt x="6" y="1091"/>
                      </a:lnTo>
                    </a:path>
                  </a:pathLst>
                </a:custGeom>
                <a:gradFill rotWithShape="1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3768" y="2024"/>
                  <a:ext cx="848" cy="1138"/>
                </a:xfrm>
                <a:custGeom>
                  <a:avLst/>
                  <a:gdLst/>
                  <a:ahLst/>
                  <a:cxnLst>
                    <a:cxn ang="0">
                      <a:pos x="848" y="0"/>
                    </a:cxn>
                    <a:cxn ang="0">
                      <a:pos x="848" y="64"/>
                    </a:cxn>
                    <a:cxn ang="0">
                      <a:pos x="12" y="1138"/>
                    </a:cxn>
                    <a:cxn ang="0">
                      <a:pos x="0" y="1090"/>
                    </a:cxn>
                    <a:cxn ang="0">
                      <a:pos x="848" y="0"/>
                    </a:cxn>
                  </a:cxnLst>
                  <a:rect l="0" t="0" r="r" b="b"/>
                  <a:pathLst>
                    <a:path w="848" h="1138">
                      <a:moveTo>
                        <a:pt x="848" y="0"/>
                      </a:moveTo>
                      <a:lnTo>
                        <a:pt x="848" y="64"/>
                      </a:lnTo>
                      <a:lnTo>
                        <a:pt x="12" y="1138"/>
                      </a:lnTo>
                      <a:lnTo>
                        <a:pt x="0" y="1090"/>
                      </a:lnTo>
                      <a:lnTo>
                        <a:pt x="84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336" y="3109"/>
                  <a:ext cx="3444" cy="59"/>
                </a:xfrm>
                <a:custGeom>
                  <a:avLst/>
                  <a:gdLst/>
                  <a:ahLst/>
                  <a:cxnLst>
                    <a:cxn ang="0">
                      <a:pos x="6" y="22"/>
                    </a:cxn>
                    <a:cxn ang="0">
                      <a:pos x="3432" y="5"/>
                    </a:cxn>
                    <a:cxn ang="0">
                      <a:pos x="3444" y="53"/>
                    </a:cxn>
                    <a:cxn ang="0">
                      <a:pos x="0" y="59"/>
                    </a:cxn>
                    <a:cxn ang="0">
                      <a:pos x="6" y="22"/>
                    </a:cxn>
                  </a:cxnLst>
                  <a:rect l="0" t="0" r="r" b="b"/>
                  <a:pathLst>
                    <a:path w="3444" h="59">
                      <a:moveTo>
                        <a:pt x="6" y="22"/>
                      </a:moveTo>
                      <a:cubicBezTo>
                        <a:pt x="2207" y="27"/>
                        <a:pt x="2859" y="0"/>
                        <a:pt x="3432" y="5"/>
                      </a:cubicBezTo>
                      <a:lnTo>
                        <a:pt x="3444" y="53"/>
                      </a:lnTo>
                      <a:lnTo>
                        <a:pt x="0" y="59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8" name="Object 20"/>
              <p:cNvGraphicFramePr>
                <a:graphicFrameLocks noChangeAspect="1"/>
              </p:cNvGraphicFramePr>
              <p:nvPr/>
            </p:nvGraphicFramePr>
            <p:xfrm>
              <a:off x="2016" y="1536"/>
              <a:ext cx="408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" imgW="152280" imgH="203040" progId="Equation.3">
                      <p:embed/>
                    </p:oleObj>
                  </mc:Choice>
                  <mc:Fallback>
                    <p:oleObj name="Формула" r:id="rId2" imgW="152280" imgH="2030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1536"/>
                            <a:ext cx="408" cy="5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1" y="2841"/>
              <a:ext cx="24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931" y="2159"/>
              <a:ext cx="759" cy="545"/>
            </a:xfrm>
            <a:custGeom>
              <a:avLst/>
              <a:gdLst/>
              <a:ahLst/>
              <a:cxnLst>
                <a:cxn ang="0">
                  <a:pos x="1048" y="0"/>
                </a:cxn>
                <a:cxn ang="0">
                  <a:pos x="0" y="728"/>
                </a:cxn>
              </a:cxnLst>
              <a:rect l="0" t="0" r="r" b="b"/>
              <a:pathLst>
                <a:path w="1048" h="728">
                  <a:moveTo>
                    <a:pt x="1048" y="0"/>
                  </a:moveTo>
                  <a:lnTo>
                    <a:pt x="0" y="72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4560" y="2544"/>
              <a:ext cx="2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3890" y="2829"/>
              <a:ext cx="997" cy="731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0" y="976"/>
                </a:cxn>
              </a:cxnLst>
              <a:rect l="0" t="0" r="r" b="b"/>
              <a:pathLst>
                <a:path w="1376" h="976">
                  <a:moveTo>
                    <a:pt x="1376" y="0"/>
                  </a:moveTo>
                  <a:lnTo>
                    <a:pt x="0" y="97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416" y="1824"/>
              <a:ext cx="2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619590" y="3356990"/>
            <a:ext cx="1295400" cy="641350"/>
            <a:chOff x="4608" y="1971"/>
            <a:chExt cx="816" cy="404"/>
          </a:xfrm>
        </p:grpSpPr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4608" y="1971"/>
              <a:ext cx="5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</a:t>
              </a:r>
              <a:r>
                <a: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II</a:t>
              </a:r>
              <a:endParaRPr lang="ru-RU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29" name="Object 57"/>
            <p:cNvGraphicFramePr>
              <a:graphicFrameLocks noChangeAspect="1"/>
            </p:cNvGraphicFramePr>
            <p:nvPr/>
          </p:nvGraphicFramePr>
          <p:xfrm>
            <a:off x="5088" y="2064"/>
            <a:ext cx="336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52280" imgH="139680" progId="Equation.3">
                    <p:embed/>
                  </p:oleObj>
                </mc:Choice>
                <mc:Fallback>
                  <p:oleObj name="Формула" r:id="rId5" imgW="15228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064"/>
                          <a:ext cx="336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1619590" y="443714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36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Следствие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плоскость проходит через данную прямую, параллельную другой плоскости, и пересекает эту плоскость, то линия пересечения плоскостей параллельна данной прямой.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Цели урока: </a:t>
            </a:r>
            <a:br>
              <a:rPr lang="ru-RU" sz="2400" dirty="0"/>
            </a:br>
            <a:br>
              <a:rPr lang="ru-RU" sz="2400" dirty="0"/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изучить взаимное расположение прямой </a:t>
            </a:r>
            <a:br>
              <a:rPr lang="en-US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и плоскости в пространстве; </a:t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ввести понятие параллельности прямых</a:t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 и плоскостей в пространстве.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5688632" cy="2016224"/>
          </a:xfrm>
        </p:spPr>
        <p:txBody>
          <a:bodyPr>
            <a:normAutofit fontScale="32500" lnSpcReduction="20000"/>
          </a:bodyPr>
          <a:lstStyle/>
          <a:p>
            <a:pPr algn="ctr">
              <a:buFont typeface="Wingdings" pitchFamily="2" charset="2"/>
              <a:buChar char="§"/>
            </a:pPr>
            <a:endParaRPr lang="ru-RU" sz="2400" b="1" i="1" dirty="0">
              <a:solidFill>
                <a:schemeClr val="accent2"/>
              </a:solidFill>
            </a:endParaRPr>
          </a:p>
          <a:p>
            <a:pPr algn="ctr"/>
            <a:endParaRPr lang="en-US" sz="2400" b="1" i="1" dirty="0">
              <a:solidFill>
                <a:schemeClr val="accent2"/>
              </a:solidFill>
            </a:endParaRPr>
          </a:p>
          <a:p>
            <a:pPr algn="ctr"/>
            <a:r>
              <a:rPr lang="ru-RU" sz="7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ctr"/>
            <a:r>
              <a:rPr lang="ru-RU" sz="7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знаний,</a:t>
            </a:r>
            <a:endParaRPr lang="en-US" sz="7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развитие пространственного</a:t>
            </a:r>
            <a:endParaRPr lang="en-US" sz="7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мышления.</a:t>
            </a:r>
          </a:p>
        </p:txBody>
      </p:sp>
      <p:pic>
        <p:nvPicPr>
          <p:cNvPr id="5" name="Рисунок 4" descr="ВСЕЗНАЙКА - НЕЗНАЙКА - Рада поделиться - Каталог статей - Тропой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072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ем отличается понятие от определения? | В чем разниц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907703" cy="14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2819400" cy="21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899592" y="260648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Следствие 2. 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одна из двух параллельных прямых параллельна данной плоскости, то другая прямая либо </a:t>
            </a:r>
          </a:p>
          <a:p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параллельна данной плоскости, либо лежит</a:t>
            </a:r>
          </a:p>
          <a:p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этой плоскости.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9552" y="4077072"/>
            <a:ext cx="5257800" cy="1371600"/>
            <a:chOff x="48" y="2640"/>
            <a:chExt cx="3312" cy="86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" y="2640"/>
              <a:ext cx="3312" cy="864"/>
              <a:chOff x="336" y="2024"/>
              <a:chExt cx="4280" cy="1152"/>
            </a:xfrm>
          </p:grpSpPr>
          <p:sp>
            <p:nvSpPr>
              <p:cNvPr id="248839" name="Freeform 7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40" name="Freeform 8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00000">
                    <a:srgbClr val="99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41" name="Freeform 9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00000">
                    <a:srgbClr val="9966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48850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2640"/>
              <a:ext cx="33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676400" y="2286000"/>
            <a:ext cx="2230438" cy="1549400"/>
            <a:chOff x="2112" y="2720"/>
            <a:chExt cx="1405" cy="976"/>
          </a:xfrm>
        </p:grpSpPr>
        <p:sp>
          <p:nvSpPr>
            <p:cNvPr id="248853" name="Text Box 21"/>
            <p:cNvSpPr txBox="1">
              <a:spLocks noChangeArrowheads="1"/>
            </p:cNvSpPr>
            <p:nvPr/>
          </p:nvSpPr>
          <p:spPr bwMode="auto">
            <a:xfrm>
              <a:off x="3216" y="2784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48854" name="Freeform 22"/>
            <p:cNvSpPr>
              <a:spLocks/>
            </p:cNvSpPr>
            <p:nvPr/>
          </p:nvSpPr>
          <p:spPr bwMode="auto">
            <a:xfrm>
              <a:off x="2112" y="2720"/>
              <a:ext cx="1376" cy="976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0" y="976"/>
                </a:cxn>
              </a:cxnLst>
              <a:rect l="0" t="0" r="r" b="b"/>
              <a:pathLst>
                <a:path w="1376" h="976">
                  <a:moveTo>
                    <a:pt x="1376" y="0"/>
                  </a:moveTo>
                  <a:lnTo>
                    <a:pt x="0" y="97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51920" y="2276872"/>
            <a:ext cx="2057400" cy="1524000"/>
            <a:chOff x="2208" y="1536"/>
            <a:chExt cx="1296" cy="960"/>
          </a:xfrm>
        </p:grpSpPr>
        <p:sp>
          <p:nvSpPr>
            <p:cNvPr id="248851" name="Freeform 19"/>
            <p:cNvSpPr>
              <a:spLocks/>
            </p:cNvSpPr>
            <p:nvPr/>
          </p:nvSpPr>
          <p:spPr bwMode="auto">
            <a:xfrm>
              <a:off x="2208" y="1680"/>
              <a:ext cx="1064" cy="816"/>
            </a:xfrm>
            <a:custGeom>
              <a:avLst/>
              <a:gdLst/>
              <a:ahLst/>
              <a:cxnLst>
                <a:cxn ang="0">
                  <a:pos x="1064" y="0"/>
                </a:cxn>
                <a:cxn ang="0">
                  <a:pos x="0" y="816"/>
                </a:cxn>
              </a:cxnLst>
              <a:rect l="0" t="0" r="r" b="b"/>
              <a:pathLst>
                <a:path w="1064" h="816">
                  <a:moveTo>
                    <a:pt x="1064" y="0"/>
                  </a:moveTo>
                  <a:lnTo>
                    <a:pt x="0" y="8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8855" name="Text Box 23"/>
            <p:cNvSpPr txBox="1">
              <a:spLocks noChangeArrowheads="1"/>
            </p:cNvSpPr>
            <p:nvPr/>
          </p:nvSpPr>
          <p:spPr bwMode="auto">
            <a:xfrm>
              <a:off x="3203" y="1536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8861" name="Text Box 29"/>
          <p:cNvSpPr txBox="1">
            <a:spLocks noChangeArrowheads="1"/>
          </p:cNvSpPr>
          <p:nvPr/>
        </p:nvSpPr>
        <p:spPr bwMode="auto">
          <a:xfrm>
            <a:off x="6096000" y="1752600"/>
            <a:ext cx="170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en-US" sz="5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54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096000" y="2819400"/>
            <a:ext cx="1828800" cy="914400"/>
            <a:chOff x="3216" y="1152"/>
            <a:chExt cx="1152" cy="576"/>
          </a:xfrm>
        </p:grpSpPr>
        <p:sp>
          <p:nvSpPr>
            <p:cNvPr id="248863" name="Text Box 31"/>
            <p:cNvSpPr txBox="1">
              <a:spLocks noChangeArrowheads="1"/>
            </p:cNvSpPr>
            <p:nvPr/>
          </p:nvSpPr>
          <p:spPr bwMode="auto">
            <a:xfrm>
              <a:off x="3216" y="1152"/>
              <a:ext cx="7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</a:t>
              </a:r>
              <a:r>
                <a:rPr lang="en-US" sz="5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II</a:t>
              </a:r>
              <a:endParaRPr lang="ru-RU"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248864" name="Object 32"/>
            <p:cNvGraphicFramePr>
              <a:graphicFrameLocks noChangeAspect="1"/>
            </p:cNvGraphicFramePr>
            <p:nvPr/>
          </p:nvGraphicFramePr>
          <p:xfrm>
            <a:off x="3888" y="1288"/>
            <a:ext cx="480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52280" imgH="139680" progId="Equation.3">
                    <p:embed/>
                  </p:oleObj>
                </mc:Choice>
                <mc:Fallback>
                  <p:oleObj name="Формула" r:id="rId4" imgW="152280" imgH="1396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288"/>
                          <a:ext cx="480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187530" y="5517290"/>
            <a:ext cx="1828800" cy="914400"/>
            <a:chOff x="3216" y="1152"/>
            <a:chExt cx="1152" cy="576"/>
          </a:xfrm>
        </p:grpSpPr>
        <p:sp>
          <p:nvSpPr>
            <p:cNvPr id="248867" name="Text Box 35"/>
            <p:cNvSpPr txBox="1">
              <a:spLocks noChangeArrowheads="1"/>
            </p:cNvSpPr>
            <p:nvPr/>
          </p:nvSpPr>
          <p:spPr bwMode="auto">
            <a:xfrm>
              <a:off x="3216" y="1152"/>
              <a:ext cx="7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 </a:t>
              </a:r>
              <a:r>
                <a:rPr lang="en-US" sz="5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II</a:t>
              </a:r>
              <a:endParaRPr lang="ru-RU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248868" name="Object 36"/>
            <p:cNvGraphicFramePr>
              <a:graphicFrameLocks noChangeAspect="1"/>
            </p:cNvGraphicFramePr>
            <p:nvPr/>
          </p:nvGraphicFramePr>
          <p:xfrm>
            <a:off x="3888" y="1288"/>
            <a:ext cx="480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52280" imgH="139680" progId="Equation.3">
                    <p:embed/>
                  </p:oleObj>
                </mc:Choice>
                <mc:Fallback>
                  <p:oleObj name="Формула" r:id="rId6" imgW="15228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288"/>
                          <a:ext cx="480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204520" y="5301208"/>
            <a:ext cx="4446592" cy="923925"/>
            <a:chOff x="1277" y="3648"/>
            <a:chExt cx="2801" cy="582"/>
          </a:xfrm>
        </p:grpSpPr>
        <p:sp>
          <p:nvSpPr>
            <p:cNvPr id="248870" name="Text Box 38"/>
            <p:cNvSpPr txBox="1">
              <a:spLocks noChangeArrowheads="1"/>
            </p:cNvSpPr>
            <p:nvPr/>
          </p:nvSpPr>
          <p:spPr bwMode="auto">
            <a:xfrm>
              <a:off x="1277" y="3648"/>
              <a:ext cx="280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5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Либо  </a:t>
              </a:r>
              <a:r>
                <a:rPr lang="en-US" sz="5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248871" name="Object 39"/>
            <p:cNvGraphicFramePr>
              <a:graphicFrameLocks noChangeAspect="1"/>
            </p:cNvGraphicFramePr>
            <p:nvPr/>
          </p:nvGraphicFramePr>
          <p:xfrm>
            <a:off x="2880" y="3744"/>
            <a:ext cx="844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291960" imgH="139680" progId="Equation.3">
                    <p:embed/>
                  </p:oleObj>
                </mc:Choice>
                <mc:Fallback>
                  <p:oleObj name="Формула" r:id="rId7" imgW="29196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744"/>
                          <a:ext cx="844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4167 0.24444 " pathEditMode="relative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3" y="0"/>
            <a:ext cx="91039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2232247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Параллельность прямой и плоскости</a:t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6912768" cy="20162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Следствие 3.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одна из двух параллельных прямых параллельна данной плоскости, а другая прямая имеет с плоскостью общую точку, то эта прямая лежит в данной плоскости.</a:t>
            </a:r>
          </a:p>
        </p:txBody>
      </p:sp>
      <p:pic>
        <p:nvPicPr>
          <p:cNvPr id="4" name="Рисунок 3" descr="http://shkola.lv/goods/ymk/geometry/work1/theory/1/2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642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2"/>
            <a:ext cx="5612160" cy="1152127"/>
          </a:xfrm>
        </p:spPr>
        <p:txBody>
          <a:bodyPr/>
          <a:lstStyle/>
          <a:p>
            <a:r>
              <a:rPr lang="kk-KZ" b="1" dirty="0">
                <a:solidFill>
                  <a:srgbClr val="FFC000"/>
                </a:solidFill>
              </a:rPr>
              <a:t>Ответить на вопросы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7272808" cy="432048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l"/>
            <a:r>
              <a:rPr lang="kk-KZ" dirty="0">
                <a:solidFill>
                  <a:schemeClr val="accent1"/>
                </a:solidFill>
                <a:ea typeface="MingLiU-ExtB" pitchFamily="18" charset="-120"/>
              </a:rPr>
              <a:t>1) Как могут располагаться прямая и плоскость в пространстве?</a:t>
            </a:r>
            <a:endParaRPr lang="ru-RU" dirty="0">
              <a:solidFill>
                <a:schemeClr val="accent1"/>
              </a:solidFill>
              <a:ea typeface="MingLiU-ExtB" pitchFamily="18" charset="-120"/>
            </a:endParaRPr>
          </a:p>
          <a:p>
            <a:pPr algn="l"/>
            <a:r>
              <a:rPr lang="kk-KZ" dirty="0">
                <a:solidFill>
                  <a:srgbClr val="C00000"/>
                </a:solidFill>
                <a:ea typeface="MingLiU-ExtB" pitchFamily="18" charset="-120"/>
              </a:rPr>
              <a:t>2) В каких сучаях прямая и плоскость будут параллельны?</a:t>
            </a:r>
            <a:endParaRPr lang="ru-RU" dirty="0">
              <a:solidFill>
                <a:srgbClr val="C00000"/>
              </a:solidFill>
              <a:ea typeface="MingLiU-ExtB" pitchFamily="18" charset="-120"/>
            </a:endParaRPr>
          </a:p>
          <a:p>
            <a:pPr algn="l"/>
            <a:r>
              <a:rPr lang="kk-KZ" dirty="0">
                <a:solidFill>
                  <a:schemeClr val="accent3"/>
                </a:solidFill>
                <a:ea typeface="MingLiU-ExtB" pitchFamily="18" charset="-120"/>
              </a:rPr>
              <a:t>3) В каких случаях отрезок и плоскость будут параллельны?</a:t>
            </a:r>
            <a:endParaRPr lang="ru-RU" dirty="0">
              <a:solidFill>
                <a:schemeClr val="accent3"/>
              </a:solidFill>
              <a:ea typeface="MingLiU-ExtB" pitchFamily="18" charset="-120"/>
            </a:endParaRPr>
          </a:p>
          <a:p>
            <a:pPr algn="l"/>
            <a:r>
              <a:rPr lang="kk-KZ" dirty="0">
                <a:solidFill>
                  <a:srgbClr val="7030A0"/>
                </a:solidFill>
                <a:ea typeface="MingLiU-ExtB" pitchFamily="18" charset="-120"/>
              </a:rPr>
              <a:t>4) Сколько плоскостей можно провести через прямую и параллельную плоскость?</a:t>
            </a:r>
            <a:endParaRPr lang="ru-RU" dirty="0">
              <a:solidFill>
                <a:srgbClr val="7030A0"/>
              </a:solidFill>
              <a:ea typeface="MingLiU-ExtB" pitchFamily="18" charset="-120"/>
            </a:endParaRPr>
          </a:p>
          <a:p>
            <a:pPr algn="l"/>
            <a:r>
              <a:rPr lang="kk-KZ" dirty="0">
                <a:ea typeface="MingLiU-ExtB" pitchFamily="18" charset="-120"/>
              </a:rPr>
              <a:t> </a:t>
            </a:r>
            <a:endParaRPr lang="ru-RU" dirty="0">
              <a:ea typeface="MingLiU-ExtB" pitchFamily="18" charset="-120"/>
            </a:endParaRPr>
          </a:p>
          <a:p>
            <a:endParaRPr lang="ru-RU" dirty="0"/>
          </a:p>
        </p:txBody>
      </p:sp>
      <p:pic>
        <p:nvPicPr>
          <p:cNvPr id="6" name="Рисунок 5" descr="Знак вопроса PNG, вопрос 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0081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то этот человек? Вопрос на засыпк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14036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72" name="Freeform 20" descr="Контурные ромбики"/>
          <p:cNvSpPr>
            <a:spLocks/>
          </p:cNvSpPr>
          <p:nvPr/>
        </p:nvSpPr>
        <p:spPr bwMode="auto">
          <a:xfrm>
            <a:off x="2584790" y="1844780"/>
            <a:ext cx="33274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96" y="0"/>
              </a:cxn>
              <a:cxn ang="0">
                <a:pos x="2080" y="1424"/>
              </a:cxn>
              <a:cxn ang="0">
                <a:pos x="16" y="1440"/>
              </a:cxn>
              <a:cxn ang="0">
                <a:pos x="0" y="0"/>
              </a:cxn>
            </a:cxnLst>
            <a:rect l="0" t="0" r="r" b="b"/>
            <a:pathLst>
              <a:path w="2096" h="1440">
                <a:moveTo>
                  <a:pt x="0" y="0"/>
                </a:moveTo>
                <a:lnTo>
                  <a:pt x="2096" y="0"/>
                </a:lnTo>
                <a:lnTo>
                  <a:pt x="2080" y="1424"/>
                </a:lnTo>
                <a:lnTo>
                  <a:pt x="16" y="1440"/>
                </a:lnTo>
                <a:lnTo>
                  <a:pt x="0" y="0"/>
                </a:lnTo>
                <a:close/>
              </a:path>
            </a:pathLst>
          </a:custGeom>
          <a:pattFill prst="openDmnd">
            <a:fgClr>
              <a:srgbClr val="0000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71" name="Freeform 19" descr="Контурные ромбики"/>
          <p:cNvSpPr>
            <a:spLocks/>
          </p:cNvSpPr>
          <p:nvPr/>
        </p:nvSpPr>
        <p:spPr bwMode="auto">
          <a:xfrm>
            <a:off x="4896190" y="1844780"/>
            <a:ext cx="990600" cy="3276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624" y="0"/>
              </a:cxn>
              <a:cxn ang="0">
                <a:pos x="608" y="1456"/>
              </a:cxn>
              <a:cxn ang="0">
                <a:pos x="0" y="2064"/>
              </a:cxn>
              <a:cxn ang="0">
                <a:pos x="0" y="624"/>
              </a:cxn>
            </a:cxnLst>
            <a:rect l="0" t="0" r="r" b="b"/>
            <a:pathLst>
              <a:path w="624" h="2064">
                <a:moveTo>
                  <a:pt x="0" y="624"/>
                </a:moveTo>
                <a:lnTo>
                  <a:pt x="624" y="0"/>
                </a:lnTo>
                <a:lnTo>
                  <a:pt x="608" y="1456"/>
                </a:lnTo>
                <a:lnTo>
                  <a:pt x="0" y="2064"/>
                </a:lnTo>
                <a:lnTo>
                  <a:pt x="0" y="624"/>
                </a:lnTo>
                <a:close/>
              </a:path>
            </a:pathLst>
          </a:custGeom>
          <a:pattFill prst="openDmnd">
            <a:fgClr>
              <a:srgbClr val="0000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60" name="Freeform 8" descr="Контурные ромбики"/>
          <p:cNvSpPr>
            <a:spLocks/>
          </p:cNvSpPr>
          <p:nvPr/>
        </p:nvSpPr>
        <p:spPr bwMode="auto">
          <a:xfrm>
            <a:off x="1619590" y="4130780"/>
            <a:ext cx="42672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624" y="0"/>
              </a:cxn>
              <a:cxn ang="0">
                <a:pos x="2688" y="0"/>
              </a:cxn>
              <a:cxn ang="0">
                <a:pos x="2064" y="624"/>
              </a:cxn>
              <a:cxn ang="0">
                <a:pos x="0" y="624"/>
              </a:cxn>
            </a:cxnLst>
            <a:rect l="0" t="0" r="r" b="b"/>
            <a:pathLst>
              <a:path w="2688" h="624">
                <a:moveTo>
                  <a:pt x="0" y="624"/>
                </a:moveTo>
                <a:lnTo>
                  <a:pt x="624" y="0"/>
                </a:lnTo>
                <a:lnTo>
                  <a:pt x="2688" y="0"/>
                </a:lnTo>
                <a:lnTo>
                  <a:pt x="2064" y="624"/>
                </a:lnTo>
                <a:lnTo>
                  <a:pt x="0" y="624"/>
                </a:lnTo>
                <a:close/>
              </a:path>
            </a:pathLst>
          </a:custGeom>
          <a:pattFill prst="openDmnd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1619590" y="1844780"/>
            <a:ext cx="4267200" cy="3276600"/>
          </a:xfrm>
          <a:prstGeom prst="cube">
            <a:avLst>
              <a:gd name="adj" fmla="val 3013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3957" name="Freeform 5"/>
          <p:cNvSpPr>
            <a:spLocks/>
          </p:cNvSpPr>
          <p:nvPr/>
        </p:nvSpPr>
        <p:spPr bwMode="auto">
          <a:xfrm>
            <a:off x="2597490" y="4130780"/>
            <a:ext cx="3289300" cy="1588"/>
          </a:xfrm>
          <a:custGeom>
            <a:avLst/>
            <a:gdLst/>
            <a:ahLst/>
            <a:cxnLst>
              <a:cxn ang="0">
                <a:pos x="2072" y="0"/>
              </a:cxn>
              <a:cxn ang="0">
                <a:pos x="0" y="0"/>
              </a:cxn>
            </a:cxnLst>
            <a:rect l="0" t="0" r="r" b="b"/>
            <a:pathLst>
              <a:path w="2072" h="1">
                <a:moveTo>
                  <a:pt x="2072" y="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2610190" y="184478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59" name="Freeform 7"/>
          <p:cNvSpPr>
            <a:spLocks/>
          </p:cNvSpPr>
          <p:nvPr/>
        </p:nvSpPr>
        <p:spPr bwMode="auto">
          <a:xfrm>
            <a:off x="1619590" y="4105380"/>
            <a:ext cx="1003300" cy="10160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0" y="640"/>
              </a:cxn>
            </a:cxnLst>
            <a:rect l="0" t="0" r="r" b="b"/>
            <a:pathLst>
              <a:path w="632" h="640">
                <a:moveTo>
                  <a:pt x="632" y="0"/>
                </a:moveTo>
                <a:lnTo>
                  <a:pt x="0" y="64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1331550" y="515724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4644010" y="515724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5886790" y="397838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2229190" y="3749780"/>
            <a:ext cx="441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D</a:t>
            </a:r>
            <a:endParaRPr lang="ru-RU" sz="2800"/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2076790" y="140186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D</a:t>
            </a:r>
            <a:r>
              <a:rPr lang="ru-RU" sz="2800" baseline="-25000"/>
              <a:t>1</a:t>
            </a:r>
            <a:endParaRPr lang="ru-RU" sz="2800"/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5810590" y="140186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  <a:r>
              <a:rPr lang="ru-RU" sz="2800" baseline="-25000"/>
              <a:t>1</a:t>
            </a:r>
            <a:endParaRPr lang="ru-RU" sz="2800"/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4896190" y="2606780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1</a:t>
            </a:r>
            <a:endParaRPr lang="ru-RU" sz="2800" dirty="0"/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1162390" y="2378180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  <a:r>
              <a:rPr lang="ru-RU" sz="2800" baseline="-25000"/>
              <a:t>1</a:t>
            </a:r>
            <a:endParaRPr lang="ru-RU" sz="2800"/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-376180" y="228600"/>
            <a:ext cx="83605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Назовите: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прямые, параллельные данной плоскости;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скрещивающиеся отрезки.</a:t>
            </a:r>
          </a:p>
          <a:p>
            <a:pPr algn="ctr"/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2" grpId="0" animBg="1"/>
      <p:bldP spid="253972" grpId="1" animBg="1"/>
      <p:bldP spid="253971" grpId="0" animBg="1"/>
      <p:bldP spid="253971" grpId="1" animBg="1"/>
      <p:bldP spid="2539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7D8C7-5BDD-0E06-CDFA-0DD7A3FA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3055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РЕФЛЕКСИЯ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4A88B-4F74-4833-40AD-D384357E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80727"/>
            <a:ext cx="820668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4210">
            <a:off x="939817" y="403689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89599">
            <a:off x="2000008" y="2495414"/>
            <a:ext cx="6740378" cy="2019248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Спасибо за внимание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470682" flipV="1">
            <a:off x="1043738" y="408189"/>
            <a:ext cx="3376236" cy="28683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Открытая книга вектор Клипарт | +1 566 198 клипарт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5077">
            <a:off x="512121" y="4905438"/>
            <a:ext cx="1855063" cy="145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57092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резентация &quot;Стереометрия&quot; по математике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4" name="Рисунок 3" descr="Полезная информация для детей «6+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8640"/>
            <a:ext cx="2195736" cy="17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нтак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5841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584176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br>
              <a:rPr lang="ru-RU" sz="2700" b="1" dirty="0"/>
            </a:br>
            <a:r>
              <a:rPr lang="ru-RU" sz="2700" b="1" dirty="0"/>
              <a:t>Плоскость. </a:t>
            </a:r>
            <a:br>
              <a:rPr lang="ru-RU" sz="2700" dirty="0"/>
            </a:br>
            <a:r>
              <a:rPr lang="ru-RU" sz="2700" dirty="0">
                <a:solidFill>
                  <a:srgbClr val="0070C0"/>
                </a:solidFill>
                <a:latin typeface="Comic Sans MS" pitchFamily="66" charset="0"/>
              </a:rPr>
              <a:t>Представление о плоскости дает гладкая поверхность стола или стены. Плоскость как геометрическую фигуру следует представлять себе простирающейся неограниченно во все стороны.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344816" cy="208823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На рисунках плоскости изображаются в виде параллелограмма или в виде произвольной области и обозначаются греческими буквами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α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β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γ 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и т.д. Точки 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А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В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 лежат в плоскости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β</a:t>
            </a:r>
            <a:r>
              <a:rPr lang="ru-RU" sz="3800" dirty="0" err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(плоскость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β</a:t>
            </a:r>
            <a:r>
              <a:rPr lang="ru-RU" sz="3800" dirty="0" err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проходит через эти точки), а точки 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M, N, P </a:t>
            </a:r>
            <a:r>
              <a:rPr lang="ru-RU" sz="3800" dirty="0">
                <a:solidFill>
                  <a:srgbClr val="C00000"/>
                </a:solidFill>
                <a:latin typeface="Comic Sans MS" pitchFamily="66" charset="0"/>
              </a:rPr>
              <a:t>не лежат в этой плоскости. Коротко это записывают так: 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А ∈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β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, B ∈ </a:t>
            </a:r>
            <a:r>
              <a:rPr lang="ru-RU" sz="3800" dirty="0" err="1">
                <a:solidFill>
                  <a:schemeClr val="tx1"/>
                </a:solidFill>
                <a:latin typeface="Comic Sans MS" pitchFamily="66" charset="0"/>
              </a:rPr>
              <a:t>β</a:t>
            </a:r>
            <a:r>
              <a:rPr lang="ru-RU" sz="3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Плоск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оскость и точ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04864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80831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/>
                </a:solidFill>
              </a:rPr>
              <a:t>Случаи взаимного расположения </a:t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>
                <a:solidFill>
                  <a:schemeClr val="accent1"/>
                </a:solidFill>
              </a:rPr>
              <a:t>прямой и плоскости:</a:t>
            </a:r>
            <a:br>
              <a:rPr lang="ru-RU" sz="2700" dirty="0">
                <a:solidFill>
                  <a:schemeClr val="accent1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а) прямая лежит в плоскости;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б) прямая и плоскость не имеют ни одной общей точки;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в) прямая и плоскость имеют только одну общую точку.</a:t>
            </a:r>
            <a:br>
              <a:rPr lang="ru-RU" sz="2700" dirty="0">
                <a:solidFill>
                  <a:srgbClr val="C00000"/>
                </a:solidFill>
              </a:rPr>
            </a:b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8064896" cy="18002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Аксиома 2</a:t>
            </a:r>
            <a:r>
              <a:rPr lang="ru-RU" dirty="0">
                <a:solidFill>
                  <a:schemeClr val="tx1"/>
                </a:solidFill>
              </a:rPr>
              <a:t>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Если две точки прямой лежат в плоскости, то все точки прямой лежат в этой плоскости.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Из аксиомы 2 </a:t>
            </a:r>
            <a:r>
              <a:rPr lang="ru-RU" i="1" dirty="0">
                <a:solidFill>
                  <a:schemeClr val="tx1"/>
                </a:solidFill>
              </a:rPr>
              <a:t>следует, что если прямая не лежит в данной плоскости, то она имеет с ней не более одной общей точки. Если прямая и плоскость имеют одну общую точку, то говорят, что они пересекаются. </a:t>
            </a:r>
          </a:p>
          <a:p>
            <a:endParaRPr lang="ru-RU" dirty="0"/>
          </a:p>
        </p:txBody>
      </p:sp>
      <p:pic>
        <p:nvPicPr>
          <p:cNvPr id="4" name="Рисунок 3" descr="Аксиома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21930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ксиома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176636" cy="17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20888"/>
            <a:ext cx="1872208" cy="16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126560" cy="792087"/>
          </a:xfrm>
        </p:spPr>
        <p:txBody>
          <a:bodyPr>
            <a:normAutofit/>
          </a:bodyPr>
          <a:lstStyle/>
          <a:p>
            <a:r>
              <a:rPr lang="ru-RU" sz="3200" dirty="0"/>
              <a:t>«Параллельность прямых»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424936" cy="489654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Определение.</a:t>
            </a:r>
          </a:p>
          <a:p>
            <a:pPr algn="l"/>
            <a:r>
              <a:rPr lang="ru-RU" sz="2400" b="1" dirty="0">
                <a:solidFill>
                  <a:schemeClr val="accent2"/>
                </a:solidFill>
              </a:rPr>
              <a:t>Две прямые в пространстве называются параллельными, если они лежат в одной плоскости и не пересекаются.</a:t>
            </a:r>
          </a:p>
          <a:p>
            <a:endParaRPr lang="ru-RU" sz="18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algn="l"/>
            <a:r>
              <a:rPr lang="ru-RU" sz="2400" b="1" dirty="0">
                <a:solidFill>
                  <a:schemeClr val="accent1"/>
                </a:solidFill>
              </a:rPr>
              <a:t>a || </a:t>
            </a:r>
            <a:r>
              <a:rPr lang="ru-RU" sz="2400" b="1" dirty="0" err="1">
                <a:solidFill>
                  <a:schemeClr val="accent1"/>
                </a:solidFill>
              </a:rPr>
              <a:t>b</a:t>
            </a:r>
            <a:r>
              <a:rPr lang="ru-RU" sz="2400" b="1" dirty="0">
                <a:solidFill>
                  <a:schemeClr val="accent1"/>
                </a:solidFill>
              </a:rPr>
              <a:t> (прямая а параллельна прямой </a:t>
            </a:r>
            <a:r>
              <a:rPr lang="ru-RU" sz="2400" b="1" dirty="0" err="1">
                <a:solidFill>
                  <a:schemeClr val="accent1"/>
                </a:solidFill>
              </a:rPr>
              <a:t>b</a:t>
            </a:r>
            <a:r>
              <a:rPr lang="ru-RU" sz="2400" b="1" dirty="0">
                <a:solidFill>
                  <a:schemeClr val="accent1"/>
                </a:solidFill>
              </a:rPr>
              <a:t>)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прямая с и прямая а не параллельны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прямая с и прямая </a:t>
            </a:r>
            <a:r>
              <a:rPr lang="ru-RU" sz="2400" b="1" dirty="0" err="1">
                <a:solidFill>
                  <a:schemeClr val="accent1"/>
                </a:solidFill>
              </a:rPr>
              <a:t>b</a:t>
            </a:r>
            <a:r>
              <a:rPr lang="ru-RU" sz="2400" b="1" dirty="0">
                <a:solidFill>
                  <a:schemeClr val="accent1"/>
                </a:solidFill>
              </a:rPr>
              <a:t> не параллельны</a:t>
            </a:r>
          </a:p>
          <a:p>
            <a:endParaRPr lang="ru-RU" dirty="0"/>
          </a:p>
        </p:txBody>
      </p:sp>
      <p:pic>
        <p:nvPicPr>
          <p:cNvPr id="4" name="Рисунок 3" descr="https://ykl-shk.azureedge.net/goods/ymk/geometry/work1/theory/1/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2880320" cy="15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стествознание 5 и 6 класс: 1.1.3. Физические величины и их измер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аблоны (фоны) презентации по математике (десять шаблонов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001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20206"/>
            <a:ext cx="6443056" cy="1828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Определение.</a:t>
            </a:r>
            <a:r>
              <a:rPr lang="ru-RU" sz="3200" dirty="0">
                <a:solidFill>
                  <a:schemeClr val="tx1"/>
                </a:solidFill>
              </a:rPr>
              <a:t> </a:t>
            </a:r>
            <a:br>
              <a:rPr lang="ru-RU" sz="3200" dirty="0"/>
            </a:br>
            <a:r>
              <a:rPr lang="ru-RU" sz="3200" dirty="0">
                <a:solidFill>
                  <a:schemeClr val="accent2"/>
                </a:solidFill>
              </a:rPr>
              <a:t>Два отрезка называются параллельными, если они лежат на параллельных прямых.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12976"/>
            <a:ext cx="3528392" cy="1728192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СD ||  АВ</a:t>
            </a:r>
          </a:p>
        </p:txBody>
      </p:sp>
      <p:pic>
        <p:nvPicPr>
          <p:cNvPr id="4" name="Рисунок 3" descr="https://ykl-shk.azureedge.net/goods/ymk/geometry/work1/theory/1/1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стествознание 5 и 6 класс: 1.1.3. Физические величины и их измер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21237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Теорема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о параллельных прямых.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любую точку пространства, не лежащую на данной прямой, проходит прямая, параллельная данной, и притом только одна.</a:t>
            </a:r>
          </a:p>
        </p:txBody>
      </p:sp>
      <p:pic>
        <p:nvPicPr>
          <p:cNvPr id="4" name="Рисунок 3" descr="http://tvsh2004.narod.ru/img/10-1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ы для презентаций Powerpoint на школьную тематику: образование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Теорема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 о трех прямых в пространстве.</a:t>
            </a:r>
            <a:br>
              <a:rPr lang="ru-RU" dirty="0">
                <a:solidFill>
                  <a:schemeClr val="accent1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6400800" cy="108012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7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две прямые параллельны третьей прямой, то они параллельны </a:t>
            </a:r>
            <a:endParaRPr lang="ru-RU" sz="7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vsh2004.narod.ru/img/10-1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3976836" cy="27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299695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если a∥ c и b∥ c, то a∥ b.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</TotalTime>
  <Words>859</Words>
  <Application>Microsoft Office PowerPoint</Application>
  <PresentationFormat>Экран (4:3)</PresentationFormat>
  <Paragraphs>114</Paragraphs>
  <Slides>25</Slides>
  <Notes>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Тема Office</vt:lpstr>
      <vt:lpstr>Формула</vt:lpstr>
      <vt:lpstr>Презентация PowerPoint</vt:lpstr>
      <vt:lpstr>Цели урока:   изучить взаимное расположение прямой  и плоскости в пространстве;  ввести понятие параллельности прямых  и плоскостей в пространстве.</vt:lpstr>
      <vt:lpstr>Презентация PowerPoint</vt:lpstr>
      <vt:lpstr>  Плоскость.  Представление о плоскости дает гладкая поверхность стола или стены. Плоскость как геометрическую фигуру следует представлять себе простирающейся неограниченно во все стороны.  </vt:lpstr>
      <vt:lpstr>Случаи взаимного расположения  прямой и плоскости:  а) прямая лежит в плоскости; б) прямая и плоскость не имеют ни одной общей точки;  в) прямая и плоскость имеют только одну общую точку.   </vt:lpstr>
      <vt:lpstr>«Параллельность прямых»</vt:lpstr>
      <vt:lpstr>Определение.  Два отрезка называются параллельными, если они лежат на параллельных прямых.  </vt:lpstr>
      <vt:lpstr>Теорема  о параллельных прямых. </vt:lpstr>
      <vt:lpstr>Теорема  о трех прямых в пространстве.  </vt:lpstr>
      <vt:lpstr>Лемма  о пересечении плоскости  параллельными прямыми.       </vt:lpstr>
      <vt:lpstr>Свойства параллельных прямых  Свойство 1. Если одна из двух параллельных  прямых пересекает данную  плоскость, то и другая прямая  пересекает эту плоскость. </vt:lpstr>
      <vt:lpstr>         </vt:lpstr>
      <vt:lpstr>Взаимное расположение  прямых в пространстве </vt:lpstr>
      <vt:lpstr>Взаимное расположение  прямых в пространстве </vt:lpstr>
      <vt:lpstr>Взаимное расположение  прямых в пространстве </vt:lpstr>
      <vt:lpstr>Признак скрещивающихся прямых. </vt:lpstr>
      <vt:lpstr>Параллельность  прямой и плоскости   Определение. Прямая и плоскость называются параллельными, если они не имеют общих точек  </vt:lpstr>
      <vt:lpstr> Теорема. Если прямая, не лежащая в данной плоскости, параллельна какой-нибудь прямой, лежащей в этой плоскости, то она параллельна самой плоскости. </vt:lpstr>
      <vt:lpstr>Презентация PowerPoint</vt:lpstr>
      <vt:lpstr>Презентация PowerPoint</vt:lpstr>
      <vt:lpstr>Параллельность прямой и плоскости   </vt:lpstr>
      <vt:lpstr>Ответить на вопросы</vt:lpstr>
      <vt:lpstr>Презентация PowerPoint</vt:lpstr>
      <vt:lpstr>РЕФЛЕКСИЯ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дисциплины: математика</dc:title>
  <dc:creator>Алексей Чистяков</dc:creator>
  <cp:lastModifiedBy>Windows 10</cp:lastModifiedBy>
  <cp:revision>102</cp:revision>
  <dcterms:created xsi:type="dcterms:W3CDTF">2020-04-23T13:54:50Z</dcterms:created>
  <dcterms:modified xsi:type="dcterms:W3CDTF">2023-02-12T06:55:07Z</dcterms:modified>
</cp:coreProperties>
</file>