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2827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39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28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95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64799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7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26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3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6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819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288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4E4B7B5-9823-49F4-A9AC-8FD4445F89AD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2A323CA-62B6-4CA8-8148-04E97901694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132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6DC0E-3004-43E1-9762-75E0BE28A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7483" y="1237238"/>
            <a:ext cx="9740537" cy="3918857"/>
          </a:xfrm>
        </p:spPr>
        <p:txBody>
          <a:bodyPr>
            <a:normAutofit/>
          </a:bodyPr>
          <a:lstStyle/>
          <a:p>
            <a:r>
              <a:rPr lang="ru-RU" sz="4000" b="1" dirty="0"/>
              <a:t>В</a:t>
            </a:r>
            <a:r>
              <a:rPr lang="en-US" sz="4000" b="1" dirty="0"/>
              <a:t>E</a:t>
            </a:r>
            <a:r>
              <a:rPr lang="ru-RU" sz="4000" b="1" dirty="0"/>
              <a:t>ЛИКАЯ ОТЕЧЕСТВЕННАЯ ВОЙНА 1941-1945 В ЭКСПОЗИЦИИ ШКОЛЬНЫХ МУЗЕЕВ: СОДЕРЖАНИЕ И ИСПОЛЬЗОВАНИЕ В УЧЕБНОЙ И НЕУЧЕБНОЙ ДЕЯТЕЛЬНОСТИ </a:t>
            </a:r>
            <a:br>
              <a:rPr lang="ru-RU" sz="4000" dirty="0"/>
            </a:br>
            <a:br>
              <a:rPr lang="ru-RU" sz="4000" dirty="0"/>
            </a:br>
            <a:endParaRPr lang="ru-RU" sz="400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03FBF483-7A72-4E8B-9562-66ECBC8BD5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96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F4C58-4C4A-4AC5-A7AA-E0424E2A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4" y="0"/>
            <a:ext cx="9900138" cy="764931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E170DC-D2AA-4589-9056-65275765C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31" y="764931"/>
            <a:ext cx="11561884" cy="6093069"/>
          </a:xfrm>
        </p:spPr>
        <p:txBody>
          <a:bodyPr>
            <a:normAutofit fontScale="92500"/>
          </a:bodyPr>
          <a:lstStyle/>
          <a:p>
            <a:pPr marL="726948" indent="-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сформирован и работает исключительно с помощью актива школьного музея, который каждую четверть организует ряд мероприятий, таких как экскурсии, лекции, постановки, просмотры военно-исторических фильмов. В Перми немного качественно организованных школьных музеев, а таких узкоспециализированных – еще меньше.</a:t>
            </a:r>
          </a:p>
          <a:p>
            <a:pPr marL="726948" indent="-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при этом в самом музее практически не проводятся уроки – только специально организованные мероприятия.</a:t>
            </a:r>
          </a:p>
          <a:p>
            <a:pPr marL="726948" indent="-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же должен был живым, ведь урок на тему ВОВ, проведенный именно в нем даст ученикам стимул к дальнейшему изучению предмета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6948" indent="-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Музей школы №25 является примером классического исторического школьного музея осуществляющего образцовую и заслуживающую одобрения и являющуюся примером работу, но в целом – хотелось бы его большего вовлечения в урочную деятельность.</a:t>
            </a:r>
          </a:p>
          <a:p>
            <a:pPr marL="726948" indent="-342900" algn="just">
              <a:lnSpc>
                <a:spcPct val="150000"/>
              </a:lnSpc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98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C89EA62-F38E-4285-A105-C5E1BD36009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2B4A13-0632-456F-A66A-2D0CDB9D30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8BE655E-142C-41C9-895E-54D55EDDAF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9" name="Rectangle 28" title="Background Shape">
            <a:extLst>
              <a:ext uri="{FF2B5EF4-FFF2-40B4-BE49-F238E27FC236}">
                <a16:creationId xmlns:a16="http://schemas.microsoft.com/office/drawing/2014/main" id="{198CC593-9FF4-46EF-81AE-2D26922F15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568A552-34C4-41D2-A36B-9E86EC569E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CCB76-0948-48A2-B0A5-8831DC99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3"/>
            <a:ext cx="9969910" cy="2422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6685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3214E-636E-469C-ADD1-9BEC9E45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4354"/>
            <a:ext cx="7941965" cy="531977"/>
          </a:xfrm>
        </p:spPr>
        <p:txBody>
          <a:bodyPr>
            <a:normAutofit fontScale="90000"/>
          </a:bodyPr>
          <a:lstStyle/>
          <a:p>
            <a:r>
              <a:rPr lang="ru-RU" dirty="0"/>
              <a:t>Организация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60D796-2B58-46C6-9FE9-B01AE1A6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76" y="536331"/>
            <a:ext cx="11594123" cy="6317315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latin typeface="+mj-lt"/>
              </a:rPr>
              <a:t>История музейной школьной деятельности в нашей стране и в целом мире берет свое начало в XIX веке. Тогда и обосновываются принципы организации музейной работы. Он заключается в создании общего музейного коллектива во главе с главой школьного музея; ведущим являлся принцип наглядности; сам музей – сборник работ школьников, преподавателей.</a:t>
            </a:r>
          </a:p>
          <a:p>
            <a:r>
              <a:rPr lang="ru-RU" sz="2400" i="1" u="sng" dirty="0">
                <a:latin typeface="+mj-lt"/>
              </a:rPr>
              <a:t>Актуальностью</a:t>
            </a:r>
            <a:r>
              <a:rPr lang="ru-RU" sz="2400" dirty="0">
                <a:latin typeface="+mj-lt"/>
              </a:rPr>
              <a:t> нашей работы мы видим, то, что в условиях современного мира очень важно осознавать свою национальную и культурную идентичность. В связи с этим музейная деятельность благодаря своей научной, поисковой, краеведческой, организующей деятельности представляется нам наиболее важным звеном в организации патриотического воспитания в школе.</a:t>
            </a:r>
          </a:p>
          <a:p>
            <a:r>
              <a:rPr lang="ru-RU" sz="2400" i="1" u="sng" dirty="0">
                <a:latin typeface="+mj-lt"/>
              </a:rPr>
              <a:t>Объект исследования</a:t>
            </a:r>
            <a:r>
              <a:rPr lang="ru-RU" sz="2400" dirty="0">
                <a:latin typeface="+mj-lt"/>
              </a:rPr>
              <a:t>: экспозиции, посвященные Великой Отечественной войне в школьных музеях.</a:t>
            </a:r>
          </a:p>
          <a:p>
            <a:r>
              <a:rPr lang="ru-RU" sz="2400" i="1" u="sng" dirty="0">
                <a:latin typeface="+mj-lt"/>
              </a:rPr>
              <a:t>Предмет исследования</a:t>
            </a:r>
            <a:r>
              <a:rPr lang="ru-RU" sz="2400" dirty="0">
                <a:latin typeface="+mj-lt"/>
              </a:rPr>
              <a:t>: использование в учебном и внеучебном процессах экспозиций школьных музеев, посвященных Великой отечественной войне (на примере школьного музея «УДТК МАОУ «СОШ № 25»).</a:t>
            </a:r>
          </a:p>
          <a:p>
            <a:r>
              <a:rPr lang="ru-RU" sz="2400" i="1" u="sng" dirty="0">
                <a:latin typeface="+mj-lt"/>
              </a:rPr>
              <a:t>Цель исследования</a:t>
            </a:r>
            <a:r>
              <a:rPr lang="ru-RU" sz="2400" dirty="0">
                <a:latin typeface="+mj-lt"/>
              </a:rPr>
              <a:t>: определить содержание и возможности использования экспозиций по теме Великой Отечественной войны в учебной и во внеурочной работе.</a:t>
            </a:r>
          </a:p>
        </p:txBody>
      </p:sp>
    </p:spTree>
    <p:extLst>
      <p:ext uri="{BB962C8B-B14F-4D97-AF65-F5344CB8AC3E}">
        <p14:creationId xmlns:p14="http://schemas.microsoft.com/office/powerpoint/2010/main" val="3382615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80AA8-AC77-4A1D-A274-DAF85B7B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7650"/>
            <a:ext cx="5413513" cy="148590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Глава </a:t>
            </a:r>
            <a:r>
              <a:rPr lang="en-US" sz="3200" dirty="0"/>
              <a:t>I. </a:t>
            </a:r>
            <a:r>
              <a:rPr lang="ru-RU" sz="3200" dirty="0"/>
              <a:t>История становления школьного музея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01BB89-C821-4198-A35A-9E5509D10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77" y="1867989"/>
            <a:ext cx="6462345" cy="499001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u="sng" dirty="0">
                <a:latin typeface="+mj-lt"/>
              </a:rPr>
              <a:t>Дореволюционный этап</a:t>
            </a:r>
            <a:r>
              <a:rPr lang="ru-RU" dirty="0">
                <a:latin typeface="+mj-lt"/>
              </a:rPr>
              <a:t> (до 1917 года) – основная идея школьного музея – принцип наглядности. Музей – сборник наглядных материалов, карт, пособий. Использовался для организации внеклассной занятости учащихся и при проведении уроков (практически всех предметов)</a:t>
            </a:r>
          </a:p>
          <a:p>
            <a:pPr marL="457200" indent="-457200">
              <a:buFont typeface="+mj-lt"/>
              <a:buAutoNum type="arabicPeriod"/>
            </a:pPr>
            <a:r>
              <a:rPr lang="ru-RU" u="sng" dirty="0">
                <a:latin typeface="+mj-lt"/>
              </a:rPr>
              <a:t>Советский</a:t>
            </a:r>
            <a:r>
              <a:rPr lang="ru-RU" dirty="0">
                <a:latin typeface="+mj-lt"/>
              </a:rPr>
              <a:t> – два этапа – 20е годы и послевоенный. Первый – повторяет во многом </a:t>
            </a:r>
            <a:r>
              <a:rPr lang="ru-RU" dirty="0" err="1">
                <a:latin typeface="+mj-lt"/>
              </a:rPr>
              <a:t>дорев</a:t>
            </a:r>
            <a:r>
              <a:rPr lang="ru-RU" dirty="0">
                <a:latin typeface="+mj-lt"/>
              </a:rPr>
              <a:t>. этап. Добавляется идея школьного актива, организации музейных комнат по направлениях, опора на чувственное познание, форма работы – внеклассная – сбор и хранение экспонатов, их описание. При этом сами предметы представляли ценность только для предмета, учитель помогал и направлял актив.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E7C69F-843F-42C7-A34F-46B49EEC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004" y="0"/>
            <a:ext cx="2857500" cy="4448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5D2C8F-837A-429A-AEC6-A58668643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11" y="2957804"/>
            <a:ext cx="3508889" cy="3536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1F4E1E-98C5-46F6-A2CE-2C9E5004751B}"/>
              </a:ext>
            </a:extLst>
          </p:cNvPr>
          <p:cNvSpPr txBox="1"/>
          <p:nvPr/>
        </p:nvSpPr>
        <p:spPr>
          <a:xfrm>
            <a:off x="8853854" y="6494106"/>
            <a:ext cx="30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latin typeface="+mj-lt"/>
              </a:rPr>
              <a:t>А.У. Зеленко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8197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33B225-B93B-42C3-BD18-1D13403E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477" y="223935"/>
            <a:ext cx="5600700" cy="73286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500" dirty="0">
                <a:latin typeface="+mj-lt"/>
              </a:rPr>
              <a:t>3. </a:t>
            </a:r>
            <a:r>
              <a:rPr lang="ru-RU" sz="3500" u="sng" dirty="0">
                <a:latin typeface="+mj-lt"/>
              </a:rPr>
              <a:t>Послевоенный этап </a:t>
            </a:r>
            <a:r>
              <a:rPr lang="ru-RU" sz="3500" dirty="0">
                <a:latin typeface="+mj-lt"/>
              </a:rPr>
              <a:t>– появление классических военно-исторических и краеведческих школьных музеев. Их появлению помогали ветеранские организации, крупные организации, которые в сотрудничестве со школами, организовывали на базе последней музеи.</a:t>
            </a:r>
          </a:p>
          <a:p>
            <a:pPr marL="0" indent="0">
              <a:buNone/>
            </a:pPr>
            <a:r>
              <a:rPr lang="ru-RU" sz="3500" dirty="0">
                <a:latin typeface="+mj-lt"/>
              </a:rPr>
              <a:t>Создавались активы музея, которые занимались поисковой, краеведческой, охранительной, описательной работой.</a:t>
            </a:r>
          </a:p>
          <a:p>
            <a:pPr marL="0" indent="0">
              <a:buNone/>
            </a:pPr>
            <a:r>
              <a:rPr lang="ru-RU" sz="3500" dirty="0">
                <a:latin typeface="+mj-lt"/>
              </a:rPr>
              <a:t>Большая часть музеев была посвящена тематике ВОВ.</a:t>
            </a:r>
          </a:p>
          <a:p>
            <a:pPr marL="0" indent="0">
              <a:buNone/>
            </a:pPr>
            <a:r>
              <a:rPr lang="ru-RU" sz="3500" dirty="0">
                <a:latin typeface="+mj-lt"/>
              </a:rPr>
              <a:t>Сложность – непродуманность экспозиций, слабая сохранность экспонатов</a:t>
            </a:r>
          </a:p>
          <a:p>
            <a:pPr marL="0" indent="0">
              <a:buNone/>
            </a:pPr>
            <a:r>
              <a:rPr lang="ru-RU" sz="3500" dirty="0">
                <a:latin typeface="+mj-lt"/>
              </a:rPr>
              <a:t>4. Российский этап – появление новых видов разделов школьной экспозиции. Сотрудничество с благотворительными фондами и мемориалами.</a:t>
            </a:r>
          </a:p>
          <a:p>
            <a:pPr marL="0" indent="0">
              <a:buNone/>
            </a:pPr>
            <a:r>
              <a:rPr lang="ru-RU" sz="3500" dirty="0">
                <a:latin typeface="+mj-lt"/>
              </a:rPr>
              <a:t>Появление интерактивных разделов экспозиции, расширение самих разделов экспозиций, необходимость паспортизации для внесения в реестр, создания цифровой базы фондов.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DC94C8-F531-4239-88A7-71B4D443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514" y="2407534"/>
            <a:ext cx="3334801" cy="44504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F2855-9D5A-419D-812A-0DA04085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881" y="-2014"/>
            <a:ext cx="3471265" cy="2407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88A20C-DB92-4D73-844E-600C3F88F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653" y="4811039"/>
            <a:ext cx="3239733" cy="20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63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EB449-93FB-4A75-A643-9C610FA2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46" y="0"/>
            <a:ext cx="11444654" cy="1485900"/>
          </a:xfrm>
        </p:spPr>
        <p:txBody>
          <a:bodyPr>
            <a:normAutofit/>
          </a:bodyPr>
          <a:lstStyle/>
          <a:p>
            <a:r>
              <a:rPr lang="ru-RU" sz="3500"/>
              <a:t>Глава I</a:t>
            </a:r>
            <a:r>
              <a:rPr lang="en-US" sz="3500"/>
              <a:t>I. </a:t>
            </a:r>
            <a:r>
              <a:rPr lang="ru-RU" sz="3500"/>
              <a:t>Анализ экспозиций школьных музеев г. Перми и Пермского края, посвященных ВОВ</a:t>
            </a:r>
            <a:endParaRPr lang="ru-RU" sz="35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8A4BD6-8368-4D89-94E6-4866278CA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477" y="1239715"/>
            <a:ext cx="11051392" cy="5515648"/>
          </a:xfrm>
        </p:spPr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В современных российских школах существует множество музеев разной направленности. Можно встретить не только исторические, но и естественнонаучные (ботанические, зоологические, географические, геологические), литературные (посвященные известным писателям, авторам значимых произведений, уроженцам, писателям, учившимся в данной школе).</a:t>
            </a:r>
          </a:p>
          <a:p>
            <a:r>
              <a:rPr lang="ru-RU" dirty="0">
                <a:latin typeface="+mj-lt"/>
              </a:rPr>
              <a:t>Всего школьных музеев в России – 4780. В Перми – около 200, из них военно-исторических -36, исторических -100</a:t>
            </a:r>
          </a:p>
          <a:p>
            <a:r>
              <a:rPr lang="ru-RU" dirty="0">
                <a:latin typeface="+mj-lt"/>
              </a:rPr>
              <a:t>Возможность их использования – 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1. Учебная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2. Внеучебная 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3. Исследовательская деятельность</a:t>
            </a:r>
          </a:p>
          <a:p>
            <a:r>
              <a:rPr lang="ru-RU" dirty="0">
                <a:latin typeface="+mj-lt"/>
              </a:rPr>
              <a:t>Урочная деятельность по тематике ВОВ проводится в период памятных дат, событий, для учеников младшей, средней и старшей школ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935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BFA64-2A3B-478A-B29F-B8FFFC15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78" y="1"/>
            <a:ext cx="10946422" cy="1081454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Экспозиции музеев школы №74 и музей школы №8 </a:t>
            </a:r>
            <a:r>
              <a:rPr lang="ru-RU" dirty="0" err="1"/>
              <a:t>г.Краснокамска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9D76D3-DD55-447C-BCD8-5B83DF98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855" y="1274885"/>
            <a:ext cx="6378370" cy="539650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Профиль музея школы №74 – военно-исторический</a:t>
            </a:r>
          </a:p>
          <a:p>
            <a:r>
              <a:rPr lang="ru-RU" sz="2800" dirty="0">
                <a:latin typeface="+mj-lt"/>
              </a:rPr>
              <a:t>Профиль музея школы №8 – краеведческий, посвященный истории школы</a:t>
            </a:r>
          </a:p>
          <a:p>
            <a:r>
              <a:rPr lang="ru-RU" sz="2800" dirty="0">
                <a:latin typeface="+mj-lt"/>
              </a:rPr>
              <a:t>На базе музеев проводятся экскурсии, уроки, исследования. По результатам исследований пишутся статьи, которые впоследствии публикуются.</a:t>
            </a:r>
          </a:p>
          <a:p>
            <a:r>
              <a:rPr lang="ru-RU" sz="2800" dirty="0">
                <a:latin typeface="+mj-lt"/>
              </a:rPr>
              <a:t>Большой упор на урочную  деятельность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9FB60-EB36-4446-837B-988E35CA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700" y="596712"/>
            <a:ext cx="4714994" cy="31448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838E3B-80FD-442E-BA8D-CEF921AB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699" y="3829338"/>
            <a:ext cx="4714993" cy="29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8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AD6A7-87D2-4A7E-BADB-D78B2756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85" y="70338"/>
            <a:ext cx="6532685" cy="685800"/>
          </a:xfrm>
        </p:spPr>
        <p:txBody>
          <a:bodyPr>
            <a:normAutofit fontScale="90000"/>
          </a:bodyPr>
          <a:lstStyle/>
          <a:p>
            <a:r>
              <a:rPr lang="ru-RU" dirty="0"/>
              <a:t>Музей УДТК школы №25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A465F6-A457-45A0-B7A9-58F1B79E1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685" y="756137"/>
            <a:ext cx="9082453" cy="505557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j-lt"/>
              </a:rPr>
              <a:t>Дата открытия – 21 октября 1978 </a:t>
            </a:r>
            <a:r>
              <a:rPr lang="ru-RU" sz="2400" dirty="0" err="1">
                <a:latin typeface="+mj-lt"/>
              </a:rPr>
              <a:t>гда</a:t>
            </a:r>
            <a:endParaRPr lang="ru-RU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Организатор - С. К. Решетникова</a:t>
            </a:r>
          </a:p>
          <a:p>
            <a:r>
              <a:rPr lang="ru-RU" sz="2400" dirty="0">
                <a:latin typeface="+mj-lt"/>
              </a:rPr>
              <a:t>Военно-исторический музей</a:t>
            </a:r>
          </a:p>
          <a:p>
            <a:r>
              <a:rPr lang="ru-RU" sz="2400" dirty="0">
                <a:latin typeface="+mj-lt"/>
              </a:rPr>
              <a:t>Количество экспонатов – 1600</a:t>
            </a:r>
          </a:p>
          <a:p>
            <a:r>
              <a:rPr lang="ru-RU" sz="2400" dirty="0">
                <a:latin typeface="+mj-lt"/>
              </a:rPr>
              <a:t>Разделы экспозиции: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+mj-lt"/>
              </a:rPr>
              <a:t>«Выполнил честно воин перед Отчизной долг»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+mj-lt"/>
              </a:rPr>
              <a:t>«Медаль за бой, медаль за труд из одного металла льют»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+mj-lt"/>
              </a:rPr>
              <a:t>Дорогой отцов идти всегда готовы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+mj-lt"/>
              </a:rPr>
              <a:t>Раздел, посвященный космонавту Стрекалову Г.М.</a:t>
            </a:r>
          </a:p>
          <a:p>
            <a:r>
              <a:rPr lang="ru-RU" sz="2400" dirty="0">
                <a:latin typeface="+mj-lt"/>
              </a:rPr>
              <a:t>Руководитель - Нина </a:t>
            </a:r>
            <a:r>
              <a:rPr lang="ru-RU" sz="2400" dirty="0" err="1">
                <a:latin typeface="+mj-lt"/>
              </a:rPr>
              <a:t>Фаизовна</a:t>
            </a:r>
            <a:r>
              <a:rPr lang="ru-RU" sz="2400" dirty="0">
                <a:latin typeface="+mj-lt"/>
              </a:rPr>
              <a:t> Никитина</a:t>
            </a:r>
          </a:p>
        </p:txBody>
      </p:sp>
      <p:pic>
        <p:nvPicPr>
          <p:cNvPr id="4" name="Picture 3" descr="CRIM0011">
            <a:extLst>
              <a:ext uri="{FF2B5EF4-FFF2-40B4-BE49-F238E27FC236}">
                <a16:creationId xmlns:a16="http://schemas.microsoft.com/office/drawing/2014/main" id="{B94D77A8-FA68-40CA-8278-BF4F706B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85" y="190770"/>
            <a:ext cx="4108566" cy="321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BC5273-3088-450F-A072-D565D074F2EE}"/>
              </a:ext>
            </a:extLst>
          </p:cNvPr>
          <p:cNvSpPr txBox="1"/>
          <p:nvPr/>
        </p:nvSpPr>
        <p:spPr>
          <a:xfrm>
            <a:off x="9058724" y="3452950"/>
            <a:ext cx="299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+mj-lt"/>
              </a:rPr>
              <a:t>Старое помещение музея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48A9CF-5D9F-4069-B1A1-6CB4E8B27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26" y="4017601"/>
            <a:ext cx="2294792" cy="28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2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title="Side bar">
            <a:extLst>
              <a:ext uri="{FF2B5EF4-FFF2-40B4-BE49-F238E27FC236}">
                <a16:creationId xmlns:a16="http://schemas.microsoft.com/office/drawing/2014/main" id="{BEC9E7FA-3295-45ED-8253-D23F9E44E1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DCA96625-46B5-4140-9F13-44D9E95AC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4053" cy="43170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2C727-0F1A-416F-9E02-EA763B809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425" y="167952"/>
            <a:ext cx="3828661" cy="1306286"/>
          </a:xfrm>
        </p:spPr>
        <p:txBody>
          <a:bodyPr>
            <a:noAutofit/>
          </a:bodyPr>
          <a:lstStyle/>
          <a:p>
            <a:pPr algn="ctr"/>
            <a:r>
              <a:rPr lang="ru-RU" sz="3200"/>
              <a:t>Уральский добровольческий танковый корпус</a:t>
            </a:r>
            <a:endParaRPr lang="ru-RU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053754" y="1714500"/>
            <a:ext cx="4044460" cy="4975548"/>
          </a:xfrm>
        </p:spPr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1943, 16 января – уральские рабочие заявляют о готовности формирования корпуса</a:t>
            </a:r>
          </a:p>
          <a:p>
            <a:r>
              <a:rPr lang="ru-RU" dirty="0">
                <a:latin typeface="+mj-lt"/>
              </a:rPr>
              <a:t>26 февраля – официальная дата создания корпуса</a:t>
            </a:r>
          </a:p>
          <a:p>
            <a:r>
              <a:rPr lang="ru-RU" dirty="0">
                <a:latin typeface="+mj-lt"/>
              </a:rPr>
              <a:t>Битвы: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Курская дуга (1943 год) – Орловское направление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1944 -1945 </a:t>
            </a:r>
            <a:r>
              <a:rPr lang="ru-RU" dirty="0" err="1">
                <a:latin typeface="+mj-lt"/>
              </a:rPr>
              <a:t>г.г</a:t>
            </a:r>
            <a:r>
              <a:rPr lang="ru-RU" dirty="0">
                <a:latin typeface="+mj-lt"/>
              </a:rPr>
              <a:t>. - освобождение Правобережной и Западной Украины; Польши, Чехословакии; участие в освобождении Берлина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879F15-E250-4996-A481-4D9B9549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931" y="3149860"/>
            <a:ext cx="5196759" cy="37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9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03D82-7018-415D-A7EF-EA6D83F0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55" y="97971"/>
            <a:ext cx="5383763" cy="1161661"/>
          </a:xfrm>
        </p:spPr>
        <p:txBody>
          <a:bodyPr>
            <a:normAutofit fontScale="90000"/>
          </a:bodyPr>
          <a:lstStyle/>
          <a:p>
            <a:r>
              <a:rPr lang="ru-RU" dirty="0"/>
              <a:t>Анализ экспонатов школьного музея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86C92D-A082-475F-84E6-ED136FE64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55" y="1259631"/>
            <a:ext cx="6167535" cy="5500397"/>
          </a:xfrm>
        </p:spPr>
        <p:txBody>
          <a:bodyPr>
            <a:normAutofit fontScale="92500"/>
          </a:bodyPr>
          <a:lstStyle/>
          <a:p>
            <a:r>
              <a:rPr lang="ru-RU" sz="2800" dirty="0">
                <a:latin typeface="+mj-lt"/>
              </a:rPr>
              <a:t>Альбомы</a:t>
            </a:r>
          </a:p>
          <a:p>
            <a:r>
              <a:rPr lang="ru-RU" sz="2800" dirty="0">
                <a:latin typeface="+mj-lt"/>
              </a:rPr>
              <a:t>Карты – бумажные и интерактивные</a:t>
            </a:r>
          </a:p>
          <a:p>
            <a:r>
              <a:rPr lang="ru-RU" sz="2800" dirty="0">
                <a:latin typeface="+mj-lt"/>
              </a:rPr>
              <a:t>Предметы вооружения и обмундирования</a:t>
            </a:r>
          </a:p>
          <a:p>
            <a:r>
              <a:rPr lang="ru-RU" sz="2800" dirty="0">
                <a:latin typeface="+mj-lt"/>
              </a:rPr>
              <a:t>Книги</a:t>
            </a:r>
          </a:p>
          <a:p>
            <a:r>
              <a:rPr lang="ru-RU" sz="2800" dirty="0">
                <a:latin typeface="+mj-lt"/>
              </a:rPr>
              <a:t>Фото, видео, </a:t>
            </a:r>
            <a:r>
              <a:rPr lang="ru-RU" sz="2800" dirty="0" err="1">
                <a:latin typeface="+mj-lt"/>
              </a:rPr>
              <a:t>аудиоисточники</a:t>
            </a:r>
            <a:endParaRPr lang="ru-RU" sz="2800" dirty="0">
              <a:latin typeface="+mj-lt"/>
            </a:endParaRPr>
          </a:p>
          <a:p>
            <a:r>
              <a:rPr lang="ru-RU" sz="2800" dirty="0">
                <a:latin typeface="+mj-lt"/>
              </a:rPr>
              <a:t>Награды, грамоты, полученные учениками школы</a:t>
            </a:r>
          </a:p>
          <a:p>
            <a:r>
              <a:rPr lang="ru-RU" sz="2800" i="1" u="sng" dirty="0">
                <a:latin typeface="+mj-lt"/>
              </a:rPr>
              <a:t>Основная деятельность музея – экскурсии и внеклассные мероприятия, посвященные тематике ВОВ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C0D4A6-E576-46F2-9208-4C6FB554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82" y="97971"/>
            <a:ext cx="5477154" cy="279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F924C7-48A5-4532-9D6B-1CB0F09A36A8}"/>
              </a:ext>
            </a:extLst>
          </p:cNvPr>
          <p:cNvSpPr txBox="1"/>
          <p:nvPr/>
        </p:nvSpPr>
        <p:spPr>
          <a:xfrm>
            <a:off x="7128588" y="2894494"/>
            <a:ext cx="440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Черный нож, выдавался участникам УДТК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C87A13-07B4-4928-A9B6-9A2FAF90A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782" y="3540824"/>
            <a:ext cx="5477154" cy="2701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3F6A8E-615F-4E2D-801A-E08B61AF1605}"/>
              </a:ext>
            </a:extLst>
          </p:cNvPr>
          <p:cNvSpPr txBox="1"/>
          <p:nvPr/>
        </p:nvSpPr>
        <p:spPr>
          <a:xfrm>
            <a:off x="6743700" y="6242537"/>
            <a:ext cx="513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tx2"/>
                </a:solidFill>
                <a:latin typeface="+mj-lt"/>
              </a:rPr>
              <a:t>Бронещит</a:t>
            </a:r>
            <a:endParaRPr lang="ru-R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4318541"/>
      </p:ext>
    </p:extLst>
  </p:cSld>
  <p:clrMapOvr>
    <a:masterClrMapping/>
  </p:clrMapOvr>
</p:sld>
</file>

<file path=ppt/theme/theme1.xml><?xml version="1.0" encoding="utf-8"?>
<a:theme xmlns:a="http://schemas.openxmlformats.org/drawingml/2006/main" name="Обрезка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/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резк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Урожай</Template>
  <TotalTime>422</TotalTime>
  <Words>889</Words>
  <Application>Microsoft Office PowerPoint</Application>
  <PresentationFormat>Широкоэкранный</PresentationFormat>
  <Paragraphs>69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Franklin Gothic Book</vt:lpstr>
      <vt:lpstr>Times New Roman</vt:lpstr>
      <vt:lpstr>Обрезка</vt:lpstr>
      <vt:lpstr>ВEЛИКАЯ ОТЕЧЕСТВЕННАЯ ВОЙНА 1941-1945 В ЭКСПОЗИЦИИ ШКОЛЬНЫХ МУЗЕЕВ: СОДЕРЖАНИЕ И ИСПОЛЬЗОВАНИЕ В УЧЕБНОЙ И НЕУЧЕБНОЙ ДЕЯТЕЛЬНОСТИ   </vt:lpstr>
      <vt:lpstr>Организация работы</vt:lpstr>
      <vt:lpstr>Глава I. История становления школьного музея</vt:lpstr>
      <vt:lpstr>Презентация PowerPoint</vt:lpstr>
      <vt:lpstr>Глава II. Анализ экспозиций школьных музеев г. Перми и Пермского края, посвященных ВОВ</vt:lpstr>
      <vt:lpstr>Экспозиции музеев школы №74 и музей школы №8 г.Краснокамска </vt:lpstr>
      <vt:lpstr>Музей УДТК школы №25</vt:lpstr>
      <vt:lpstr>Уральский добровольческий танковый корпус</vt:lpstr>
      <vt:lpstr>Анализ экспонатов школьного музея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ВEЛИКАЯ ОТЕЧЕСТВЕННАЯ ВОЙНА 1941-1945 В ЭКСПОЗИЦИИ ШКОЛЬНЫХ МУЗЕЕВ: СОДЕРЖАНИЕ И ИСПОЛЬЗОВАНИЕ В УЧЕБНОЙ И НЕУЧЕБНОЙ ДЕЯТЕЛЬНОСТИ  Выпускная квалификационная работа </dc:title>
  <dc:creator>Никита Савельев</dc:creator>
  <cp:lastModifiedBy>Ожгибесова Алена Игоревна</cp:lastModifiedBy>
  <cp:revision>28</cp:revision>
  <dcterms:created xsi:type="dcterms:W3CDTF">2017-12-17T13:44:54Z</dcterms:created>
  <dcterms:modified xsi:type="dcterms:W3CDTF">2022-02-11T09:03:24Z</dcterms:modified>
</cp:coreProperties>
</file>