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3" r:id="rId19"/>
    <p:sldId id="272" r:id="rId20"/>
    <p:sldId id="275" r:id="rId21"/>
    <p:sldId id="277" r:id="rId22"/>
    <p:sldId id="276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3" Type="http://schemas.openxmlformats.org/officeDocument/2006/relationships/slide" Target="slide18.xml"/><Relationship Id="rId7" Type="http://schemas.openxmlformats.org/officeDocument/2006/relationships/slide" Target="slide21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11" Type="http://schemas.openxmlformats.org/officeDocument/2006/relationships/slide" Target="slide26.xml"/><Relationship Id="rId5" Type="http://schemas.openxmlformats.org/officeDocument/2006/relationships/slide" Target="slide20.xml"/><Relationship Id="rId10" Type="http://schemas.openxmlformats.org/officeDocument/2006/relationships/slide" Target="slide25.xml"/><Relationship Id="rId4" Type="http://schemas.openxmlformats.org/officeDocument/2006/relationships/slide" Target="slide17.xml"/><Relationship Id="rId9" Type="http://schemas.openxmlformats.org/officeDocument/2006/relationships/slide" Target="slide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36734" y="4005064"/>
            <a:ext cx="7329494" cy="1320552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День Конституции России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187624" y="1428736"/>
            <a:ext cx="7027714" cy="192825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своя игра</a:t>
            </a:r>
            <a:endParaRPr lang="ru-RU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Законодательная власть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Сколько депутатов заседают в Государственной Думе РФ </a:t>
            </a:r>
            <a:endParaRPr lang="ru-RU" sz="5400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6858016" y="5643578"/>
            <a:ext cx="1071570" cy="7143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Законодательная власть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		</a:t>
            </a:r>
            <a:r>
              <a:rPr lang="ru-RU" sz="5400" dirty="0" smtClean="0"/>
              <a:t>Как или кем назначаются депутаты Государственной Думы </a:t>
            </a:r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6858016" y="5643578"/>
            <a:ext cx="1071570" cy="7143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Избирательное право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К основным принципам избирательного права в России относится прямое    </a:t>
            </a:r>
            <a:r>
              <a:rPr lang="ru-RU" sz="4800" dirty="0" smtClean="0">
                <a:solidFill>
                  <a:srgbClr val="FF0000"/>
                </a:solidFill>
              </a:rPr>
              <a:t>??????</a:t>
            </a:r>
            <a:r>
              <a:rPr lang="ru-RU" sz="4800" dirty="0" smtClean="0"/>
              <a:t> голосование </a:t>
            </a:r>
            <a:endParaRPr lang="ru-RU" sz="4800" dirty="0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6858016" y="5643578"/>
            <a:ext cx="1071570" cy="7143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Избирательное право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	В каком возрасте наступает активное избирательное право, а в каком возрасте,  пассивное избирательное право? </a:t>
            </a:r>
            <a:endParaRPr lang="ru-RU" sz="4000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6858016" y="5643578"/>
            <a:ext cx="1071570" cy="7143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Избирательное право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		Чем отличаются референдум и выборы?</a:t>
            </a:r>
            <a:endParaRPr lang="ru-RU" sz="4800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6858016" y="5643578"/>
            <a:ext cx="1071570" cy="7143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Избирательное право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4400" dirty="0" smtClean="0"/>
              <a:t>Как называется бланк получаемый избирателем на избирательном участке?</a:t>
            </a:r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6858016" y="5643578"/>
            <a:ext cx="1071570" cy="7143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 </a:t>
            </a:r>
            <a:r>
              <a:rPr lang="ru-RU" dirty="0" smtClean="0"/>
              <a:t>раунд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4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00421"/>
                <a:gridCol w="1643076"/>
                <a:gridCol w="1714513"/>
                <a:gridCol w="147159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Государственный</a:t>
                      </a:r>
                      <a:r>
                        <a:rPr lang="ru-RU" sz="3200" baseline="0" dirty="0" smtClean="0"/>
                        <a:t> строй </a:t>
                      </a:r>
                      <a:endParaRPr lang="ru-RU" sz="32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2" action="ppaction://hlinksldjump"/>
                        </a:rPr>
                        <a:t>3</a:t>
                      </a:r>
                      <a:endParaRPr lang="ru-RU" sz="60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3" action="ppaction://hlinksldjump"/>
                        </a:rPr>
                        <a:t>2</a:t>
                      </a:r>
                      <a:endParaRPr lang="ru-RU" sz="60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4" action="ppaction://hlinksldjump"/>
                        </a:rPr>
                        <a:t>1</a:t>
                      </a:r>
                      <a:endParaRPr lang="ru-RU" sz="6000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Права</a:t>
                      </a:r>
                      <a:r>
                        <a:rPr lang="ru-RU" sz="4000" baseline="0" dirty="0" smtClean="0"/>
                        <a:t> граждан </a:t>
                      </a:r>
                      <a:endParaRPr lang="ru-RU" sz="40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5" action="ppaction://hlinksldjump"/>
                        </a:rPr>
                        <a:t>3</a:t>
                      </a:r>
                      <a:endParaRPr lang="ru-RU" sz="60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6" action="ppaction://hlinksldjump"/>
                        </a:rPr>
                        <a:t>2</a:t>
                      </a:r>
                      <a:endParaRPr lang="ru-RU" sz="60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7" action="ppaction://hlinksldjump"/>
                        </a:rPr>
                        <a:t>1</a:t>
                      </a:r>
                      <a:endParaRPr lang="ru-RU" sz="6000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Обязанности граждан</a:t>
                      </a:r>
                      <a:endParaRPr lang="ru-RU" sz="36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8" action="ppaction://hlinksldjump"/>
                        </a:rPr>
                        <a:t>3</a:t>
                      </a:r>
                      <a:endParaRPr lang="ru-RU" sz="60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9" action="ppaction://hlinksldjump"/>
                        </a:rPr>
                        <a:t>2</a:t>
                      </a:r>
                      <a:endParaRPr lang="ru-RU" sz="60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0" action="ppaction://hlinksldjump"/>
                        </a:rPr>
                        <a:t>1</a:t>
                      </a:r>
                      <a:endParaRPr lang="ru-RU" sz="6000" dirty="0"/>
                    </a:p>
                  </a:txBody>
                  <a:tcPr marL="91441" marR="91441"/>
                </a:tc>
              </a:tr>
            </a:tbl>
          </a:graphicData>
        </a:graphic>
      </p:graphicFrame>
      <p:sp>
        <p:nvSpPr>
          <p:cNvPr id="3" name="Управляющая кнопка: в конец 2">
            <a:hlinkClick r:id="rId11" action="ppaction://hlinksldjump" highlightClick="1"/>
          </p:cNvPr>
          <p:cNvSpPr/>
          <p:nvPr/>
        </p:nvSpPr>
        <p:spPr>
          <a:xfrm>
            <a:off x="7308304" y="6093296"/>
            <a:ext cx="1080120" cy="50405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Государственный строй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Какой орган власти рассматривает вопрос об изменении границ субъектов РФ?</a:t>
            </a:r>
            <a:endParaRPr lang="ru-RU" sz="5400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072330" y="5643578"/>
            <a:ext cx="1000132" cy="642942"/>
          </a:xfrm>
          <a:prstGeom prst="actionButtonRetur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Государственный строй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		</a:t>
            </a:r>
            <a:r>
              <a:rPr lang="ru-RU" sz="5400" dirty="0" smtClean="0"/>
              <a:t>Из каких субъектов состоит РФ</a:t>
            </a:r>
            <a:r>
              <a:rPr lang="ru-RU" sz="4400" dirty="0" smtClean="0"/>
              <a:t>?</a:t>
            </a:r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072330" y="5643578"/>
            <a:ext cx="1000132" cy="642942"/>
          </a:xfrm>
          <a:prstGeom prst="actionButtonRetur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Государственный строй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Назовите форму правления и политический режим РФ</a:t>
            </a:r>
            <a:endParaRPr lang="ru-RU" sz="5400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072330" y="5643578"/>
            <a:ext cx="1000132" cy="642942"/>
          </a:xfrm>
          <a:prstGeom prst="actionButtonRetur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Отборочный тур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Как переводится слово «</a:t>
            </a:r>
            <a:r>
              <a:rPr lang="ru-RU" sz="4800" i="1" dirty="0" smtClean="0"/>
              <a:t>конституция</a:t>
            </a:r>
            <a:r>
              <a:rPr lang="ru-RU" sz="4800" dirty="0" smtClean="0"/>
              <a:t>»  с  латинского языка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Права граждан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При каких обстоятельствах иностранцы могут получить российское гражданство в ускоренном порядке?</a:t>
            </a:r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072330" y="5643578"/>
            <a:ext cx="1000132" cy="642942"/>
          </a:xfrm>
          <a:prstGeom prst="actionButtonRetur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Права граждан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Получение основного общего образования является правом или обязанностью? </a:t>
            </a:r>
            <a:endParaRPr lang="ru-RU" sz="4800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072330" y="5643578"/>
            <a:ext cx="1000132" cy="642942"/>
          </a:xfrm>
          <a:prstGeom prst="actionButtonRetur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Права граждан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В каком возрасте наступают  политические права ? </a:t>
            </a:r>
            <a:endParaRPr lang="ru-RU" sz="4800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072330" y="5643578"/>
            <a:ext cx="1000132" cy="642942"/>
          </a:xfrm>
          <a:prstGeom prst="actionButtonRetur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Обязанности граждан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Назовите 3 основные обязанности граждан</a:t>
            </a:r>
            <a:endParaRPr lang="ru-RU" sz="6000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072330" y="5643578"/>
            <a:ext cx="1000132" cy="642942"/>
          </a:xfrm>
          <a:prstGeom prst="actionButtonRetur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Обязанности граждан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Труд – это право или обязанность?</a:t>
            </a:r>
            <a:endParaRPr lang="ru-RU" sz="6000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072330" y="5643578"/>
            <a:ext cx="1000132" cy="642942"/>
          </a:xfrm>
          <a:prstGeom prst="actionButtonRetur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Обязанности граждан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В каком возрасте наступает уголовная ответственность?</a:t>
            </a:r>
            <a:endParaRPr lang="ru-RU" sz="6000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072330" y="5643578"/>
            <a:ext cx="1000132" cy="642942"/>
          </a:xfrm>
          <a:prstGeom prst="actionButtonRetur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Как называется всенародное голосование за принятие новой Конституции или за внесение изменений (поправок) в Конституцию?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36459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" y="9488"/>
            <a:ext cx="9141121" cy="68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0485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раунд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350" y="1397000"/>
          <a:ext cx="7786740" cy="36135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8890"/>
                <a:gridCol w="1285884"/>
                <a:gridCol w="1357322"/>
                <a:gridCol w="1500198"/>
                <a:gridCol w="1214446"/>
              </a:tblGrid>
              <a:tr h="1204521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Политики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2" action="ppaction://hlinksldjump"/>
                        </a:rPr>
                        <a:t>4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3" action="ppaction://hlinksldjump"/>
                        </a:rPr>
                        <a:t>3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4" action="ppaction://hlinksldjump"/>
                        </a:rPr>
                        <a:t>2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5" action="ppaction://hlinksldjump"/>
                        </a:rPr>
                        <a:t>1</a:t>
                      </a:r>
                      <a:endParaRPr lang="ru-RU" sz="6000" dirty="0"/>
                    </a:p>
                  </a:txBody>
                  <a:tcPr/>
                </a:tc>
              </a:tr>
              <a:tr h="120452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Законодательная власть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6" action="ppaction://hlinksldjump"/>
                        </a:rPr>
                        <a:t>4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7" action="ppaction://hlinksldjump"/>
                        </a:rPr>
                        <a:t>3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8" action="ppaction://hlinksldjump"/>
                        </a:rPr>
                        <a:t>2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9" action="ppaction://hlinksldjump"/>
                        </a:rPr>
                        <a:t>1</a:t>
                      </a:r>
                      <a:endParaRPr lang="ru-RU" sz="6000" dirty="0"/>
                    </a:p>
                  </a:txBody>
                  <a:tcPr/>
                </a:tc>
              </a:tr>
              <a:tr h="120452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Избирательное</a:t>
                      </a:r>
                      <a:r>
                        <a:rPr lang="ru-RU" sz="2400" baseline="0" dirty="0" smtClean="0"/>
                        <a:t> право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0" action="ppaction://hlinksldjump"/>
                        </a:rPr>
                        <a:t>4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1" action="ppaction://hlinksldjump"/>
                        </a:rPr>
                        <a:t>3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2" action="ppaction://hlinksldjump"/>
                        </a:rPr>
                        <a:t>2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3" action="ppaction://hlinksldjump"/>
                        </a:rPr>
                        <a:t>1</a:t>
                      </a:r>
                      <a:endParaRPr lang="ru-RU" sz="6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Управляющая кнопка: в конец 4">
            <a:hlinkClick r:id="rId14" action="ppaction://hlinksldjump" highlightClick="1"/>
          </p:cNvPr>
          <p:cNvSpPr/>
          <p:nvPr/>
        </p:nvSpPr>
        <p:spPr>
          <a:xfrm>
            <a:off x="7215206" y="5715016"/>
            <a:ext cx="1285884" cy="500066"/>
          </a:xfrm>
          <a:prstGeom prst="actionButtonEnd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Политики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4400" dirty="0" smtClean="0"/>
              <a:t>Этот политик выдвигал свою кандидатура на пост президента на всех прошедших  выборах, но ни разу не выиграл</a:t>
            </a:r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286644" y="5643578"/>
            <a:ext cx="1071570" cy="78581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Политики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6600" dirty="0" smtClean="0"/>
              <a:t>Назовите фамилию первого президента России?</a:t>
            </a:r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286644" y="5643578"/>
            <a:ext cx="1071570" cy="78581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Политики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6600" dirty="0" smtClean="0"/>
              <a:t>Назовите фамилию первого президента Тувы?</a:t>
            </a:r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286644" y="5643578"/>
            <a:ext cx="1071570" cy="78581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Политики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Назовите фамилию женщины кандидата на пост президента на последних президентских выборах России?</a:t>
            </a:r>
            <a:endParaRPr lang="ru-RU" sz="4800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286644" y="5643578"/>
            <a:ext cx="1071570" cy="78581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Законодательная власть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		</a:t>
            </a:r>
            <a:r>
              <a:rPr lang="ru-RU" sz="5400" dirty="0" smtClean="0"/>
              <a:t>Как называется парламент Российской Федерации? </a:t>
            </a:r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6858016" y="5643578"/>
            <a:ext cx="1071570" cy="7143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Законодательная власть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		</a:t>
            </a:r>
            <a:r>
              <a:rPr lang="ru-RU" sz="6000" dirty="0" smtClean="0"/>
              <a:t>Назовите палаты Федерального Собрания РФ?</a:t>
            </a:r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6858016" y="5643578"/>
            <a:ext cx="1071570" cy="7143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193</Words>
  <Application>Microsoft Office PowerPoint</Application>
  <PresentationFormat>Экран (4:3)</PresentationFormat>
  <Paragraphs>77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Презентация PowerPoint</vt:lpstr>
      <vt:lpstr>Отборочный тур </vt:lpstr>
      <vt:lpstr>1 раунд</vt:lpstr>
      <vt:lpstr>Политики </vt:lpstr>
      <vt:lpstr>Политики </vt:lpstr>
      <vt:lpstr>Политики </vt:lpstr>
      <vt:lpstr>Политики </vt:lpstr>
      <vt:lpstr>Законодательная власть </vt:lpstr>
      <vt:lpstr>Законодательная власть </vt:lpstr>
      <vt:lpstr>Законодательная власть </vt:lpstr>
      <vt:lpstr>Законодательная власть </vt:lpstr>
      <vt:lpstr>Избирательное право </vt:lpstr>
      <vt:lpstr>Избирательное право </vt:lpstr>
      <vt:lpstr>Избирательное право </vt:lpstr>
      <vt:lpstr>Избирательное право </vt:lpstr>
      <vt:lpstr>II раунд </vt:lpstr>
      <vt:lpstr>Государственный строй </vt:lpstr>
      <vt:lpstr>Государственный строй </vt:lpstr>
      <vt:lpstr>Государственный строй </vt:lpstr>
      <vt:lpstr>Права граждан </vt:lpstr>
      <vt:lpstr>Права граждан </vt:lpstr>
      <vt:lpstr>Права граждан</vt:lpstr>
      <vt:lpstr>Обязанности граждан </vt:lpstr>
      <vt:lpstr>Обязанности граждан</vt:lpstr>
      <vt:lpstr>Обязанности граждан</vt:lpstr>
      <vt:lpstr>Финал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Аржаана</dc:creator>
  <cp:lastModifiedBy>Админ</cp:lastModifiedBy>
  <cp:revision>29</cp:revision>
  <dcterms:created xsi:type="dcterms:W3CDTF">2018-12-07T12:18:48Z</dcterms:created>
  <dcterms:modified xsi:type="dcterms:W3CDTF">2021-11-30T14:43:34Z</dcterms:modified>
</cp:coreProperties>
</file>