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1" r:id="rId5"/>
    <p:sldId id="264" r:id="rId6"/>
    <p:sldId id="265" r:id="rId7"/>
    <p:sldId id="266" r:id="rId8"/>
    <p:sldId id="267" r:id="rId9"/>
    <p:sldId id="272" r:id="rId10"/>
    <p:sldId id="269" r:id="rId11"/>
    <p:sldId id="268" r:id="rId12"/>
    <p:sldId id="273" r:id="rId13"/>
    <p:sldId id="274" r:id="rId14"/>
    <p:sldId id="275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19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76020-75CA-4677-A5E8-5CF0B7BD2E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6F19D2-9FAE-45AC-AFA8-925DC3E0F2AF}" type="pres">
      <dgm:prSet presAssocID="{BE676020-75CA-4677-A5E8-5CF0B7BD2E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81CFD-CE17-4200-9CD0-5E52108C7269}" type="presOf" srcId="{BE676020-75CA-4677-A5E8-5CF0B7BD2E56}" destId="{806F19D2-9FAE-45AC-AFA8-925DC3E0F2A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562-6F55-4E75-B977-5097A107CDE9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EED-FBA1-44FB-8E76-DF6F0C671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92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562-6F55-4E75-B977-5097A107CDE9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EED-FBA1-44FB-8E76-DF6F0C671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30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562-6F55-4E75-B977-5097A107CDE9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EED-FBA1-44FB-8E76-DF6F0C671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13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562-6F55-4E75-B977-5097A107CDE9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EED-FBA1-44FB-8E76-DF6F0C671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45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562-6F55-4E75-B977-5097A107CDE9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EED-FBA1-44FB-8E76-DF6F0C671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38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562-6F55-4E75-B977-5097A107CDE9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EED-FBA1-44FB-8E76-DF6F0C671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22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562-6F55-4E75-B977-5097A107CDE9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EED-FBA1-44FB-8E76-DF6F0C671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72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562-6F55-4E75-B977-5097A107CDE9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EED-FBA1-44FB-8E76-DF6F0C671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21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562-6F55-4E75-B977-5097A107CDE9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EED-FBA1-44FB-8E76-DF6F0C671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41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562-6F55-4E75-B977-5097A107CDE9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EED-FBA1-44FB-8E76-DF6F0C671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03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562-6F55-4E75-B977-5097A107CDE9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EED-FBA1-44FB-8E76-DF6F0C671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69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FA562-6F55-4E75-B977-5097A107CDE9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01EED-FBA1-44FB-8E76-DF6F0C671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67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" y="2391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403386"/>
            <a:ext cx="7698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развивающей  стены в ДОУ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детей  разного возраста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94402" y="4797152"/>
            <a:ext cx="6402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Новикова  Н.В.     	 </a:t>
            </a:r>
            <a:r>
              <a:rPr lang="ru-RU" sz="2400" dirty="0" smtClean="0"/>
              <a:t>	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6672"/>
            <a:ext cx="7560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2 «Центр развития ребёнка «Солнышко» г. Мирный Архангельской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4019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9" y="116632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229" y="3850442"/>
            <a:ext cx="2822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Фетровое панно для детей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657475" cy="177958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59" y="2049170"/>
            <a:ext cx="3168352" cy="1782633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3896608"/>
            <a:ext cx="3438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фиолетовый лес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1835" y="5908630"/>
            <a:ext cx="122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стена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t="8695" r="10090" b="2348"/>
          <a:stretch/>
        </p:blipFill>
        <p:spPr bwMode="auto">
          <a:xfrm>
            <a:off x="6467828" y="2072999"/>
            <a:ext cx="2446027" cy="3835631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4016" y="60932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Многофункциональная ширма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42939"/>
            <a:ext cx="4032446" cy="1550357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4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62" y="2167842"/>
            <a:ext cx="3163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эмоций в детском саду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2" y="220288"/>
            <a:ext cx="2865851" cy="180769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r="32674" b="7514"/>
          <a:stretch/>
        </p:blipFill>
        <p:spPr bwMode="auto">
          <a:xfrm>
            <a:off x="355673" y="5298333"/>
            <a:ext cx="2563819" cy="146968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0" y="2772127"/>
            <a:ext cx="2661606" cy="1914891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7329" y="4767260"/>
            <a:ext cx="1992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Маркерная стена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89" y="2705070"/>
            <a:ext cx="2592288" cy="198194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89" y="5103749"/>
            <a:ext cx="2736304" cy="1664269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89" y="220288"/>
            <a:ext cx="2469010" cy="178372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9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9199563" cy="69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-747464"/>
            <a:ext cx="885698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выбирает, каким образом он будет осуществлять работу с развивающей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группе она индивидуальна.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группах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силу возрастных особенностей воспитанников, задания даются на каждый день.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старших группах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могут быть рассчитаны на неделю или на месяц.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подготовительной группе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развивающей средой рассчитана на неделю. Каждый понедельник к детям приходит какой-нибудь сказочный герой с проблемной ситуацией и предлагает разрешить её в течение недели. Дошкольники выполняют задание в течение дня поочерёдно в ходе самостоятельной деятельности. Как правило, у стены собирается до пяти человек, в то время как другие дети заняты свободной игровой, продуктивной деятельностью.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пятнице задание выполнено, проблемная ситуация разрешилась.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ребёнок испытывает затруднения, педагог работает с ним индивидуально.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Рекомендуется проводить эту работу не сразу и не около развивающей стены. Такой подход оградит воспитанников от чувства неуверенности в себе, негативного отношения к самостоятельной деятельности и дидактическому материалу.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индивидуальной работы педагог готовит подобное задание, кладёт его в конверт, рядом с которым помещает фотографию ребёнка.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увидев свои фотографии, понимают, что конверты предназначены для них и с удовольствием выполняют задания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62068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РАЗВИВАЮЩЕЙ СТЕНОЙ</a:t>
            </a:r>
          </a:p>
        </p:txBody>
      </p:sp>
    </p:spTree>
    <p:extLst>
      <p:ext uri="{BB962C8B-B14F-4D97-AF65-F5344CB8AC3E}">
        <p14:creationId xmlns:p14="http://schemas.microsoft.com/office/powerpoint/2010/main" val="5042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-1035496"/>
            <a:ext cx="864096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подготовительной группе рассчитана на месяц.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начале месяца воспитатель готовит задания и раскладывает их в цветные конверты: в красные – по  математике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жёлтые – по развитию речи и так далее.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 развивающей стене педагог каждый день крепит полотно с названием дня недели. (показать)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этом полотне есть кармашки, в которые он помещает конверты с заданиями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работы с развивающей стеной –предусматривает: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равные права всех участников 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работу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4-6 человек;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определение лидеров.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не должен делить детей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своему усмотрению.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Целесообразнее использовать другие способы объединить воспитанников по геометрическим фигурам, цвету, элементам одежды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(проиграть с коллегами  симпатиям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лидера и так далее.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 не меняется в течение месяца, а лидера дети выбирают каждый день. В первую неделю одна из команд может выбрать, например, жёлтый конверт. Конверт этого же цвета они выбирают и во вторник. Однако уже на второй неделе они не могут взять в понедельник жёлтый конверт, т.к. уже выполняли это задание. При правильной организации члены команды в течение месяца успевают поработать со всеми конвертами.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-819472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 месяце педагог готовит и раскладывает новые задания. Формирует новые команды. Важно, чтобы каждый ребёнок мог поработать в группе со всеми сверстниками и побывать в роли лидера. В результате не взрослый управляет деятельностью детей, а содержание задания (или игры) «диктует», что им делать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развивающая стена выполняет функцию путеводителя по образовательным маршрутам, которые ребёнок выбирает самостоятельно.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систематической организации детской деятельности на развивающей стене педагог увидит положительную динамику развития самостоятельности у воспитанников. Кроме того, изменится тип взаимодействия с детьми, способы их мотивации.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в работе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стену, это дает возможность взрослому и ребенку совместно участвовать в создании окружающей среды, которая может изменяться и легко трансформироваться.</a:t>
            </a:r>
          </a:p>
        </p:txBody>
      </p:sp>
    </p:spTree>
    <p:extLst>
      <p:ext uri="{BB962C8B-B14F-4D97-AF65-F5344CB8AC3E}">
        <p14:creationId xmlns:p14="http://schemas.microsoft.com/office/powerpoint/2010/main" val="19120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196752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«Говорящие стены» // Журнал «Дошкольное образование», − 2002.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Организуем самостоятельную деятельность детей на развивающей стене // Справочник старшего воспитателя дошкольного учреждения,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− 2016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Кончакова, С.В. Сенсорная комната в детском саду «Ласточка» / С.В. Кончакова // Педагогическая мастерская Первое сентября. – Режим доступа: http://открытыйурок.рф/статьи/606021/,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48680"/>
            <a:ext cx="4403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33658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1" y="2053851"/>
            <a:ext cx="6480720" cy="1800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Коменского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чем заняться»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4438826"/>
            <a:ext cx="687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 ЗА ВНИМАНТЕ!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2" y="116632"/>
            <a:ext cx="8784976" cy="132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7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" y="0"/>
            <a:ext cx="9144000" cy="69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8326" y="3431381"/>
            <a:ext cx="47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Говорящая     стена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19672" y="2276872"/>
            <a:ext cx="6192688" cy="4392487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технология, позволяющая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ребёнку, получать необходимую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иметь право выбора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свою деятельность и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 использовать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ресурс.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«волшебный инструмент»,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своеобразный «живой экран»,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позволяет необычным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изменить развивающую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предметно-пространственную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 ДОУ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2016224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41277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ГОВОРЯЩАЯ СТЕНА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7196019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Блок-схема: альтернативный процесс 8"/>
          <p:cNvSpPr/>
          <p:nvPr/>
        </p:nvSpPr>
        <p:spPr>
          <a:xfrm>
            <a:off x="971600" y="620688"/>
            <a:ext cx="7200800" cy="23762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технологии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создание условий для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уникальности каждого ребенка 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возможности для развития детей по своим индивидуальным образовательным  траекториям посредством  использования «Говорящей стены».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956278" y="3150610"/>
            <a:ext cx="7200800" cy="272666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использовать опыт и информацию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по-своему ,рассматривать и усваивать ее индивидуально, с позиций собственного опыта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26" y="-77182"/>
            <a:ext cx="9360026" cy="696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634939" y="1055193"/>
            <a:ext cx="3607494" cy="172819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Организация гибкой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образовательной деятельности,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объединяющей детей по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интересам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8" y="3212976"/>
            <a:ext cx="379304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97" y="1084633"/>
            <a:ext cx="369810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97" y="3187953"/>
            <a:ext cx="370763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узел 5"/>
          <p:cNvSpPr/>
          <p:nvPr/>
        </p:nvSpPr>
        <p:spPr>
          <a:xfrm>
            <a:off x="251520" y="1442385"/>
            <a:ext cx="640978" cy="86409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72418" y="3670305"/>
            <a:ext cx="720080" cy="86409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7" y="3385537"/>
            <a:ext cx="36724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детьми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опыта на основе  предыдущего опыта в самостоятельной и совместной   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1" y="1137866"/>
            <a:ext cx="3258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среды для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ненавязчивого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сохраняющего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свободу выбора 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своих занятий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ребенка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716016" y="1484784"/>
            <a:ext cx="720080" cy="779299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4932040" y="3670305"/>
            <a:ext cx="648071" cy="766807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1" y="3363689"/>
            <a:ext cx="3024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позитивного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фона для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 у детей веры 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и настойчивости 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 своих целей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33265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987824" y="5157192"/>
            <a:ext cx="3312368" cy="151216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Создание условий для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поддержки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любознательности,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самостоятельности 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креативности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2405911" y="5661248"/>
            <a:ext cx="765162" cy="72008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848" y="40466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и принципы «Говорящей стены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3568" y="1050994"/>
            <a:ext cx="2376264" cy="11728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Повседневная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27270" y="2223822"/>
            <a:ext cx="0" cy="5571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79512" y="2788664"/>
            <a:ext cx="3096344" cy="37444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 с 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«говорящей стеной»: 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рисовать, выполнять 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размещать 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фото, рисунки и т.д.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27884" y="1157095"/>
            <a:ext cx="2160240" cy="11855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617244" y="2355237"/>
            <a:ext cx="0" cy="6543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3347864" y="2996952"/>
            <a:ext cx="2520280" cy="29523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на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узнать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детей 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темы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и идей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084168" y="1070405"/>
            <a:ext cx="2426568" cy="10624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>
            <a:stCxn id="23" idx="4"/>
          </p:cNvCxnSpPr>
          <p:nvPr/>
        </p:nvCxnSpPr>
        <p:spPr>
          <a:xfrm>
            <a:off x="7297452" y="213285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868144" y="2996952"/>
            <a:ext cx="3002632" cy="36724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«говорящей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стены», который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распространяется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4556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47" y="0"/>
            <a:ext cx="9251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439652" y="259888"/>
            <a:ext cx="2556284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1909397"/>
            <a:ext cx="3672408" cy="4608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«говорящей стеной» 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от нее возможны в любое время.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«говорящей стены»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интересе,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участников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717794" y="14532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724128" y="259588"/>
            <a:ext cx="2664296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удовольствием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92080" y="1772815"/>
            <a:ext cx="3672408" cy="47791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комфортной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образовательного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атмосферы,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дарит чувство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радости от работы с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«говорящей стеной».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расширяются базовые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а так же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самосознание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070645" y="1339708"/>
            <a:ext cx="0" cy="433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9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23528" y="238217"/>
            <a:ext cx="2736304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1916832"/>
            <a:ext cx="2952328" cy="41764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 всех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который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на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компромиссов 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взаимопонимания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5856" y="238218"/>
            <a:ext cx="2808312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5856" y="1988840"/>
            <a:ext cx="2952328" cy="41764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«говорящей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стеной»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ориентировано на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идеи, потребности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и общую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28184" y="238217"/>
            <a:ext cx="2664296" cy="1080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72200" y="2132856"/>
            <a:ext cx="2520280" cy="39604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являются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диалога с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«говорящей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стеной».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1799692" y="141277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80012" y="141277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632340" y="141277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7182" y="476671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условия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299378" y="861207"/>
            <a:ext cx="2904470" cy="158417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(мотивация)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3658" y="3068120"/>
            <a:ext cx="2590150" cy="1657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Стена с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грифельным,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магнитным,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маркерным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покрытием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20" y="644098"/>
            <a:ext cx="2779713" cy="167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2952329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04314"/>
            <a:ext cx="2779713" cy="148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84" y="4725144"/>
            <a:ext cx="27797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03767"/>
            <a:ext cx="2736304" cy="176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11860" y="2075868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31527" y="2445383"/>
            <a:ext cx="0" cy="6227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771800" y="3212976"/>
            <a:ext cx="540060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940153" y="115856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«Разговор» со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5364088" y="1804895"/>
            <a:ext cx="612067" cy="3279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853691" y="3512224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80011" y="5335005"/>
            <a:ext cx="1980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85992" y="2319359"/>
            <a:ext cx="0" cy="6798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64" name="Прямая соединительная линия 11263"/>
          <p:cNvCxnSpPr/>
          <p:nvPr/>
        </p:nvCxnSpPr>
        <p:spPr>
          <a:xfrm flipH="1">
            <a:off x="6516216" y="4484757"/>
            <a:ext cx="576065" cy="38440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77" name="Прямая соединительная линия 11276"/>
          <p:cNvCxnSpPr>
            <a:endCxn id="11273" idx="3"/>
          </p:cNvCxnSpPr>
          <p:nvPr/>
        </p:nvCxnSpPr>
        <p:spPr>
          <a:xfrm flipH="1">
            <a:off x="3635897" y="5753397"/>
            <a:ext cx="698087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78" name="Прямоугольник 11277"/>
          <p:cNvSpPr/>
          <p:nvPr/>
        </p:nvSpPr>
        <p:spPr>
          <a:xfrm>
            <a:off x="1151840" y="5430232"/>
            <a:ext cx="169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30" y="0"/>
            <a:ext cx="9240030" cy="693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-891480"/>
            <a:ext cx="882047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с учетом технологии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стен» опирается на ряд требований и правил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стенах должны быть понятны детям и не вызывать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материалы должны быть качественными, прочными, безопасными и поддаваться чистке;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цветов надо избегать резких контрастных оттенков; большого количества красного, темно-зеленого, синего, белого и черного цветов. Лучше использовать те цвета, которые способствуют спокойствию и безопасности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 и обстановка в группе должны быть приближены к домашним, поэтому элементы канцелярского и офисного стиля не подойдут;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перегрузить пространство (ситуация, когда меньше – это больше);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понимать, что каждый элемент должен работать, а не просто присутствовать (не работающие элементы удаляются);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целенаправленное, адресное использование компонентов технологии, т.е. педагог должен представлять, кто, когда и зачем сможет обратиться к «говорящей стене»;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освещение (достаточное для изучения «говорящих стен», приятное для глаз, не агрессивное);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качество иллюстраций и оборудования (иногда - «детский» уровень исполнения, иногда - профессиональный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стенах желательно располагать экспозиции по всем образовательным областям, указанным в стандарте дошкольного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1207</Words>
  <Application>Microsoft Office PowerPoint</Application>
  <PresentationFormat>Экран (4:3)</PresentationFormat>
  <Paragraphs>231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*</cp:lastModifiedBy>
  <cp:revision>47</cp:revision>
  <dcterms:created xsi:type="dcterms:W3CDTF">2023-02-08T16:42:38Z</dcterms:created>
  <dcterms:modified xsi:type="dcterms:W3CDTF">2023-02-13T18:38:52Z</dcterms:modified>
</cp:coreProperties>
</file>