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2" r:id="rId5"/>
    <p:sldId id="273" r:id="rId6"/>
    <p:sldId id="274" r:id="rId7"/>
    <p:sldId id="275" r:id="rId8"/>
    <p:sldId id="262" r:id="rId9"/>
    <p:sldId id="265" r:id="rId10"/>
    <p:sldId id="258" r:id="rId11"/>
    <p:sldId id="276" r:id="rId12"/>
    <p:sldId id="263" r:id="rId13"/>
    <p:sldId id="270" r:id="rId14"/>
    <p:sldId id="259" r:id="rId15"/>
    <p:sldId id="291" r:id="rId16"/>
    <p:sldId id="292" r:id="rId17"/>
    <p:sldId id="293" r:id="rId18"/>
    <p:sldId id="294" r:id="rId19"/>
    <p:sldId id="295" r:id="rId20"/>
    <p:sldId id="267" r:id="rId21"/>
    <p:sldId id="271" r:id="rId22"/>
    <p:sldId id="260" r:id="rId23"/>
    <p:sldId id="296" r:id="rId24"/>
    <p:sldId id="297" r:id="rId25"/>
    <p:sldId id="266" r:id="rId26"/>
    <p:sldId id="268" r:id="rId27"/>
    <p:sldId id="261" r:id="rId28"/>
    <p:sldId id="298" r:id="rId29"/>
    <p:sldId id="299" r:id="rId30"/>
    <p:sldId id="300" r:id="rId31"/>
    <p:sldId id="264" r:id="rId32"/>
    <p:sldId id="269" r:id="rId33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 varScale="1">
        <p:scale>
          <a:sx n="49" d="100"/>
          <a:sy n="49" d="100"/>
        </p:scale>
        <p:origin x="234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866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3465"/>
            </a:lvl1pPr>
            <a:lvl2pPr marL="660400" indent="0" algn="ctr">
              <a:buNone/>
              <a:defRPr sz="2890"/>
            </a:lvl2pPr>
            <a:lvl3pPr marL="1320800" indent="0" algn="ctr">
              <a:buNone/>
              <a:defRPr sz="2600"/>
            </a:lvl3pPr>
            <a:lvl4pPr marL="1981200" indent="0" algn="ctr">
              <a:buNone/>
              <a:defRPr sz="2310"/>
            </a:lvl4pPr>
            <a:lvl5pPr marL="2641600" indent="0" algn="ctr">
              <a:buNone/>
              <a:defRPr sz="2310"/>
            </a:lvl5pPr>
            <a:lvl6pPr marL="3302000" indent="0" algn="ctr">
              <a:buNone/>
              <a:defRPr sz="2310"/>
            </a:lvl6pPr>
            <a:lvl7pPr marL="3962400" indent="0" algn="ctr">
              <a:buNone/>
              <a:defRPr sz="2310"/>
            </a:lvl7pPr>
            <a:lvl8pPr marL="4622800" indent="0" algn="ctr">
              <a:buNone/>
              <a:defRPr sz="2310"/>
            </a:lvl8pPr>
            <a:lvl9pPr marL="5283200" indent="0" algn="ctr">
              <a:buNone/>
              <a:defRPr sz="231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C3E7-2711-4203-8409-11D5F79E303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7E29-9C1C-4517-B4C0-6133889774A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C3E7-2711-4203-8409-11D5F79E303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7E29-9C1C-4517-B4C0-6133889774A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761060" y="761294"/>
            <a:ext cx="831354" cy="121256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5212" y="761294"/>
            <a:ext cx="2410122" cy="121256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C3E7-2711-4203-8409-11D5F79E303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7E29-9C1C-4517-B4C0-6133889774A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C3E7-2711-4203-8409-11D5F79E303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7E29-9C1C-4517-B4C0-6133889774A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866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3465">
                <a:solidFill>
                  <a:schemeClr val="tx1">
                    <a:tint val="75000"/>
                  </a:schemeClr>
                </a:solidFill>
              </a:defRPr>
            </a:lvl1pPr>
            <a:lvl2pPr marL="660400" indent="0">
              <a:buNone/>
              <a:defRPr sz="2890">
                <a:solidFill>
                  <a:schemeClr val="tx1">
                    <a:tint val="75000"/>
                  </a:schemeClr>
                </a:solidFill>
              </a:defRPr>
            </a:lvl2pPr>
            <a:lvl3pPr marL="132080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20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4pPr>
            <a:lvl5pPr marL="264160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5pPr>
            <a:lvl6pPr marL="330200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6pPr>
            <a:lvl7pPr marL="396240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7pPr>
            <a:lvl8pPr marL="462280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8pPr>
            <a:lvl9pPr marL="528320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C3E7-2711-4203-8409-11D5F79E303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7E29-9C1C-4517-B4C0-6133889774A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5212" y="3808766"/>
            <a:ext cx="1620738" cy="90782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71675" y="3808766"/>
            <a:ext cx="1620739" cy="90782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C3E7-2711-4203-8409-11D5F79E303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7E29-9C1C-4517-B4C0-6133889774A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3465" b="1"/>
            </a:lvl1pPr>
            <a:lvl2pPr marL="660400" indent="0">
              <a:buNone/>
              <a:defRPr sz="2890" b="1"/>
            </a:lvl2pPr>
            <a:lvl3pPr marL="1320800" indent="0">
              <a:buNone/>
              <a:defRPr sz="2600" b="1"/>
            </a:lvl3pPr>
            <a:lvl4pPr marL="1981200" indent="0">
              <a:buNone/>
              <a:defRPr sz="2310" b="1"/>
            </a:lvl4pPr>
            <a:lvl5pPr marL="2641600" indent="0">
              <a:buNone/>
              <a:defRPr sz="2310" b="1"/>
            </a:lvl5pPr>
            <a:lvl6pPr marL="3302000" indent="0">
              <a:buNone/>
              <a:defRPr sz="2310" b="1"/>
            </a:lvl6pPr>
            <a:lvl7pPr marL="3962400" indent="0">
              <a:buNone/>
              <a:defRPr sz="2310" b="1"/>
            </a:lvl7pPr>
            <a:lvl8pPr marL="4622800" indent="0">
              <a:buNone/>
              <a:defRPr sz="2310" b="1"/>
            </a:lvl8pPr>
            <a:lvl9pPr marL="5283200" indent="0">
              <a:buNone/>
              <a:defRPr sz="231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3465" b="1"/>
            </a:lvl1pPr>
            <a:lvl2pPr marL="660400" indent="0">
              <a:buNone/>
              <a:defRPr sz="2890" b="1"/>
            </a:lvl2pPr>
            <a:lvl3pPr marL="1320800" indent="0">
              <a:buNone/>
              <a:defRPr sz="2600" b="1"/>
            </a:lvl3pPr>
            <a:lvl4pPr marL="1981200" indent="0">
              <a:buNone/>
              <a:defRPr sz="2310" b="1"/>
            </a:lvl4pPr>
            <a:lvl5pPr marL="2641600" indent="0">
              <a:buNone/>
              <a:defRPr sz="2310" b="1"/>
            </a:lvl5pPr>
            <a:lvl6pPr marL="3302000" indent="0">
              <a:buNone/>
              <a:defRPr sz="2310" b="1"/>
            </a:lvl6pPr>
            <a:lvl7pPr marL="3962400" indent="0">
              <a:buNone/>
              <a:defRPr sz="2310" b="1"/>
            </a:lvl7pPr>
            <a:lvl8pPr marL="4622800" indent="0">
              <a:buNone/>
              <a:defRPr sz="2310" b="1"/>
            </a:lvl8pPr>
            <a:lvl9pPr marL="5283200" indent="0">
              <a:buNone/>
              <a:defRPr sz="231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C3E7-2711-4203-8409-11D5F79E303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7E29-9C1C-4517-B4C0-6133889774A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C3E7-2711-4203-8409-11D5F79E303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7E29-9C1C-4517-B4C0-6133889774A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C3E7-2711-4203-8409-11D5F79E303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7E29-9C1C-4517-B4C0-6133889774A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4620"/>
            </a:lvl1pPr>
            <a:lvl2pPr>
              <a:defRPr sz="4045"/>
            </a:lvl2pPr>
            <a:lvl3pPr>
              <a:defRPr sz="3465"/>
            </a:lvl3pPr>
            <a:lvl4pPr>
              <a:defRPr sz="2890"/>
            </a:lvl4pPr>
            <a:lvl5pPr>
              <a:defRPr sz="2890"/>
            </a:lvl5pPr>
            <a:lvl6pPr>
              <a:defRPr sz="2890"/>
            </a:lvl6pPr>
            <a:lvl7pPr>
              <a:defRPr sz="2890"/>
            </a:lvl7pPr>
            <a:lvl8pPr>
              <a:defRPr sz="2890"/>
            </a:lvl8pPr>
            <a:lvl9pPr>
              <a:defRPr sz="289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0"/>
            </a:lvl1pPr>
            <a:lvl2pPr marL="660400" indent="0">
              <a:buNone/>
              <a:defRPr sz="2020"/>
            </a:lvl2pPr>
            <a:lvl3pPr marL="1320800" indent="0">
              <a:buNone/>
              <a:defRPr sz="1735"/>
            </a:lvl3pPr>
            <a:lvl4pPr marL="1981200" indent="0">
              <a:buNone/>
              <a:defRPr sz="1445"/>
            </a:lvl4pPr>
            <a:lvl5pPr marL="2641600" indent="0">
              <a:buNone/>
              <a:defRPr sz="1445"/>
            </a:lvl5pPr>
            <a:lvl6pPr marL="3302000" indent="0">
              <a:buNone/>
              <a:defRPr sz="1445"/>
            </a:lvl6pPr>
            <a:lvl7pPr marL="3962400" indent="0">
              <a:buNone/>
              <a:defRPr sz="1445"/>
            </a:lvl7pPr>
            <a:lvl8pPr marL="4622800" indent="0">
              <a:buNone/>
              <a:defRPr sz="1445"/>
            </a:lvl8pPr>
            <a:lvl9pPr marL="5283200" indent="0">
              <a:buNone/>
              <a:defRPr sz="1445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C3E7-2711-4203-8409-11D5F79E303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7E29-9C1C-4517-B4C0-6133889774A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4620"/>
            </a:lvl1pPr>
            <a:lvl2pPr marL="660400" indent="0">
              <a:buNone/>
              <a:defRPr sz="4045"/>
            </a:lvl2pPr>
            <a:lvl3pPr marL="1320800" indent="0">
              <a:buNone/>
              <a:defRPr sz="3465"/>
            </a:lvl3pPr>
            <a:lvl4pPr marL="1981200" indent="0">
              <a:buNone/>
              <a:defRPr sz="2890"/>
            </a:lvl4pPr>
            <a:lvl5pPr marL="2641600" indent="0">
              <a:buNone/>
              <a:defRPr sz="2890"/>
            </a:lvl5pPr>
            <a:lvl6pPr marL="3302000" indent="0">
              <a:buNone/>
              <a:defRPr sz="2890"/>
            </a:lvl6pPr>
            <a:lvl7pPr marL="3962400" indent="0">
              <a:buNone/>
              <a:defRPr sz="2890"/>
            </a:lvl7pPr>
            <a:lvl8pPr marL="4622800" indent="0">
              <a:buNone/>
              <a:defRPr sz="2890"/>
            </a:lvl8pPr>
            <a:lvl9pPr marL="5283200" indent="0">
              <a:buNone/>
              <a:defRPr sz="289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0"/>
            </a:lvl1pPr>
            <a:lvl2pPr marL="660400" indent="0">
              <a:buNone/>
              <a:defRPr sz="2020"/>
            </a:lvl2pPr>
            <a:lvl3pPr marL="1320800" indent="0">
              <a:buNone/>
              <a:defRPr sz="1735"/>
            </a:lvl3pPr>
            <a:lvl4pPr marL="1981200" indent="0">
              <a:buNone/>
              <a:defRPr sz="1445"/>
            </a:lvl4pPr>
            <a:lvl5pPr marL="2641600" indent="0">
              <a:buNone/>
              <a:defRPr sz="1445"/>
            </a:lvl5pPr>
            <a:lvl6pPr marL="3302000" indent="0">
              <a:buNone/>
              <a:defRPr sz="1445"/>
            </a:lvl6pPr>
            <a:lvl7pPr marL="3962400" indent="0">
              <a:buNone/>
              <a:defRPr sz="1445"/>
            </a:lvl7pPr>
            <a:lvl8pPr marL="4622800" indent="0">
              <a:buNone/>
              <a:defRPr sz="1445"/>
            </a:lvl8pPr>
            <a:lvl9pPr marL="5283200" indent="0">
              <a:buNone/>
              <a:defRPr sz="1445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C3E7-2711-4203-8409-11D5F79E303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7E29-9C1C-4517-B4C0-6133889774A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5C3E7-2711-4203-8409-11D5F79E303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A7E29-9C1C-4517-B4C0-6133889774A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20800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200" indent="-330200" algn="l" defTabSz="1320800" rtl="0" eaLnBrk="1" latinLnBrk="0" hangingPunct="1">
        <a:lnSpc>
          <a:spcPct val="90000"/>
        </a:lnSpc>
        <a:spcBef>
          <a:spcPts val="1445"/>
        </a:spcBef>
        <a:buFont typeface="Arial" panose="020B0604020202020204" pitchFamily="34" charset="0"/>
        <a:buChar char="•"/>
        <a:defRPr sz="404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30200" algn="l" defTabSz="1320800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3465" kern="1200">
          <a:solidFill>
            <a:schemeClr val="tx1"/>
          </a:solidFill>
          <a:latin typeface="+mn-lt"/>
          <a:ea typeface="+mn-ea"/>
          <a:cs typeface="+mn-cs"/>
        </a:defRPr>
      </a:lvl2pPr>
      <a:lvl3pPr marL="1651000" indent="-330200" algn="l" defTabSz="1320800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890" kern="1200">
          <a:solidFill>
            <a:schemeClr val="tx1"/>
          </a:solidFill>
          <a:latin typeface="+mn-lt"/>
          <a:ea typeface="+mn-ea"/>
          <a:cs typeface="+mn-cs"/>
        </a:defRPr>
      </a:lvl3pPr>
      <a:lvl4pPr marL="2311400" indent="-330200" algn="l" defTabSz="1320800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800" indent="-330200" algn="l" defTabSz="1320800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200" indent="-330200" algn="l" defTabSz="1320800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600" indent="-330200" algn="l" defTabSz="1320800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3000" indent="-330200" algn="l" defTabSz="1320800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400" indent="-330200" algn="l" defTabSz="1320800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208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400" algn="l" defTabSz="13208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800" algn="l" defTabSz="13208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200" algn="l" defTabSz="13208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600" algn="l" defTabSz="13208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2000" algn="l" defTabSz="13208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algn="l" defTabSz="13208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800" algn="l" defTabSz="13208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200" algn="l" defTabSz="13208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16.wdp"/><Relationship Id="rId2" Type="http://schemas.openxmlformats.org/officeDocument/2006/relationships/image" Target="../media/image15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image18.wdp"/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24.wdp"/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28.wdp"/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14.wdp"/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0" t="4255" r="15177" b="6383"/>
          <a:stretch>
            <a:fillRect/>
          </a:stretch>
        </p:blipFill>
        <p:spPr>
          <a:xfrm>
            <a:off x="408562" y="957814"/>
            <a:ext cx="6207220" cy="3210127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32906" y="1369574"/>
            <a:ext cx="5758532" cy="2386605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Книга рецептов наших бабушек</a:t>
            </a:r>
            <a:endParaRPr lang="ru-RU" sz="8000" b="1" dirty="0">
              <a:solidFill>
                <a:schemeClr val="accent5">
                  <a:lumMod val="75000"/>
                </a:schemeClr>
              </a:solidFill>
              <a:latin typeface="Gabriola" panose="04040605051002020D02" pitchFamily="82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500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15" r="10637"/>
          <a:stretch>
            <a:fillRect/>
          </a:stretch>
        </p:blipFill>
        <p:spPr>
          <a:xfrm>
            <a:off x="1042360" y="4124528"/>
            <a:ext cx="6224202" cy="4520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59"/>
            <a:ext cx="6858594" cy="99068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170" y="175098"/>
            <a:ext cx="64345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Open Sans" panose="020B0606030504020204" pitchFamily="34" charset="0"/>
              </a:rPr>
              <a:t>Приготовьте томатную заправку. Оставленный лук обжарьте в подсолнечном масле, затем добавьте томатный сок и прокипятите его минут 5. Голубцы сложите в кастрюлю, подходящую по размеру, предварительно застелив дно капустным листом. Сверху тоже положите несколько капустных листьев. Залейте голубцы водой так, чтобы та их покрыла, и варите 30 минут. Затем влейте томатную заправку и варите еще 20-30 минут. Голубцы готовы! Кушайте их с удовольствием! </a:t>
            </a:r>
            <a:endParaRPr lang="ru-RU" b="1" dirty="0" smtClean="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38" b="100000" l="9885" r="978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205" y="3506470"/>
            <a:ext cx="5345430" cy="3707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59"/>
            <a:ext cx="6858594" cy="99068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52" y="127162"/>
            <a:ext cx="5145685" cy="26638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3495" y="-208560"/>
            <a:ext cx="396888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</a:rPr>
              <a:t>Для заметок</a:t>
            </a:r>
            <a:endParaRPr lang="ru-RU" sz="8800" b="1" dirty="0">
              <a:solidFill>
                <a:schemeClr val="accent5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5617" y="3032456"/>
            <a:ext cx="573819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59"/>
            <a:ext cx="6858594" cy="99068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52" y="127162"/>
            <a:ext cx="5145685" cy="26638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3495" y="-208560"/>
            <a:ext cx="396888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</a:rPr>
              <a:t>Для заметок</a:t>
            </a:r>
            <a:endParaRPr lang="ru-RU" sz="8800" b="1" dirty="0">
              <a:solidFill>
                <a:schemeClr val="accent5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5617" y="3032456"/>
            <a:ext cx="573819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59"/>
            <a:ext cx="6858594" cy="99068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54" y="856032"/>
            <a:ext cx="5145685" cy="26638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4853" y="1330740"/>
            <a:ext cx="39688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</a:rPr>
              <a:t>Выпечка</a:t>
            </a:r>
            <a:endParaRPr lang="ru-RU" sz="9600" b="1" dirty="0">
              <a:solidFill>
                <a:schemeClr val="accent5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45490" l="44813" r="85000">
                        <a14:foregroundMark x1="51188" y1="14608" x2="51375" y2="28529"/>
                        <a14:foregroundMark x1="72875" y1="14314" x2="75000" y2="25490"/>
                        <a14:foregroundMark x1="54125" y1="30980" x2="64750" y2="33431"/>
                        <a14:foregroundMark x1="65125" y1="33431" x2="74188" y2="28235"/>
                        <a14:foregroundMark x1="53312" y1="18824" x2="70563" y2="22157"/>
                        <a14:foregroundMark x1="74000" y1="17647" x2="53500" y2="23137"/>
                        <a14:foregroundMark x1="53125" y1="25784" x2="53750" y2="31569"/>
                        <a14:foregroundMark x1="59125" y1="26176" x2="59688" y2="31275"/>
                        <a14:foregroundMark x1="65875" y1="27353" x2="64750" y2="31863"/>
                        <a14:foregroundMark x1="73250" y1="28824" x2="72875" y2="23137"/>
                        <a14:foregroundMark x1="59875" y1="25784" x2="58750" y2="2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0916" y="5499653"/>
            <a:ext cx="14526790" cy="92608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98" b="88137" l="40500" r="87625">
                        <a14:foregroundMark x1="62125" y1="50882" x2="61313" y2="46765"/>
                        <a14:foregroundMark x1="60875" y1="46765" x2="62563" y2="51569"/>
                        <a14:foregroundMark x1="61687" y1="46275" x2="62813" y2="52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0874" y="3519859"/>
            <a:ext cx="9431454" cy="6012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-859"/>
            <a:ext cx="6858594" cy="99068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54" y="856032"/>
            <a:ext cx="5145685" cy="26638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5488" y="1311690"/>
            <a:ext cx="39688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800" b="1" dirty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</a:rPr>
              <a:t>Открытый пирог с </a:t>
            </a:r>
            <a:r>
              <a:rPr lang="ru-RU" sz="4800" b="1" dirty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</a:rPr>
              <a:t>капустой </a:t>
            </a:r>
            <a:endParaRPr lang="ru-RU" sz="4800" b="1" dirty="0">
              <a:solidFill>
                <a:schemeClr val="accent5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152400" y="3519805"/>
            <a:ext cx="651256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 u="sng">
                <a:latin typeface="Segoe Print" panose="02000600000000000000" charset="0"/>
                <a:cs typeface="Segoe Print" panose="02000600000000000000" charset="0"/>
              </a:rPr>
              <a:t>Ингредиенты:</a:t>
            </a:r>
            <a:endParaRPr lang="ru-RU" altLang="en-US" b="1" u="sng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ru-RU" altLang="en-US" b="1" u="sng">
                <a:latin typeface="Segoe Print" panose="02000600000000000000" charset="0"/>
                <a:cs typeface="Segoe Print" panose="02000600000000000000" charset="0"/>
              </a:rPr>
              <a:t>Для теста: Дрожжи прессованные – 10 гр. Сахар – 1 ст.л.Соль – 1 ч.л. Масло растительное – 2 ст.л.Вода – 1 ст. Мука пшеничная – 3 ст.</a:t>
            </a:r>
            <a:endParaRPr lang="ru-RU" altLang="en-US" b="1" u="sng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ru-RU" altLang="en-US" b="1" u="sng">
                <a:latin typeface="Segoe Print" panose="02000600000000000000" charset="0"/>
                <a:cs typeface="Segoe Print" panose="02000600000000000000" charset="0"/>
              </a:rPr>
              <a:t>Для начинки: Капуста – 400 гр. Морковка – 1 шт. Лук – 1 шт.</a:t>
            </a:r>
            <a:endParaRPr lang="ru-RU" altLang="en-US" b="1" u="sng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ru-RU" altLang="en-US" b="1" u="sng">
                <a:latin typeface="Segoe Print" panose="02000600000000000000" charset="0"/>
                <a:cs typeface="Segoe Print" panose="02000600000000000000" charset="0"/>
              </a:rPr>
              <a:t>Соль – по вкусу. Перец черный молотый – по вкусу. Масло растительное – 40 мл.</a:t>
            </a:r>
            <a:endParaRPr lang="ru-RU" altLang="en-US" b="1" u="sng">
              <a:latin typeface="Segoe Print" panose="02000600000000000000" charset="0"/>
              <a:cs typeface="Segoe Print" panose="02000600000000000000" charset="0"/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200660" y="5826760"/>
            <a:ext cx="6657975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>
                <a:latin typeface="Segoe Print" panose="02000600000000000000" charset="0"/>
                <a:cs typeface="Segoe Print" panose="02000600000000000000" charset="0"/>
              </a:rPr>
              <a:t>Процесс приготовления:</a:t>
            </a:r>
            <a:endParaRPr lang="ru-RU" altLang="en-US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ru-RU" altLang="en-US">
                <a:latin typeface="Segoe Print" panose="02000600000000000000" charset="0"/>
                <a:cs typeface="Segoe Print" panose="02000600000000000000" charset="0"/>
              </a:rPr>
              <a:t>1. Дрожжи разомните, добавьте к ним сахар, столовую ложку муки и соль. Залейте смешенные ингредиенты теплой водой и оставьте на 15 минут. В миску просейте муку, добавьте к ней          подошедшую опару и растительное масло, замесите тесто и уберите его в тепло.</a:t>
            </a:r>
            <a:endParaRPr lang="ru-RU" altLang="en-US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ru-RU" altLang="en-US">
                <a:latin typeface="Segoe Print" panose="02000600000000000000" charset="0"/>
                <a:cs typeface="Segoe Print" panose="02000600000000000000" charset="0"/>
              </a:rPr>
              <a:t>2. Капусту нашинкуйте, обжарьте на растительном масле. Морковь и лук очистите, морковь натрите на терку, лук мелко нарежьте и добавьте овощи на сковороду к капусте. Продолжайте тушить до готовности, посолите и приправьте по вкусу.</a:t>
            </a:r>
            <a:endParaRPr lang="ru-RU" altLang="en-US">
              <a:latin typeface="Segoe Print" panose="02000600000000000000" charset="0"/>
              <a:cs typeface="Segoe Print" panose="020006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859"/>
            <a:ext cx="6858594" cy="9906859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287655" y="422910"/>
            <a:ext cx="630301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>
                <a:latin typeface="Segoe Print" panose="02000600000000000000" charset="0"/>
                <a:cs typeface="Segoe Print" panose="02000600000000000000" charset="0"/>
              </a:rPr>
              <a:t>3. Тесто раскатайте, выложите его в форму и сделайте высокие бортики.</a:t>
            </a:r>
            <a:endParaRPr lang="ru-RU" altLang="en-US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ru-RU" altLang="en-US">
                <a:latin typeface="Segoe Print" panose="02000600000000000000" charset="0"/>
                <a:cs typeface="Segoe Print" panose="02000600000000000000" charset="0"/>
              </a:rPr>
              <a:t>4. Выложите на тесто овощную начинку.</a:t>
            </a:r>
            <a:endParaRPr lang="ru-RU" altLang="en-US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ru-RU" altLang="en-US">
                <a:latin typeface="Segoe Print" panose="02000600000000000000" charset="0"/>
                <a:cs typeface="Segoe Print" panose="02000600000000000000" charset="0"/>
              </a:rPr>
              <a:t>5. Выпекайте пирог при 180 градусах 40 минут. Пирог остудите, нарежьте и подавайте на стол </a:t>
            </a:r>
            <a:endParaRPr lang="ru-RU" altLang="en-US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ru-RU" altLang="en-US">
                <a:latin typeface="Segoe Print" panose="02000600000000000000" charset="0"/>
                <a:cs typeface="Segoe Print" panose="02000600000000000000" charset="0"/>
              </a:rPr>
              <a:t> Приятного аппетита!</a:t>
            </a:r>
            <a:endParaRPr lang="ru-RU" altLang="en-US">
              <a:latin typeface="Segoe Print" panose="02000600000000000000" charset="0"/>
              <a:cs typeface="Segoe Print" panose="02000600000000000000" charset="0"/>
            </a:endParaRPr>
          </a:p>
        </p:txBody>
      </p:sp>
      <p:pic>
        <p:nvPicPr>
          <p:cNvPr id="3" name="Замещающее содержимое 2" descr="cd92dc196e89d149c5f29a88ce68b1_920"/>
          <p:cNvPicPr>
            <a:picLocks noChangeAspect="1"/>
          </p:cNvPicPr>
          <p:nvPr>
            <p:ph sz="half" idx="1"/>
          </p:nvPr>
        </p:nvPicPr>
        <p:blipFill>
          <a:blip r:embed="rId1">
            <a:clrChange>
              <a:clrFrom>
                <a:srgbClr val="9A4820">
                  <a:alpha val="100000"/>
                </a:srgbClr>
              </a:clrFrom>
              <a:clrTo>
                <a:srgbClr val="9A482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6170" y="3971925"/>
            <a:ext cx="3528695" cy="3528695"/>
          </a:xfrm>
          <a:prstGeom prst="rect">
            <a:avLst/>
          </a:prstGeom>
        </p:spPr>
      </p:pic>
      <p:pic>
        <p:nvPicPr>
          <p:cNvPr id="6" name="Замещающее содержимое 5" descr="1625653805_1-kartinkin-com-p-pirogi-s-kapustoi-yeda-krasivo-foto-1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4205" y="2438400"/>
            <a:ext cx="4142105" cy="3006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-859"/>
            <a:ext cx="6858594" cy="99068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440" y="239395"/>
            <a:ext cx="5915025" cy="3061970"/>
          </a:xfrm>
          <a:prstGeom prst="rect">
            <a:avLst/>
          </a:prstGeom>
        </p:spPr>
      </p:pic>
      <p:sp>
        <p:nvSpPr>
          <p:cNvPr id="100" name="Текстовое поле 99"/>
          <p:cNvSpPr txBox="1"/>
          <p:nvPr/>
        </p:nvSpPr>
        <p:spPr>
          <a:xfrm>
            <a:off x="890270" y="527685"/>
            <a:ext cx="5080000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 algn="ctr"/>
            <a:r>
              <a:rPr 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serif" charset="0"/>
              </a:rPr>
              <a:t>Ватрушки с творогом из дрожжевого теста</a:t>
            </a:r>
            <a:endParaRPr lang="en-US" altLang="en-US" sz="4800" b="1">
              <a:solidFill>
                <a:srgbClr val="0070C0"/>
              </a:solidFill>
              <a:latin typeface="Times New Roman" panose="02020603050405020304" pitchFamily="18" charset="0"/>
              <a:cs typeface="serif" charset="0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91440" y="3443605"/>
            <a:ext cx="6674485" cy="64623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ru-RU" altLang="en-US" b="1" u="sng">
                <a:latin typeface="Segoe Print" panose="02000600000000000000" charset="0"/>
                <a:cs typeface="Segoe Print" panose="02000600000000000000" charset="0"/>
              </a:rPr>
              <a:t>Ингредиенты для теста:</a:t>
            </a:r>
            <a:endParaRPr lang="ru-RU" altLang="en-US" b="1" u="sng">
              <a:latin typeface="Segoe Print" panose="02000600000000000000" charset="0"/>
              <a:cs typeface="Segoe Print" panose="02000600000000000000" charset="0"/>
            </a:endParaRPr>
          </a:p>
          <a:p>
            <a:pPr algn="just"/>
            <a:r>
              <a:rPr lang="ru-RU" altLang="en-US" b="1" u="sng">
                <a:latin typeface="Segoe Print" panose="02000600000000000000" charset="0"/>
                <a:cs typeface="Segoe Print" panose="02000600000000000000" charset="0"/>
              </a:rPr>
              <a:t> Мука — 650 гр Сахар — 100 гр Соль — 0,5 чайной ложки Свежие дрожжи — 35 гр (или сухие — 10 гр) Молоко (теплое) — 250 мл Яйца — 2 шт. Сливочное масло — 100 гр Ванильный сахар — 10 гр</a:t>
            </a:r>
            <a:endParaRPr lang="ru-RU" altLang="en-US" b="1" u="sng">
              <a:latin typeface="Segoe Print" panose="02000600000000000000" charset="0"/>
              <a:cs typeface="Segoe Print" panose="02000600000000000000" charset="0"/>
            </a:endParaRPr>
          </a:p>
          <a:p>
            <a:pPr algn="just"/>
            <a:r>
              <a:rPr lang="ru-RU" altLang="en-US" b="1" u="sng">
                <a:latin typeface="Segoe Print" panose="02000600000000000000" charset="0"/>
                <a:cs typeface="Segoe Print" panose="02000600000000000000" charset="0"/>
              </a:rPr>
              <a:t> Для начинки: Творог — 400 гр Яйцо — 1 шт. Сахар — 50 гр Ванильный сахар — 10 гр Изюм — 70 гр  </a:t>
            </a:r>
            <a:endParaRPr lang="ru-RU" altLang="en-US" b="1" u="sng">
              <a:latin typeface="Segoe Print" panose="02000600000000000000" charset="0"/>
              <a:cs typeface="Segoe Print" panose="02000600000000000000" charset="0"/>
            </a:endParaRPr>
          </a:p>
          <a:p>
            <a:pPr algn="just"/>
            <a:r>
              <a:rPr lang="ru-RU" altLang="en-US" b="1" u="sng">
                <a:latin typeface="Segoe Print" panose="02000600000000000000" charset="0"/>
                <a:cs typeface="Segoe Print" panose="02000600000000000000" charset="0"/>
              </a:rPr>
              <a:t>Для смазывания: Молоко — 1 столовая ложка Яичный желток — 1 шт</a:t>
            </a:r>
            <a:r>
              <a:rPr lang="ru-RU" altLang="en-US"/>
              <a:t>.</a:t>
            </a:r>
            <a:endParaRPr lang="ru-RU" altLang="en-US"/>
          </a:p>
          <a:p>
            <a:pPr algn="just"/>
            <a:r>
              <a:rPr lang="ru-RU" altLang="en-US">
                <a:latin typeface="Segoe Print" panose="02000600000000000000" charset="0"/>
                <a:cs typeface="Segoe Print" panose="02000600000000000000" charset="0"/>
              </a:rPr>
              <a:t>Этапы приготовления:</a:t>
            </a:r>
            <a:endParaRPr lang="ru-RU" altLang="en-US">
              <a:latin typeface="Segoe Print" panose="02000600000000000000" charset="0"/>
              <a:cs typeface="Segoe Print" panose="02000600000000000000" charset="0"/>
            </a:endParaRPr>
          </a:p>
          <a:p>
            <a:pPr algn="just"/>
            <a:r>
              <a:rPr lang="ru-RU" altLang="en-US">
                <a:latin typeface="Segoe Print" panose="02000600000000000000" charset="0"/>
                <a:cs typeface="Segoe Print" panose="02000600000000000000" charset="0"/>
              </a:rPr>
              <a:t>В глубокую посуду влейте теплое, но не горячее молоко. Положите туда дрожжи, 2 столовые ложки сахара и размешайте. Затем положите туда 2 столовые ложки муки и снова перемешайте, чтобы не оставалась мучных комочков и дрожжи хорошенько растворились. Накройте опару пищевой пленкой и поставьте в теплое место на 15 минут.</a:t>
            </a:r>
            <a:endParaRPr lang="ru-RU" altLang="en-US">
              <a:latin typeface="Segoe Print" panose="02000600000000000000" charset="0"/>
              <a:cs typeface="Segoe Print" panose="02000600000000000000" charset="0"/>
            </a:endParaRPr>
          </a:p>
          <a:p>
            <a:pPr algn="just"/>
            <a:r>
              <a:rPr lang="ru-RU" altLang="en-US">
                <a:latin typeface="Segoe Print" panose="02000600000000000000" charset="0"/>
                <a:cs typeface="Segoe Print" panose="02000600000000000000" charset="0"/>
              </a:rPr>
              <a:t>2. В другую миску разбейте 2 яйца. Добавьте туда оставшийся сахар, ванильный сахар и взбейте миксером до увеличения массы и появления белого цвета.</a:t>
            </a:r>
            <a:endParaRPr lang="ru-RU" altLang="en-US">
              <a:latin typeface="Segoe Print" panose="02000600000000000000" charset="0"/>
              <a:cs typeface="Segoe Print" panose="020006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-859"/>
            <a:ext cx="6858594" cy="9906859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91440" y="128905"/>
            <a:ext cx="6616700" cy="84016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ru-RU" altLang="en-US">
                <a:latin typeface="Segoe Print" panose="02000600000000000000" charset="0"/>
                <a:cs typeface="Segoe Print" panose="02000600000000000000" charset="0"/>
              </a:rPr>
              <a:t>1.3. Через 15 минут, когда опара поднимется, влейте в нее яичную массу. Как следует все перемешайте до однородного состояния.</a:t>
            </a:r>
            <a:endParaRPr lang="ru-RU" altLang="en-US">
              <a:latin typeface="Segoe Print" panose="02000600000000000000" charset="0"/>
              <a:cs typeface="Segoe Print" panose="02000600000000000000" charset="0"/>
            </a:endParaRPr>
          </a:p>
          <a:p>
            <a:pPr algn="just"/>
            <a:r>
              <a:rPr lang="ru-RU" altLang="en-US">
                <a:latin typeface="Segoe Print" panose="02000600000000000000" charset="0"/>
                <a:cs typeface="Segoe Print" panose="02000600000000000000" charset="0"/>
              </a:rPr>
              <a:t>4. Далее постепенно, по частям, начинайте добавлять просеянную муку.</a:t>
            </a:r>
            <a:endParaRPr lang="ru-RU" altLang="en-US">
              <a:latin typeface="Segoe Print" panose="02000600000000000000" charset="0"/>
              <a:cs typeface="Segoe Print" panose="02000600000000000000" charset="0"/>
            </a:endParaRPr>
          </a:p>
          <a:p>
            <a:pPr algn="just"/>
            <a:r>
              <a:rPr lang="ru-RU" altLang="en-US">
                <a:latin typeface="Segoe Print" panose="02000600000000000000" charset="0"/>
                <a:cs typeface="Segoe Print" panose="02000600000000000000" charset="0"/>
              </a:rPr>
              <a:t>5. В эту массу добавьте кусочки сливочного масла, предварительно размороженное до комнатной температуры. Равномерно замешайте его в тесто. После этого, переложите массу на стол, посыпанный мукой . Продолжайте месить его на столе до тех пор, пока оно не перестанет быть липким и станет гладкой, мягкой и податливой массой. Это займет примерно 10-15 минут.</a:t>
            </a:r>
            <a:endParaRPr lang="ru-RU" altLang="en-US">
              <a:latin typeface="Segoe Print" panose="02000600000000000000" charset="0"/>
              <a:cs typeface="Segoe Print" panose="02000600000000000000" charset="0"/>
            </a:endParaRPr>
          </a:p>
          <a:p>
            <a:pPr algn="just"/>
            <a:r>
              <a:rPr lang="ru-RU" altLang="en-US">
                <a:latin typeface="Segoe Print" panose="02000600000000000000" charset="0"/>
                <a:cs typeface="Segoe Print" panose="02000600000000000000" charset="0"/>
              </a:rPr>
              <a:t>6. Поместите массу в глубокую емкость. Закройте полотенцем и поставьте в теплое место на 1 час. </a:t>
            </a:r>
            <a:endParaRPr lang="ru-RU" altLang="en-US">
              <a:latin typeface="Segoe Print" panose="02000600000000000000" charset="0"/>
              <a:cs typeface="Segoe Print" panose="02000600000000000000" charset="0"/>
            </a:endParaRPr>
          </a:p>
          <a:p>
            <a:pPr algn="just"/>
            <a:r>
              <a:rPr lang="ru-RU" altLang="en-US">
                <a:latin typeface="Segoe Print" panose="02000600000000000000" charset="0"/>
                <a:cs typeface="Segoe Print" panose="02000600000000000000" charset="0"/>
              </a:rPr>
              <a:t>А пока тесто доходит до нужно кондиции, займемся творожной начинкой. Для начала промойте и залейте изюм горячим кипятком на 15 минут. Затем откиньте его на дуршлаг и слейте воду. После чего хорошенько просушите его на бумажном полотенце. Это делается для того, чтобы он не был сухим.</a:t>
            </a:r>
            <a:endParaRPr lang="ru-RU" altLang="en-US">
              <a:latin typeface="Segoe Print" panose="02000600000000000000" charset="0"/>
              <a:cs typeface="Segoe Print" panose="02000600000000000000" charset="0"/>
            </a:endParaRPr>
          </a:p>
          <a:p>
            <a:pPr algn="just"/>
            <a:r>
              <a:rPr lang="ru-RU" altLang="en-US">
                <a:latin typeface="Segoe Print" panose="02000600000000000000" charset="0"/>
                <a:cs typeface="Segoe Print" panose="02000600000000000000" charset="0"/>
              </a:rPr>
              <a:t>Все остальные ингредиенты сложите в одну миску — творог, сахар, ванильный саха и яйцо. Размешайте до однородного состояния и добавьте изюм. Затем снова равномерно перемешайте. Теперь наша начинка готова и можно приступать к следующему этапу.</a:t>
            </a:r>
            <a:endParaRPr lang="ru-RU" altLang="en-US">
              <a:latin typeface="Segoe Print" panose="02000600000000000000" charset="0"/>
              <a:cs typeface="Segoe Print" panose="02000600000000000000" charset="0"/>
            </a:endParaRPr>
          </a:p>
          <a:p>
            <a:pPr algn="just"/>
            <a:endParaRPr lang="ru-RU" altLang="en-US">
              <a:latin typeface="Segoe Print" panose="02000600000000000000" charset="0"/>
              <a:cs typeface="Segoe Print" panose="020006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-859"/>
            <a:ext cx="6858594" cy="9906859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91440" y="128905"/>
            <a:ext cx="6616700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ru-RU" altLang="en-US">
                <a:latin typeface="Segoe Print" panose="02000600000000000000" charset="0"/>
                <a:cs typeface="Segoe Print" panose="02000600000000000000" charset="0"/>
              </a:rPr>
              <a:t>Поднявшееся тесто извлеките из посуды и поделите его на 12 равных частей.  Сформируйте  шари, выложите его на противень и немного приплюсните. .Затем прикройте противень полотенцем и оставьте на 15 минут.</a:t>
            </a:r>
            <a:endParaRPr lang="ru-RU" altLang="en-US">
              <a:latin typeface="Segoe Print" panose="02000600000000000000" charset="0"/>
              <a:cs typeface="Segoe Print" panose="02000600000000000000" charset="0"/>
            </a:endParaRPr>
          </a:p>
          <a:p>
            <a:pPr algn="just"/>
            <a:r>
              <a:rPr lang="ru-RU" altLang="en-US">
                <a:latin typeface="Segoe Print" panose="02000600000000000000" charset="0"/>
                <a:cs typeface="Segoe Print" panose="02000600000000000000" charset="0"/>
              </a:rPr>
              <a:t>. Продолжаем формировать ватрушки. Возьмите стакан, смочите дно снаружи в растительном масле и в каждой заготовке продавите им по середине ямочки.</a:t>
            </a:r>
            <a:endParaRPr lang="ru-RU" altLang="en-US">
              <a:latin typeface="Segoe Print" panose="02000600000000000000" charset="0"/>
              <a:cs typeface="Segoe Print" panose="02000600000000000000" charset="0"/>
            </a:endParaRPr>
          </a:p>
          <a:p>
            <a:pPr algn="just"/>
            <a:r>
              <a:rPr lang="ru-RU" altLang="en-US">
                <a:latin typeface="Segoe Print" panose="02000600000000000000" charset="0"/>
                <a:cs typeface="Segoe Print" panose="02000600000000000000" charset="0"/>
              </a:rPr>
              <a:t>В каждую ямочку разложите творожную начинку. Затем взболтайте 1 яичный желток с 1 столовой ложкой молока. Смажьте этой смесью тесто по краям .</a:t>
            </a:r>
            <a:endParaRPr lang="ru-RU" altLang="en-US">
              <a:latin typeface="Segoe Print" panose="02000600000000000000" charset="0"/>
              <a:cs typeface="Segoe Print" panose="02000600000000000000" charset="0"/>
            </a:endParaRPr>
          </a:p>
          <a:p>
            <a:pPr algn="just"/>
            <a:r>
              <a:rPr lang="ru-RU" altLang="en-US">
                <a:latin typeface="Segoe Print" panose="02000600000000000000" charset="0"/>
                <a:cs typeface="Segoe Print" panose="02000600000000000000" charset="0"/>
              </a:rPr>
              <a:t>Теперь противень с заготовками отправьте в предварительно разогретую до 180 градусов духовку. Выпекайте 20-25 минут. Готовые ватрушки с творогом оставьте немного остыть</a:t>
            </a:r>
            <a:endParaRPr lang="ru-RU" altLang="en-US">
              <a:latin typeface="Segoe Print" panose="02000600000000000000" charset="0"/>
              <a:cs typeface="Segoe Print" panose="02000600000000000000" charset="0"/>
            </a:endParaRPr>
          </a:p>
          <a:p>
            <a:pPr algn="just"/>
            <a:r>
              <a:rPr lang="ru-RU" altLang="en-US">
                <a:latin typeface="Segoe Print" panose="02000600000000000000" charset="0"/>
                <a:cs typeface="Segoe Print" panose="02000600000000000000" charset="0"/>
              </a:rPr>
              <a:t>Приятного аппетита!</a:t>
            </a:r>
            <a:endParaRPr lang="ru-RU" altLang="en-US">
              <a:latin typeface="Segoe Print" panose="02000600000000000000" charset="0"/>
              <a:cs typeface="Segoe Print" panose="02000600000000000000" charset="0"/>
            </a:endParaRPr>
          </a:p>
        </p:txBody>
      </p:sp>
      <p:pic>
        <p:nvPicPr>
          <p:cNvPr id="2" name="Замещающее содержимое 1" descr="vatrushka-s-tvorogom-samiy-vkusny-recept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3135" y="5206365"/>
            <a:ext cx="4636135" cy="2613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59"/>
            <a:ext cx="6858594" cy="99068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52" y="127162"/>
            <a:ext cx="5145685" cy="26638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3495" y="-208560"/>
            <a:ext cx="396888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</a:rPr>
              <a:t>Для заметок</a:t>
            </a:r>
            <a:endParaRPr lang="ru-RU" sz="8800" b="1" dirty="0">
              <a:solidFill>
                <a:schemeClr val="accent5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5617" y="3032456"/>
            <a:ext cx="573819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59"/>
            <a:ext cx="6858594" cy="99068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54" y="856032"/>
            <a:ext cx="5145685" cy="26638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3494" y="1186774"/>
            <a:ext cx="39688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</a:rPr>
              <a:t>Супы</a:t>
            </a:r>
            <a:endParaRPr lang="ru-RU" sz="9600" b="1" dirty="0">
              <a:solidFill>
                <a:schemeClr val="accent5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5" r="100000">
                        <a14:foregroundMark x1="2750" y1="79149" x2="7250" y2="76170"/>
                        <a14:foregroundMark x1="2250" y1="76454" x2="125" y2="73617"/>
                        <a14:foregroundMark x1="875" y1="72199" x2="2250" y2="70922"/>
                        <a14:foregroundMark x1="86250" y1="71206" x2="95625" y2="85816"/>
                        <a14:foregroundMark x1="85875" y1="93901" x2="95625" y2="89504"/>
                        <a14:foregroundMark x1="84875" y1="82553" x2="95875" y2="77872"/>
                        <a14:foregroundMark x1="49875" y1="66099" x2="54000" y2="669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3494" y="3850601"/>
            <a:ext cx="5408579" cy="4766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59"/>
            <a:ext cx="6858594" cy="99068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52" y="127162"/>
            <a:ext cx="5145685" cy="26638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3495" y="-208560"/>
            <a:ext cx="396888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</a:rPr>
              <a:t>Для заметок</a:t>
            </a:r>
            <a:endParaRPr lang="ru-RU" sz="8800" b="1" dirty="0">
              <a:solidFill>
                <a:schemeClr val="accent5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5617" y="3032456"/>
            <a:ext cx="573819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59"/>
            <a:ext cx="6858594" cy="99068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54" y="856032"/>
            <a:ext cx="5145685" cy="26638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4853" y="1330740"/>
            <a:ext cx="39688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</a:rPr>
              <a:t>Напитки</a:t>
            </a:r>
            <a:endParaRPr lang="ru-RU" sz="9600" b="1" dirty="0">
              <a:solidFill>
                <a:schemeClr val="accent5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00" l="4000" r="97250">
                        <a14:foregroundMark x1="32250" y1="3625" x2="37250" y2="22375"/>
                        <a14:foregroundMark x1="30875" y1="4000" x2="38625" y2="2375"/>
                        <a14:foregroundMark x1="39000" y1="2375" x2="50625" y2="7500"/>
                        <a14:foregroundMark x1="53000" y1="8875" x2="68625" y2="8875"/>
                        <a14:foregroundMark x1="70375" y1="12125" x2="68250" y2="20625"/>
                        <a14:foregroundMark x1="70375" y1="14625" x2="79625" y2="18000"/>
                        <a14:foregroundMark x1="80750" y1="22000" x2="82875" y2="35375"/>
                        <a14:foregroundMark x1="83875" y1="35375" x2="83875" y2="49625"/>
                        <a14:foregroundMark x1="41750" y1="12375" x2="62750" y2="18375"/>
                        <a14:foregroundMark x1="31750" y1="61500" x2="21625" y2="60250"/>
                        <a14:foregroundMark x1="22000" y1="61125" x2="12000" y2="60250"/>
                        <a14:foregroundMark x1="12500" y1="60500" x2="10625" y2="63000"/>
                        <a14:foregroundMark x1="10625" y1="62625" x2="10625" y2="65750"/>
                        <a14:backgroundMark x1="11375" y1="64125" x2="12750" y2="60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829" y="3737114"/>
            <a:ext cx="5335706" cy="5335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8420" y="-224"/>
            <a:ext cx="6858594" cy="99068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54" y="856032"/>
            <a:ext cx="5145685" cy="26638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4625" y="1330960"/>
            <a:ext cx="38531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</a:rPr>
              <a:t>Бруснично-яблочный компот</a:t>
            </a:r>
            <a:endParaRPr lang="ru-RU" sz="4800" b="1" dirty="0">
              <a:solidFill>
                <a:schemeClr val="accent5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113665" y="3699510"/>
            <a:ext cx="651573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>
                <a:latin typeface="Segoe Print" panose="02000600000000000000" charset="0"/>
                <a:cs typeface="Segoe Print" panose="02000600000000000000" charset="0"/>
              </a:rPr>
              <a:t>Это идеальное сочетание для приготовления летних или зимних напитков. Осенью можно приготовить компот из свежих ингредиентов, а летом использовать заготовки</a:t>
            </a:r>
            <a:endParaRPr lang="ru-RU" altLang="en-US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ru-RU" altLang="en-US" b="1" u="sng">
                <a:latin typeface="Segoe Print" panose="02000600000000000000" charset="0"/>
                <a:cs typeface="Segoe Print" panose="02000600000000000000" charset="0"/>
              </a:rPr>
              <a:t>нгредиенты:</a:t>
            </a:r>
            <a:endParaRPr lang="ru-RU" altLang="en-US" b="1" u="sng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ru-RU" altLang="en-US" b="1" u="sng">
                <a:latin typeface="Segoe Print" panose="02000600000000000000" charset="0"/>
                <a:cs typeface="Segoe Print" panose="02000600000000000000" charset="0"/>
              </a:rPr>
              <a:t>фрукты – 2-4 шт.;</a:t>
            </a:r>
            <a:endParaRPr lang="ru-RU" altLang="en-US" b="1" u="sng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ru-RU" altLang="en-US" b="1" u="sng">
                <a:latin typeface="Segoe Print" panose="02000600000000000000" charset="0"/>
                <a:cs typeface="Segoe Print" panose="02000600000000000000" charset="0"/>
              </a:rPr>
              <a:t>ягоды – 200 г.;</a:t>
            </a:r>
            <a:endParaRPr lang="ru-RU" altLang="en-US" b="1" u="sng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ru-RU" altLang="en-US" b="1" u="sng">
                <a:latin typeface="Segoe Print" panose="02000600000000000000" charset="0"/>
                <a:cs typeface="Segoe Print" panose="02000600000000000000" charset="0"/>
              </a:rPr>
              <a:t>сахар – 100 г.;</a:t>
            </a:r>
            <a:endParaRPr lang="ru-RU" altLang="en-US" b="1" u="sng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ru-RU" altLang="en-US" b="1" u="sng">
                <a:latin typeface="Segoe Print" panose="02000600000000000000" charset="0"/>
                <a:cs typeface="Segoe Print" panose="02000600000000000000" charset="0"/>
              </a:rPr>
              <a:t>вода – 2,5 л.</a:t>
            </a:r>
            <a:endParaRPr lang="ru-RU" altLang="en-US" b="1" u="sng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ru-RU" altLang="en-US">
                <a:latin typeface="Segoe Print" panose="02000600000000000000" charset="0"/>
                <a:cs typeface="Segoe Print" panose="02000600000000000000" charset="0"/>
              </a:rPr>
              <a:t>Приготовление: </a:t>
            </a:r>
            <a:endParaRPr lang="ru-RU" altLang="en-US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ru-RU" altLang="en-US">
                <a:latin typeface="Segoe Print" panose="02000600000000000000" charset="0"/>
                <a:cs typeface="Segoe Print" panose="02000600000000000000" charset="0"/>
              </a:rPr>
              <a:t>Фрукты нарежьте дольками, засыпьте бруснику. Продукты залейте водой, кипятите 5 мин., затем добавьте сахар и уберите с плиты. Напиток должен настояться минут 30. После процеживания его можно подавать теплым</a:t>
            </a:r>
            <a:endParaRPr lang="ru-RU" altLang="en-US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ru-RU" altLang="en-US">
                <a:latin typeface="Segoe Print" panose="02000600000000000000" charset="0"/>
                <a:cs typeface="Segoe Print" panose="02000600000000000000" charset="0"/>
              </a:rPr>
              <a:t>. Приятного аппетита!</a:t>
            </a:r>
            <a:endParaRPr lang="ru-RU" altLang="en-US">
              <a:latin typeface="Segoe Print" panose="02000600000000000000" charset="0"/>
              <a:cs typeface="Segoe Print" panose="02000600000000000000" charset="0"/>
            </a:endParaRPr>
          </a:p>
        </p:txBody>
      </p:sp>
      <p:pic>
        <p:nvPicPr>
          <p:cNvPr id="2" name="Замещающее содержимое 1" descr="depositphotos_85160094-stock-photo-little-paradise-apples-and-the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58210" y="7861935"/>
            <a:ext cx="2928620" cy="1942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8420" y="-224"/>
            <a:ext cx="6858594" cy="99068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54" y="856032"/>
            <a:ext cx="5145685" cy="2663827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113665" y="3699510"/>
            <a:ext cx="6515735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 u="sng">
                <a:latin typeface="Segoe Print" panose="02000600000000000000" charset="0"/>
                <a:cs typeface="Segoe Print" panose="02000600000000000000" charset="0"/>
              </a:rPr>
              <a:t>Игредиенты:</a:t>
            </a:r>
            <a:endParaRPr lang="ru-RU" altLang="en-US" b="1" u="sng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ru-RU" altLang="en-US" b="1" u="sng">
                <a:latin typeface="Segoe Print" panose="02000600000000000000" charset="0"/>
                <a:cs typeface="Segoe Print" panose="02000600000000000000" charset="0"/>
              </a:rPr>
              <a:t>вода – 1,5 л;</a:t>
            </a:r>
            <a:endParaRPr lang="ru-RU" altLang="en-US" b="1" u="sng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ru-RU" altLang="en-US" b="1" u="sng">
                <a:latin typeface="Segoe Print" panose="02000600000000000000" charset="0"/>
                <a:cs typeface="Segoe Print" panose="02000600000000000000" charset="0"/>
              </a:rPr>
              <a:t>свежая клюква – 300 г;</a:t>
            </a:r>
            <a:endParaRPr lang="ru-RU" altLang="en-US" b="1" u="sng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ru-RU" altLang="en-US" b="1" u="sng">
                <a:latin typeface="Segoe Print" panose="02000600000000000000" charset="0"/>
                <a:cs typeface="Segoe Print" panose="02000600000000000000" charset="0"/>
              </a:rPr>
              <a:t>сахар – 150 г.</a:t>
            </a:r>
            <a:endParaRPr lang="ru-RU" altLang="en-US" b="1" u="sng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ru-RU" altLang="en-US">
                <a:latin typeface="Segoe Print" panose="02000600000000000000" charset="0"/>
                <a:cs typeface="Segoe Print" panose="02000600000000000000" charset="0"/>
              </a:rPr>
              <a:t>Приготовление</a:t>
            </a:r>
            <a:endParaRPr lang="ru-RU" altLang="en-US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ru-RU" altLang="en-US">
                <a:latin typeface="Segoe Print" panose="02000600000000000000" charset="0"/>
                <a:cs typeface="Segoe Print" panose="02000600000000000000" charset="0"/>
              </a:rPr>
              <a:t>В емкость для варки вместить ягоды и влить воду, после чего присоединить сахар.</a:t>
            </a:r>
            <a:endParaRPr lang="ru-RU" altLang="en-US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ru-RU" altLang="en-US">
                <a:latin typeface="Segoe Print" panose="02000600000000000000" charset="0"/>
                <a:cs typeface="Segoe Print" panose="02000600000000000000" charset="0"/>
              </a:rPr>
              <a:t>Довести содержимое кастрюли до кипения на большом огне, после этого его уменьшить и проварить 3 минуты.</a:t>
            </a:r>
            <a:endParaRPr lang="ru-RU" altLang="en-US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ru-RU" altLang="en-US">
                <a:latin typeface="Segoe Print" panose="02000600000000000000" charset="0"/>
                <a:cs typeface="Segoe Print" panose="02000600000000000000" charset="0"/>
              </a:rPr>
              <a:t>Оставить компот из клюквы на несколько минут, чтобы он настоялся.</a:t>
            </a:r>
            <a:endParaRPr lang="ru-RU" altLang="en-US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ru-RU" altLang="en-US">
                <a:latin typeface="Segoe Print" panose="02000600000000000000" charset="0"/>
                <a:cs typeface="Segoe Print" panose="02000600000000000000" charset="0"/>
              </a:rPr>
              <a:t>Приятного аппетита!</a:t>
            </a:r>
            <a:endParaRPr lang="ru-RU" altLang="en-US">
              <a:latin typeface="Segoe Print" panose="02000600000000000000" charset="0"/>
              <a:cs typeface="Segoe Print" panose="02000600000000000000" charset="0"/>
            </a:endParaRPr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1303655" y="1403985"/>
            <a:ext cx="425132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Helvetica" charset="0"/>
              </a:rPr>
              <a:t>Компот из клюквы</a:t>
            </a:r>
            <a:endParaRPr lang="en-US" altLang="en-US" sz="4800" b="1">
              <a:solidFill>
                <a:srgbClr val="0070C0"/>
              </a:solidFill>
              <a:latin typeface="Times New Roman" panose="02020603050405020304" pitchFamily="18" charset="0"/>
              <a:cs typeface="Helvetica" charset="0"/>
            </a:endParaRPr>
          </a:p>
        </p:txBody>
      </p:sp>
      <p:pic>
        <p:nvPicPr>
          <p:cNvPr id="2" name="Замещающее содержимое 1" descr="rote-heidelbeere-und-blaubeeren-mit-tee-auf-hölzernem-hintergrund-fokus-auf-beeren-34054018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22295" y="6939280"/>
            <a:ext cx="3507105" cy="258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59"/>
            <a:ext cx="6858594" cy="99068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52" y="127162"/>
            <a:ext cx="5145685" cy="26638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3495" y="-208560"/>
            <a:ext cx="396888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</a:rPr>
              <a:t>Для заметок</a:t>
            </a:r>
            <a:endParaRPr lang="ru-RU" sz="8800" b="1" dirty="0">
              <a:solidFill>
                <a:schemeClr val="accent5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5617" y="3032456"/>
            <a:ext cx="573819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59"/>
            <a:ext cx="6858594" cy="99068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52" y="127162"/>
            <a:ext cx="5145685" cy="26638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3495" y="-208560"/>
            <a:ext cx="396888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</a:rPr>
              <a:t>Для заметок</a:t>
            </a:r>
            <a:endParaRPr lang="ru-RU" sz="8800" b="1" dirty="0">
              <a:solidFill>
                <a:schemeClr val="accent5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5617" y="3032456"/>
            <a:ext cx="573819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59"/>
            <a:ext cx="6858594" cy="99068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54" y="856032"/>
            <a:ext cx="5145685" cy="26638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4853" y="1330740"/>
            <a:ext cx="39688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</a:rPr>
              <a:t>Салаты</a:t>
            </a:r>
            <a:endParaRPr lang="ru-RU" sz="9600" b="1" dirty="0">
              <a:solidFill>
                <a:schemeClr val="accent5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750" r="99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56" y="3274623"/>
            <a:ext cx="6235148" cy="6235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0" y="-859"/>
            <a:ext cx="6858594" cy="99068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50165"/>
            <a:ext cx="4413885" cy="22853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8895" y="204470"/>
            <a:ext cx="422084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</a:rPr>
              <a:t>Капуста квашеная</a:t>
            </a:r>
            <a:endParaRPr lang="ru-RU" sz="7200" b="1" dirty="0">
              <a:solidFill>
                <a:schemeClr val="accent5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0" y="2335530"/>
            <a:ext cx="6839585" cy="75704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>
                <a:latin typeface="Segoe Print" panose="02000600000000000000" charset="0"/>
                <a:cs typeface="Segoe Print" panose="02000600000000000000" charset="0"/>
              </a:rPr>
              <a:t>Ингредиенты:</a:t>
            </a:r>
            <a:endParaRPr lang="ru-RU" altLang="en-US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ru-RU" altLang="en-US" b="1" u="sng">
                <a:latin typeface="Segoe Print" panose="02000600000000000000" charset="0"/>
                <a:cs typeface="Segoe Print" panose="02000600000000000000" charset="0"/>
              </a:rPr>
              <a:t>Капуста — 3 кг в нашинкованном виде (примерно вилок на 3,5 кг) морковь — 300 гр.соль — 3 ст.л. без горки</a:t>
            </a:r>
            <a:endParaRPr lang="ru-RU" altLang="en-US" b="1" u="sng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ru-RU" altLang="en-US">
                <a:latin typeface="Segoe Print" panose="02000600000000000000" charset="0"/>
                <a:cs typeface="Segoe Print" panose="02000600000000000000" charset="0"/>
              </a:rPr>
              <a:t>Способ приготовления:</a:t>
            </a:r>
            <a:endParaRPr lang="ru-RU" altLang="en-US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ru-RU" altLang="en-US">
                <a:latin typeface="Segoe Print" panose="02000600000000000000" charset="0"/>
                <a:cs typeface="Segoe Print" panose="02000600000000000000" charset="0"/>
              </a:rPr>
              <a:t>1.Морковки много не берите, достаточно будет одной крупной штуки. Если вообще не использовать этот корнеплод, то готовый салат будет горчить. Натрите на крупной терке очищенную морковь.</a:t>
            </a:r>
            <a:endParaRPr lang="ru-RU" altLang="en-US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ru-RU" altLang="en-US">
                <a:latin typeface="Segoe Print" panose="02000600000000000000" charset="0"/>
                <a:cs typeface="Segoe Print" panose="02000600000000000000" charset="0"/>
              </a:rPr>
              <a:t>2.Капусту нужно нашинковать. В идеале кусочки должны быть средней толщины, около 5 мм.</a:t>
            </a:r>
            <a:endParaRPr lang="ru-RU" altLang="en-US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ru-RU" altLang="en-US">
                <a:latin typeface="Segoe Print" panose="02000600000000000000" charset="0"/>
                <a:cs typeface="Segoe Print" panose="02000600000000000000" charset="0"/>
              </a:rPr>
              <a:t>3.В большую миску сложите измельченные овощи и добавьте соль. Чистыми руками хорошо подавите содержимое посуды, чтобы начал выделятся сок (соль ускорит процесс сокоотделения).</a:t>
            </a:r>
            <a:endParaRPr lang="ru-RU" altLang="en-US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ru-RU" altLang="en-US">
                <a:latin typeface="Segoe Print" panose="02000600000000000000" charset="0"/>
                <a:cs typeface="Segoe Print" panose="02000600000000000000" charset="0"/>
              </a:rPr>
              <a:t>4.Сложите помятые плоды в кастрюлю (можно в банку) и сильно утрамбуйте их рукой (или толкушкой). Накладывайте порциями и придавливайте. Когда сосуд наполнится доверху, уже выделится достаточно сока, чтобы покрыть полностью всю капусту.</a:t>
            </a:r>
            <a:endParaRPr lang="ru-RU" altLang="en-US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ru-RU" altLang="en-US">
                <a:latin typeface="Segoe Print" panose="02000600000000000000" charset="0"/>
                <a:cs typeface="Segoe Print" panose="02000600000000000000" charset="0"/>
              </a:rPr>
              <a:t>5.Если делаете в кастрюле, то обязательно нужен гнет, чтобы все овощи были покрыты жидкостью. Положите сверху тарелку и поставьте на нее любой груз</a:t>
            </a:r>
            <a:endParaRPr lang="ru-RU" altLang="en-US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ru-RU" altLang="en-US">
                <a:latin typeface="Segoe Print" panose="02000600000000000000" charset="0"/>
                <a:cs typeface="Segoe Print" panose="02000600000000000000" charset="0"/>
              </a:rPr>
              <a:t>6.Выдержите в холодном месте капусту в банке е 2-3 дня и можно уже есть. Приятного аппетита!</a:t>
            </a:r>
            <a:endParaRPr lang="ru-RU" altLang="en-US">
              <a:latin typeface="Segoe Print" panose="02000600000000000000" charset="0"/>
              <a:cs typeface="Segoe Print" panose="020006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0" y="-859"/>
            <a:ext cx="6858594" cy="99068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50165"/>
            <a:ext cx="4413885" cy="22853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2850" y="593090"/>
            <a:ext cx="42208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</a:rPr>
              <a:t> Винегрет</a:t>
            </a:r>
            <a:endParaRPr lang="ru-RU" sz="7200" b="1" dirty="0">
              <a:solidFill>
                <a:schemeClr val="accent5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7780" y="2484755"/>
            <a:ext cx="6840220" cy="67392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 u="sng">
                <a:latin typeface="Segoe Print" panose="02000600000000000000" charset="0"/>
                <a:cs typeface="Segoe Print" panose="02000600000000000000" charset="0"/>
              </a:rPr>
              <a:t>Ингредиенты: </a:t>
            </a:r>
            <a:endParaRPr lang="ru-RU" altLang="en-US" b="1" u="sng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ru-RU" altLang="en-US" b="1" u="sng">
                <a:latin typeface="Segoe Print" panose="02000600000000000000" charset="0"/>
                <a:cs typeface="Segoe Print" panose="02000600000000000000" charset="0"/>
              </a:rPr>
              <a:t>Свекла  — 1 Штука (отварная) Морковь  — 1-2 Штук (отварная) Картофель  — 2-3 Штук (отварной) Огурец бочковой  — 3 Штуки Лук репчатый  — 1 Штука Капуста квашеная  — 200 Грамм Горошек консервированный  — 200 Грамм Соль  — По вкусу Масло растительное  — 4 Ст. ложки Количество порций: 8 </a:t>
            </a:r>
            <a:endParaRPr lang="ru-RU" altLang="en-US" b="1" u="sng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ru-RU" altLang="en-US" b="1" u="sng">
                <a:latin typeface="Segoe Print" panose="02000600000000000000" charset="0"/>
                <a:cs typeface="Segoe Print" panose="02000600000000000000" charset="0"/>
              </a:rPr>
              <a:t>Приготовление</a:t>
            </a:r>
            <a:r>
              <a:rPr lang="ru-RU" altLang="en-US">
                <a:latin typeface="Segoe Print" panose="02000600000000000000" charset="0"/>
                <a:cs typeface="Segoe Print" panose="02000600000000000000" charset="0"/>
              </a:rPr>
              <a:t>:</a:t>
            </a:r>
            <a:endParaRPr lang="ru-RU" altLang="en-US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ru-RU" altLang="en-US">
                <a:latin typeface="Segoe Print" panose="02000600000000000000" charset="0"/>
                <a:cs typeface="Segoe Print" panose="02000600000000000000" charset="0"/>
              </a:rPr>
              <a:t>Подготовьте овощи, приступим! </a:t>
            </a:r>
            <a:endParaRPr lang="ru-RU" altLang="en-US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ru-RU" altLang="en-US">
                <a:latin typeface="Segoe Print" panose="02000600000000000000" charset="0"/>
                <a:cs typeface="Segoe Print" panose="02000600000000000000" charset="0"/>
              </a:rPr>
              <a:t>1.Очистите луковицу, мелко порежьте кубиками, как и огурец бочковой. Выложите в большой салатник. </a:t>
            </a:r>
            <a:endParaRPr lang="ru-RU" altLang="en-US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ru-RU" altLang="en-US">
                <a:latin typeface="Segoe Print" panose="02000600000000000000" charset="0"/>
                <a:cs typeface="Segoe Print" panose="02000600000000000000" charset="0"/>
              </a:rPr>
              <a:t>2.Очистите морковь и картофель, порежьте кубиками небольшого размера. Выложите овощи в салатник. </a:t>
            </a:r>
            <a:endParaRPr lang="ru-RU" altLang="en-US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ru-RU" altLang="en-US">
                <a:latin typeface="Segoe Print" panose="02000600000000000000" charset="0"/>
                <a:cs typeface="Segoe Print" panose="02000600000000000000" charset="0"/>
              </a:rPr>
              <a:t>3.Очистите свеклу, порежьте кубиками, добавьте в салатник. Если хотите, чтобы свекла не окрасила другие овощи в свой цвет, то перемешайте ее с растительным маслом, а потом положите в салатник. </a:t>
            </a:r>
            <a:endParaRPr lang="ru-RU" altLang="en-US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ru-RU" altLang="en-US">
                <a:latin typeface="Segoe Print" panose="02000600000000000000" charset="0"/>
                <a:cs typeface="Segoe Print" panose="02000600000000000000" charset="0"/>
              </a:rPr>
              <a:t>4.Добавьте квашеную капусту. </a:t>
            </a:r>
            <a:endParaRPr lang="ru-RU" altLang="en-US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ru-RU" altLang="en-US">
                <a:latin typeface="Segoe Print" panose="02000600000000000000" charset="0"/>
                <a:cs typeface="Segoe Print" panose="02000600000000000000" charset="0"/>
              </a:rPr>
              <a:t>5.Добавьте немного соли, растительное масло. </a:t>
            </a:r>
            <a:endParaRPr lang="ru-RU" altLang="en-US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ru-RU" altLang="en-US">
                <a:latin typeface="Segoe Print" panose="02000600000000000000" charset="0"/>
                <a:cs typeface="Segoe Print" panose="02000600000000000000" charset="0"/>
              </a:rPr>
              <a:t>6.Перемешайте салат, дайте немного настояться, пропитаться. Пробуйте! Приятного аппетита!</a:t>
            </a:r>
            <a:endParaRPr lang="ru-RU" altLang="en-US">
              <a:latin typeface="Segoe Print" panose="02000600000000000000" charset="0"/>
              <a:cs typeface="Segoe Print" panose="020006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525" y="-859"/>
            <a:ext cx="6858594" cy="99068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50165"/>
            <a:ext cx="4413885" cy="22853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2850" y="593090"/>
            <a:ext cx="42208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</a:rPr>
              <a:t>Оливье</a:t>
            </a:r>
            <a:endParaRPr lang="ru-RU" sz="7200" b="1" dirty="0">
              <a:solidFill>
                <a:schemeClr val="accent5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7780" y="2484755"/>
            <a:ext cx="68402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 u="sng">
                <a:latin typeface="Segoe Print" panose="02000600000000000000" charset="0"/>
                <a:cs typeface="Segoe Print" panose="02000600000000000000" charset="0"/>
              </a:rPr>
              <a:t> </a:t>
            </a:r>
            <a:endParaRPr lang="ru-RU" altLang="en-US" b="1" u="sng">
              <a:latin typeface="Segoe Print" panose="02000600000000000000" charset="0"/>
              <a:cs typeface="Segoe Print" panose="02000600000000000000" charset="0"/>
            </a:endParaRPr>
          </a:p>
          <a:p>
            <a:endParaRPr lang="ru-RU" altLang="en-US">
              <a:latin typeface="Segoe Print" panose="02000600000000000000" charset="0"/>
              <a:cs typeface="Segoe Print" panose="02000600000000000000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17780" y="2484755"/>
            <a:ext cx="6701790" cy="64623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 u="sng">
                <a:latin typeface="Segoe Print" panose="02000600000000000000" charset="0"/>
                <a:cs typeface="Segoe Print" panose="02000600000000000000" charset="0"/>
              </a:rPr>
              <a:t>Ингредиенты:</a:t>
            </a:r>
            <a:endParaRPr lang="ru-RU" altLang="en-US" b="1" u="sng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ru-RU" altLang="en-US" b="1" u="sng">
                <a:latin typeface="Segoe Print" panose="02000600000000000000" charset="0"/>
                <a:cs typeface="Segoe Print" panose="02000600000000000000" charset="0"/>
              </a:rPr>
              <a:t> Свинина  — 500 Грамм Картофель  — 3 Штуки Огурец соленый  — 3 Штуки Огурец свежий  — 1 Штука Яйца  — 3 Штуки Морковь  — 1 Штука Майнез  — По вкусу Горошек  — По вкусу Количество порций: 6-8 </a:t>
            </a:r>
            <a:endParaRPr lang="ru-RU" altLang="en-US" b="1" u="sng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ru-RU" altLang="en-US" b="1" u="sng">
                <a:latin typeface="Segoe Print" panose="02000600000000000000" charset="0"/>
                <a:cs typeface="Segoe Print" panose="02000600000000000000" charset="0"/>
              </a:rPr>
              <a:t>Приготовление:</a:t>
            </a:r>
            <a:endParaRPr lang="ru-RU" altLang="en-US" b="1" u="sng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ru-RU" altLang="en-US">
                <a:latin typeface="Segoe Print" panose="02000600000000000000" charset="0"/>
                <a:cs typeface="Segoe Print" panose="02000600000000000000" charset="0"/>
              </a:rPr>
              <a:t>1.Неплохой вариант приготовления мясного салата на основе свинины. Я беру для этого сала обычно вырезку, варю ее до готовности и нарезаю мелкими кубиками.</a:t>
            </a:r>
            <a:endParaRPr lang="ru-RU" altLang="en-US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ru-RU" altLang="en-US">
                <a:latin typeface="Segoe Print" panose="02000600000000000000" charset="0"/>
                <a:cs typeface="Segoe Print" panose="02000600000000000000" charset="0"/>
              </a:rPr>
              <a:t>2.Отваривать свинину лучше с лавровым листом и перцем. По вкусу можно добавить любые специи. </a:t>
            </a:r>
            <a:endParaRPr lang="ru-RU" altLang="en-US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ru-RU" altLang="en-US">
                <a:latin typeface="Segoe Print" panose="02000600000000000000" charset="0"/>
                <a:cs typeface="Segoe Print" panose="02000600000000000000" charset="0"/>
              </a:rPr>
              <a:t>3.Также отдельно отвариваем картофель, морковь, яйца. После этого даем овощам остыть. </a:t>
            </a:r>
            <a:endParaRPr lang="ru-RU" altLang="en-US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ru-RU" altLang="en-US">
                <a:latin typeface="Segoe Print" panose="02000600000000000000" charset="0"/>
                <a:cs typeface="Segoe Print" panose="02000600000000000000" charset="0"/>
              </a:rPr>
              <a:t>4.Нарезаем картофель и морковь кубиками, после чего приступаем к нарезке остальных ингредиентов. </a:t>
            </a:r>
            <a:endParaRPr lang="ru-RU" altLang="en-US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ru-RU" altLang="en-US">
                <a:latin typeface="Segoe Print" panose="02000600000000000000" charset="0"/>
                <a:cs typeface="Segoe Print" panose="02000600000000000000" charset="0"/>
              </a:rPr>
              <a:t>5.Нарезаем соленые и свежие огурцы и яйца.</a:t>
            </a:r>
            <a:endParaRPr lang="ru-RU" altLang="en-US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ru-RU" altLang="en-US">
                <a:latin typeface="Segoe Print" panose="02000600000000000000" charset="0"/>
                <a:cs typeface="Segoe Print" panose="02000600000000000000" charset="0"/>
              </a:rPr>
              <a:t>6.Добавляем горошек и заправляем салат майонезом.</a:t>
            </a:r>
            <a:endParaRPr lang="ru-RU" altLang="en-US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ru-RU" altLang="en-US">
                <a:latin typeface="Segoe Print" panose="02000600000000000000" charset="0"/>
                <a:cs typeface="Segoe Print" panose="02000600000000000000" charset="0"/>
              </a:rPr>
              <a:t>7.Готовый салат выкладываем в креманку или на блюдо и подаем к столу. </a:t>
            </a:r>
            <a:endParaRPr lang="ru-RU" altLang="en-US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ru-RU" altLang="en-US">
                <a:latin typeface="Segoe Print" panose="02000600000000000000" charset="0"/>
                <a:cs typeface="Segoe Print" panose="02000600000000000000" charset="0"/>
              </a:rPr>
              <a:t>Приятно аппетита!</a:t>
            </a:r>
            <a:endParaRPr lang="ru-RU" altLang="en-US">
              <a:latin typeface="Segoe Print" panose="02000600000000000000" charset="0"/>
              <a:cs typeface="Segoe Print" panose="02000600000000000000" charset="0"/>
            </a:endParaRPr>
          </a:p>
          <a:p>
            <a:endParaRPr lang="ru-RU" altLang="en-US">
              <a:latin typeface="Segoe Print" panose="02000600000000000000" charset="0"/>
              <a:cs typeface="Segoe Print" panose="020006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171"/>
            <a:ext cx="6858594" cy="99068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684" y="185342"/>
            <a:ext cx="3450503" cy="17862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3492" y="401955"/>
            <a:ext cx="39688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</a:rPr>
              <a:t>Борщ</a:t>
            </a:r>
            <a:endParaRPr lang="ru-RU" sz="9600" b="1" dirty="0">
              <a:solidFill>
                <a:schemeClr val="accent5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5890" y="1971675"/>
            <a:ext cx="6543040" cy="6462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lafoy-roboto"/>
              </a:rPr>
              <a:t>Для бульона обязательно бери говядину на кости и вари ее подольше</a:t>
            </a:r>
            <a:r>
              <a:rPr lang="ru-RU" dirty="0" smtClean="0">
                <a:latin typeface="lafoy-roboto"/>
              </a:rPr>
              <a:t>.</a:t>
            </a:r>
            <a:endParaRPr lang="ru-RU" dirty="0">
              <a:latin typeface="lafoy-roboto"/>
            </a:endParaRPr>
          </a:p>
          <a:p>
            <a:r>
              <a:rPr lang="ru-RU" b="1" dirty="0">
                <a:latin typeface="lafoy-roboto"/>
              </a:rPr>
              <a:t>Тебе понадобится: </a:t>
            </a:r>
            <a:r>
              <a:rPr lang="ru-RU" i="1" u="sng" dirty="0">
                <a:latin typeface="lafoy-roboto"/>
              </a:rPr>
              <a:t>1,5 кг говядины на кости, 3,5 л воды, 2 луковицы, 3 моркови, 1 корень петрушки, 2 свеклы, 3 лавровых листа, 3 картофелины, 3 </a:t>
            </a:r>
            <a:r>
              <a:rPr lang="ru-RU" i="1" u="sng" dirty="0" err="1">
                <a:latin typeface="lafoy-roboto"/>
              </a:rPr>
              <a:t>ст.л</a:t>
            </a:r>
            <a:r>
              <a:rPr lang="ru-RU" i="1" u="sng" dirty="0">
                <a:latin typeface="lafoy-roboto"/>
              </a:rPr>
              <a:t>. яблочного уксуса, 3 помидора, 0,5 </a:t>
            </a:r>
            <a:r>
              <a:rPr lang="ru-RU" i="1" u="sng" dirty="0" err="1">
                <a:latin typeface="lafoy-roboto"/>
              </a:rPr>
              <a:t>ч.л</a:t>
            </a:r>
            <a:r>
              <a:rPr lang="ru-RU" i="1" u="sng" dirty="0">
                <a:latin typeface="lafoy-roboto"/>
              </a:rPr>
              <a:t>. сахара, 500 г капусты, 5 зубчиков чеснока, специи</a:t>
            </a:r>
            <a:r>
              <a:rPr lang="ru-RU" i="1" u="sng" dirty="0" smtClean="0">
                <a:latin typeface="lafoy-roboto"/>
              </a:rPr>
              <a:t>.</a:t>
            </a:r>
            <a:endParaRPr lang="ru-RU" dirty="0">
              <a:latin typeface="lafoy-roboto"/>
            </a:endParaRPr>
          </a:p>
          <a:p>
            <a:r>
              <a:rPr lang="ru-RU" b="1" dirty="0">
                <a:latin typeface="lafoy-roboto"/>
              </a:rPr>
              <a:t>Приготовление: </a:t>
            </a:r>
            <a:r>
              <a:rPr lang="ru-RU" dirty="0">
                <a:latin typeface="lafoy-roboto"/>
              </a:rPr>
              <a:t>Залей говядину водой, доведи до кипения, сними пену и добавь по одной очищенной луковице, моркови и корень петрушки. Вари бульон на слабом огне около 2 часов, и за 15 минут до конца добавь лавровый лист и специи.</a:t>
            </a:r>
            <a:endParaRPr lang="ru-RU" dirty="0">
              <a:latin typeface="lafoy-roboto"/>
            </a:endParaRPr>
          </a:p>
          <a:p>
            <a:r>
              <a:rPr lang="ru-RU" dirty="0">
                <a:latin typeface="lafoy-roboto"/>
              </a:rPr>
              <a:t>Обжарь тертую свеклу на среднем огне, добавь уксус, сахар и немного бульона, и 15 минут протуши. Отдельно обжарь оставшийся лук с морковью, добавь очищенные рубленые помидоры и тоже протуши 10 минут.</a:t>
            </a:r>
            <a:endParaRPr lang="ru-RU" dirty="0">
              <a:latin typeface="lafoy-roboto"/>
            </a:endParaRPr>
          </a:p>
          <a:p>
            <a:r>
              <a:rPr lang="ru-RU" dirty="0">
                <a:latin typeface="lafoy-roboto"/>
              </a:rPr>
              <a:t>Отправь в кипящий бульон нарезанный картофель и капусту, через 5 минут – морковную </a:t>
            </a:r>
            <a:r>
              <a:rPr lang="ru-RU" dirty="0" err="1">
                <a:latin typeface="lafoy-roboto"/>
              </a:rPr>
              <a:t>зажарку</a:t>
            </a:r>
            <a:r>
              <a:rPr lang="ru-RU" dirty="0">
                <a:latin typeface="lafoy-roboto"/>
              </a:rPr>
              <a:t>, и еще через 5 – свеклу. Готовь все вместе 15 минут, приправь борщ, заправь его давленым чесноком и верни мясо в кастрюлю. Сними с огня и дай настояться.</a:t>
            </a:r>
            <a:endParaRPr lang="ru-RU" b="0" i="0" dirty="0">
              <a:effectLst/>
              <a:latin typeface="lafoy-roboto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1" b="96782" l="9885" r="899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495" y="7542530"/>
            <a:ext cx="3511550" cy="2337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59"/>
            <a:ext cx="6858594" cy="99068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52" y="127162"/>
            <a:ext cx="5145685" cy="26638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3495" y="-208560"/>
            <a:ext cx="396888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</a:rPr>
              <a:t>Для заметок</a:t>
            </a:r>
            <a:endParaRPr lang="ru-RU" sz="8800" b="1" dirty="0">
              <a:solidFill>
                <a:schemeClr val="accent5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5617" y="3032456"/>
            <a:ext cx="573819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59"/>
            <a:ext cx="6858594" cy="99068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52" y="127162"/>
            <a:ext cx="5145685" cy="26638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3495" y="-208560"/>
            <a:ext cx="396888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</a:rPr>
              <a:t>Для заметок</a:t>
            </a:r>
            <a:endParaRPr lang="ru-RU" sz="8800" b="1" dirty="0">
              <a:solidFill>
                <a:schemeClr val="accent5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5617" y="3032456"/>
            <a:ext cx="573819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59"/>
            <a:ext cx="6858594" cy="99068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74" y="185341"/>
            <a:ext cx="4694835" cy="21735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1244" y="117951"/>
            <a:ext cx="39688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</a:rPr>
              <a:t>Деревенские щи со свиными ребрышками</a:t>
            </a:r>
            <a:endParaRPr lang="ru-RU" sz="4800" b="1" dirty="0">
              <a:solidFill>
                <a:schemeClr val="accent5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296" y="2426169"/>
            <a:ext cx="62947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lafoy-roboto"/>
              </a:rPr>
              <a:t>Сытные </a:t>
            </a:r>
            <a:r>
              <a:rPr lang="ru-RU" dirty="0">
                <a:latin typeface="lafoy-roboto"/>
              </a:rPr>
              <a:t>и наваристые кислые щи, которые в свое время готовили еще на печи</a:t>
            </a:r>
            <a:r>
              <a:rPr lang="ru-RU" dirty="0" smtClean="0">
                <a:latin typeface="lafoy-roboto"/>
              </a:rPr>
              <a:t>.</a:t>
            </a:r>
            <a:endParaRPr lang="ru-RU" dirty="0" smtClean="0">
              <a:latin typeface="lafoy-roboto"/>
            </a:endParaRPr>
          </a:p>
          <a:p>
            <a:r>
              <a:rPr lang="ru-RU" b="1" dirty="0" smtClean="0">
                <a:latin typeface="lafoy-roboto"/>
              </a:rPr>
              <a:t>Тебе понадобится: </a:t>
            </a:r>
            <a:r>
              <a:rPr lang="ru-RU" i="1" u="sng" dirty="0" smtClean="0">
                <a:latin typeface="lafoy-roboto"/>
              </a:rPr>
              <a:t>500 г свиных ребер, 1 кг свиного окорока, 500 г квашеной капусты, 2 луковицы, 3 картофелины, 1 </a:t>
            </a:r>
            <a:r>
              <a:rPr lang="ru-RU" i="1" u="sng" dirty="0" err="1" smtClean="0">
                <a:latin typeface="lafoy-roboto"/>
              </a:rPr>
              <a:t>ст.л</a:t>
            </a:r>
            <a:r>
              <a:rPr lang="ru-RU" i="1" u="sng" dirty="0" smtClean="0">
                <a:latin typeface="lafoy-roboto"/>
              </a:rPr>
              <a:t>. томатной пасты, 2 зубчика чеснока, специи</a:t>
            </a:r>
            <a:r>
              <a:rPr lang="ru-RU" i="1" u="sng" dirty="0" smtClean="0">
                <a:latin typeface="lafoy-roboto"/>
              </a:rPr>
              <a:t>.</a:t>
            </a:r>
            <a:endParaRPr lang="ru-RU" dirty="0" smtClean="0">
              <a:latin typeface="lafoy-roboto"/>
            </a:endParaRPr>
          </a:p>
          <a:p>
            <a:r>
              <a:rPr lang="ru-RU" b="1" dirty="0" smtClean="0">
                <a:latin typeface="lafoy-roboto"/>
              </a:rPr>
              <a:t>Приготовление: </a:t>
            </a:r>
            <a:r>
              <a:rPr lang="ru-RU" dirty="0" smtClean="0">
                <a:latin typeface="lafoy-roboto"/>
              </a:rPr>
              <a:t>Срежь с окорока сало. Нарежь ребра и окорок кусочками, добавь половину луковицы, залей все водой, приправь и вари 1,5 часа на медленном огне. Измельчи сало и обжарь с чесноком на сухой сковороде, пока оно не растопится. В этом жире обжарь измельченный лук и смешай его с томатной пастой.</a:t>
            </a:r>
            <a:endParaRPr lang="ru-RU" dirty="0" smtClean="0">
              <a:latin typeface="lafoy-roboto"/>
            </a:endParaRPr>
          </a:p>
          <a:p>
            <a:r>
              <a:rPr lang="ru-RU" dirty="0" smtClean="0">
                <a:latin typeface="lafoy-roboto"/>
              </a:rPr>
              <a:t>Отправь в бульон </a:t>
            </a:r>
            <a:r>
              <a:rPr lang="ru-RU" dirty="0" err="1" smtClean="0">
                <a:latin typeface="lafoy-roboto"/>
              </a:rPr>
              <a:t>зажарку</a:t>
            </a:r>
            <a:r>
              <a:rPr lang="ru-RU" dirty="0" smtClean="0">
                <a:latin typeface="lafoy-roboto"/>
              </a:rPr>
              <a:t> и квашеную капусту с рассолом. Продолжай варить щи на маленьком огне до мягкости капусты. Добавь нарезанный картофель и чеснок, и вари щи до готовности.</a:t>
            </a:r>
            <a:endParaRPr lang="ru-RU" b="0" i="0" dirty="0">
              <a:effectLst/>
              <a:latin typeface="lafoy-roboto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906" y="6478310"/>
            <a:ext cx="5719864" cy="3155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59"/>
            <a:ext cx="6858594" cy="99068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74" y="185341"/>
            <a:ext cx="4694835" cy="21735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1244" y="487283"/>
            <a:ext cx="39688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</a:rPr>
              <a:t>Суп со свиными фрикадельками</a:t>
            </a:r>
            <a:endParaRPr lang="ru-RU" sz="4800" b="1" dirty="0">
              <a:solidFill>
                <a:schemeClr val="accent5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296" y="2769704"/>
            <a:ext cx="62947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lafoy-roboto"/>
              </a:rPr>
              <a:t>Для любителей насыщенного вкуса и сытных первых блюд</a:t>
            </a:r>
            <a:r>
              <a:rPr lang="ru-RU" dirty="0" smtClean="0">
                <a:latin typeface="lafoy-roboto"/>
              </a:rPr>
              <a:t>.</a:t>
            </a:r>
            <a:endParaRPr lang="ru-RU" dirty="0">
              <a:latin typeface="lafoy-roboto"/>
            </a:endParaRPr>
          </a:p>
          <a:p>
            <a:r>
              <a:rPr lang="ru-RU" b="1" dirty="0">
                <a:latin typeface="lafoy-roboto"/>
              </a:rPr>
              <a:t>Тебе понадобится: </a:t>
            </a:r>
            <a:r>
              <a:rPr lang="ru-RU" i="1" u="sng" dirty="0">
                <a:latin typeface="lafoy-roboto"/>
              </a:rPr>
              <a:t>200 г свиного фарша, 1 луковица, 4 картофелины, 1 морковь, 4 </a:t>
            </a:r>
            <a:r>
              <a:rPr lang="ru-RU" i="1" u="sng" dirty="0" err="1">
                <a:latin typeface="lafoy-roboto"/>
              </a:rPr>
              <a:t>ст.л</a:t>
            </a:r>
            <a:r>
              <a:rPr lang="ru-RU" i="1" u="sng" dirty="0">
                <a:latin typeface="lafoy-roboto"/>
              </a:rPr>
              <a:t>. вермишели, специи</a:t>
            </a:r>
            <a:r>
              <a:rPr lang="ru-RU" i="1" u="sng" dirty="0" smtClean="0">
                <a:latin typeface="lafoy-roboto"/>
              </a:rPr>
              <a:t>.</a:t>
            </a:r>
            <a:endParaRPr lang="ru-RU" dirty="0">
              <a:latin typeface="lafoy-roboto"/>
            </a:endParaRPr>
          </a:p>
          <a:p>
            <a:r>
              <a:rPr lang="ru-RU" b="1" dirty="0">
                <a:latin typeface="lafoy-roboto"/>
              </a:rPr>
              <a:t>Приготовление: </a:t>
            </a:r>
            <a:r>
              <a:rPr lang="ru-RU" dirty="0">
                <a:latin typeface="lafoy-roboto"/>
              </a:rPr>
              <a:t>Нарежь картофель кубиками, залей водой и провари 20 минут. Половину лука пропусти через мясорубку, добавь в фарш со специями и слепи фрикадельки. Оставшийся лук нарежь мелким кубиком вместе с морковью и обжарь.</a:t>
            </a:r>
            <a:endParaRPr lang="ru-RU" dirty="0">
              <a:latin typeface="lafoy-roboto"/>
            </a:endParaRPr>
          </a:p>
          <a:p>
            <a:r>
              <a:rPr lang="ru-RU" dirty="0">
                <a:latin typeface="lafoy-roboto"/>
              </a:rPr>
              <a:t>Когда картофель почти сварится, добавь в суп </a:t>
            </a:r>
            <a:r>
              <a:rPr lang="ru-RU" dirty="0" err="1">
                <a:latin typeface="lafoy-roboto"/>
              </a:rPr>
              <a:t>зажарку</a:t>
            </a:r>
            <a:r>
              <a:rPr lang="ru-RU" dirty="0">
                <a:latin typeface="lafoy-roboto"/>
              </a:rPr>
              <a:t>, специи и вермишель. А через 5 минут – фрикадельки, и продолжай варить, пока они полностью не всплывут.</a:t>
            </a:r>
            <a:endParaRPr lang="ru-RU" b="0" i="0" dirty="0">
              <a:effectLst/>
              <a:latin typeface="lafoy-roboto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694" y="6498012"/>
            <a:ext cx="5145893" cy="3407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59"/>
            <a:ext cx="6858594" cy="99068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74" y="185341"/>
            <a:ext cx="4694835" cy="21735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1244" y="487283"/>
            <a:ext cx="39688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</a:rPr>
              <a:t>Суп из сушеных белых грибов</a:t>
            </a:r>
            <a:endParaRPr lang="ru-RU" sz="4800" b="1" dirty="0">
              <a:solidFill>
                <a:schemeClr val="accent5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296" y="2769704"/>
            <a:ext cx="62947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lafoy-roboto"/>
              </a:rPr>
              <a:t>Так как свежие грибы в несезонное время бывают в дефиците, держи вариант с сушеными ингредиентами</a:t>
            </a:r>
            <a:r>
              <a:rPr lang="ru-RU" dirty="0" smtClean="0">
                <a:latin typeface="lafoy-roboto"/>
              </a:rPr>
              <a:t>.</a:t>
            </a:r>
            <a:endParaRPr lang="ru-RU" dirty="0" smtClean="0">
              <a:latin typeface="lafoy-roboto"/>
            </a:endParaRPr>
          </a:p>
          <a:p>
            <a:endParaRPr lang="ru-RU" dirty="0">
              <a:latin typeface="lafoy-roboto"/>
            </a:endParaRPr>
          </a:p>
          <a:p>
            <a:r>
              <a:rPr lang="ru-RU" b="1" dirty="0">
                <a:latin typeface="lafoy-roboto"/>
              </a:rPr>
              <a:t>Тебе понадобится:</a:t>
            </a:r>
            <a:r>
              <a:rPr lang="ru-RU" dirty="0">
                <a:latin typeface="lafoy-roboto"/>
              </a:rPr>
              <a:t> </a:t>
            </a:r>
            <a:r>
              <a:rPr lang="ru-RU" i="1" u="sng" dirty="0">
                <a:latin typeface="lafoy-roboto"/>
              </a:rPr>
              <a:t>2 картофелины, 50 г сушеных белых грибов, 30 г сливочного масла, 50 г лапши, морковь</a:t>
            </a:r>
            <a:r>
              <a:rPr lang="ru-RU" i="1" u="sng" dirty="0" smtClean="0">
                <a:latin typeface="lafoy-roboto"/>
              </a:rPr>
              <a:t>.</a:t>
            </a:r>
            <a:endParaRPr lang="ru-RU" i="1" u="sng" dirty="0" smtClean="0">
              <a:latin typeface="lafoy-roboto"/>
            </a:endParaRPr>
          </a:p>
          <a:p>
            <a:endParaRPr lang="ru-RU" dirty="0">
              <a:latin typeface="lafoy-roboto"/>
            </a:endParaRPr>
          </a:p>
          <a:p>
            <a:r>
              <a:rPr lang="ru-RU" b="1" dirty="0">
                <a:latin typeface="lafoy-roboto"/>
              </a:rPr>
              <a:t>Приготовление:</a:t>
            </a:r>
            <a:r>
              <a:rPr lang="ru-RU" dirty="0">
                <a:latin typeface="lafoy-roboto"/>
              </a:rPr>
              <a:t> Грибы замочи в воде на ночь, а утром обжарь перед варкой. Нарежь кубиками и отвари картофель, вкинь лапшу, грибы, обжаренную натертую морковку. Дай закипеть и настояться, готово!</a:t>
            </a:r>
            <a:endParaRPr lang="ru-RU" b="0" i="0" dirty="0">
              <a:effectLst/>
              <a:latin typeface="lafoy-roboto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95" b="99601" l="4400" r="98667">
                        <a14:foregroundMark x1="15333" y1="45110" x2="13867" y2="69261"/>
                        <a14:foregroundMark x1="13067" y1="70060" x2="27467" y2="89621"/>
                        <a14:foregroundMark x1="27467" y1="89621" x2="61333" y2="87026"/>
                        <a14:foregroundMark x1="61333" y1="88024" x2="90533" y2="61277"/>
                        <a14:foregroundMark x1="54133" y1="82834" x2="59067" y2="36926"/>
                        <a14:foregroundMark x1="28133" y1="56487" x2="47067" y2="50699"/>
                        <a14:foregroundMark x1="32933" y1="16966" x2="47333" y2="15369"/>
                        <a14:foregroundMark x1="48267" y1="15768" x2="65467" y2="18363"/>
                        <a14:foregroundMark x1="73200" y1="19960" x2="83467" y2="22954"/>
                        <a14:foregroundMark x1="94800" y1="35329" x2="98667" y2="35729"/>
                        <a14:foregroundMark x1="17733" y1="29142" x2="10267" y2="29142"/>
                        <a14:backgroundMark x1="6267" y1="24950" x2="12400" y2="18962"/>
                        <a14:backgroundMark x1="9067" y1="27345" x2="13067" y2="24152"/>
                        <a14:backgroundMark x1="12667" y1="38124" x2="16133" y2="38124"/>
                        <a14:backgroundMark x1="5867" y1="46507" x2="9600" y2="622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244" y="5909025"/>
            <a:ext cx="5622587" cy="3755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59"/>
            <a:ext cx="6858594" cy="99068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52" y="127162"/>
            <a:ext cx="5145685" cy="26638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3495" y="-208560"/>
            <a:ext cx="396888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</a:rPr>
              <a:t>Для заметок</a:t>
            </a:r>
            <a:endParaRPr lang="ru-RU" sz="8800" b="1" dirty="0">
              <a:solidFill>
                <a:schemeClr val="accent5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5617" y="3032456"/>
            <a:ext cx="573819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59"/>
            <a:ext cx="6858594" cy="99068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52" y="127162"/>
            <a:ext cx="5145685" cy="26638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3495" y="-208560"/>
            <a:ext cx="396888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</a:rPr>
              <a:t>Для заметок</a:t>
            </a:r>
            <a:endParaRPr lang="ru-RU" sz="8800" b="1" dirty="0">
              <a:solidFill>
                <a:schemeClr val="accent5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5617" y="3032456"/>
            <a:ext cx="573819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59"/>
            <a:ext cx="6858594" cy="99068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776" y="206261"/>
            <a:ext cx="3832278" cy="17781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4394" y="206261"/>
            <a:ext cx="42210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</a:rPr>
              <a:t>Голубцы классические</a:t>
            </a:r>
            <a:endParaRPr lang="ru-RU" sz="4800" b="1" dirty="0">
              <a:solidFill>
                <a:schemeClr val="accent5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464" y="2178996"/>
            <a:ext cx="6420255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Open Sans" panose="020B0606030504020204" pitchFamily="34" charset="0"/>
              </a:rPr>
              <a:t>Ингредиенты: </a:t>
            </a:r>
            <a:endParaRPr lang="ru-RU" b="1" dirty="0" smtClean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r>
              <a:rPr lang="ru-RU" dirty="0" smtClean="0">
                <a:latin typeface="Open Sans" panose="020B0606030504020204" pitchFamily="34" charset="0"/>
              </a:rPr>
              <a:t>Свиной </a:t>
            </a:r>
            <a:r>
              <a:rPr lang="ru-RU" dirty="0">
                <a:latin typeface="Open Sans" panose="020B0606030504020204" pitchFamily="34" charset="0"/>
              </a:rPr>
              <a:t>фарш </a:t>
            </a:r>
            <a:r>
              <a:rPr lang="ru-RU" dirty="0" smtClean="0">
                <a:latin typeface="Open Sans" panose="020B0606030504020204" pitchFamily="34" charset="0"/>
              </a:rPr>
              <a:t>—</a:t>
            </a:r>
            <a:r>
              <a:rPr lang="ru-RU" dirty="0">
                <a:latin typeface="Open Sans" panose="020B0606030504020204" pitchFamily="34" charset="0"/>
              </a:rPr>
              <a:t> 300 </a:t>
            </a:r>
            <a:r>
              <a:rPr lang="ru-RU" dirty="0" err="1" smtClean="0">
                <a:latin typeface="Open Sans" panose="020B0606030504020204" pitchFamily="34" charset="0"/>
              </a:rPr>
              <a:t>гр.,Лук</a:t>
            </a:r>
            <a:r>
              <a:rPr lang="ru-RU" dirty="0" smtClean="0">
                <a:latin typeface="Open Sans" panose="020B0606030504020204" pitchFamily="34" charset="0"/>
              </a:rPr>
              <a:t> </a:t>
            </a:r>
            <a:r>
              <a:rPr lang="ru-RU" dirty="0">
                <a:latin typeface="Open Sans" panose="020B0606030504020204" pitchFamily="34" charset="0"/>
              </a:rPr>
              <a:t>репчатый </a:t>
            </a:r>
            <a:r>
              <a:rPr lang="ru-RU" dirty="0" smtClean="0">
                <a:latin typeface="Open Sans" panose="020B0606030504020204" pitchFamily="34" charset="0"/>
              </a:rPr>
              <a:t>—3</a:t>
            </a:r>
            <a:r>
              <a:rPr lang="ru-RU" dirty="0">
                <a:latin typeface="Open Sans" panose="020B0606030504020204" pitchFamily="34" charset="0"/>
              </a:rPr>
              <a:t> </a:t>
            </a:r>
            <a:r>
              <a:rPr lang="ru-RU" dirty="0" smtClean="0">
                <a:latin typeface="Open Sans" panose="020B0606030504020204" pitchFamily="34" charset="0"/>
              </a:rPr>
              <a:t>шт., Морковь—1</a:t>
            </a:r>
            <a:r>
              <a:rPr lang="ru-RU" dirty="0">
                <a:latin typeface="Open Sans" panose="020B0606030504020204" pitchFamily="34" charset="0"/>
              </a:rPr>
              <a:t> </a:t>
            </a:r>
            <a:r>
              <a:rPr lang="ru-RU" dirty="0" smtClean="0">
                <a:latin typeface="Open Sans" panose="020B0606030504020204" pitchFamily="34" charset="0"/>
              </a:rPr>
              <a:t>шт.,  Капуста—1</a:t>
            </a:r>
            <a:r>
              <a:rPr lang="ru-RU" dirty="0">
                <a:latin typeface="Open Sans" panose="020B0606030504020204" pitchFamily="34" charset="0"/>
              </a:rPr>
              <a:t> </a:t>
            </a:r>
            <a:r>
              <a:rPr lang="ru-RU" dirty="0" smtClean="0">
                <a:latin typeface="Open Sans" panose="020B0606030504020204" pitchFamily="34" charset="0"/>
              </a:rPr>
              <a:t>шт., </a:t>
            </a:r>
            <a:r>
              <a:rPr lang="ru-RU" dirty="0">
                <a:latin typeface="Open Sans" panose="020B0606030504020204" pitchFamily="34" charset="0"/>
              </a:rPr>
              <a:t>Томатный сок -</a:t>
            </a:r>
            <a:r>
              <a:rPr lang="ru-RU" dirty="0" smtClean="0">
                <a:latin typeface="Open Sans" panose="020B0606030504020204" pitchFamily="34" charset="0"/>
              </a:rPr>
              <a:t>200</a:t>
            </a:r>
            <a:r>
              <a:rPr lang="ru-RU" dirty="0">
                <a:latin typeface="Open Sans" panose="020B0606030504020204" pitchFamily="34" charset="0"/>
              </a:rPr>
              <a:t> </a:t>
            </a:r>
            <a:r>
              <a:rPr lang="ru-RU" dirty="0" smtClean="0">
                <a:latin typeface="Open Sans" panose="020B0606030504020204" pitchFamily="34" charset="0"/>
              </a:rPr>
              <a:t>мл., </a:t>
            </a:r>
            <a:r>
              <a:rPr lang="ru-RU" dirty="0">
                <a:latin typeface="Open Sans" panose="020B0606030504020204" pitchFamily="34" charset="0"/>
              </a:rPr>
              <a:t>Рис </a:t>
            </a:r>
            <a:r>
              <a:rPr lang="ru-RU" dirty="0" smtClean="0">
                <a:latin typeface="Open Sans" panose="020B0606030504020204" pitchFamily="34" charset="0"/>
              </a:rPr>
              <a:t>—</a:t>
            </a:r>
            <a:r>
              <a:rPr lang="ru-RU" dirty="0">
                <a:latin typeface="Open Sans" panose="020B0606030504020204" pitchFamily="34" charset="0"/>
              </a:rPr>
              <a:t> </a:t>
            </a:r>
            <a:r>
              <a:rPr lang="ru-RU" dirty="0" smtClean="0">
                <a:latin typeface="Open Sans" panose="020B0606030504020204" pitchFamily="34" charset="0"/>
              </a:rPr>
              <a:t>100</a:t>
            </a:r>
            <a:r>
              <a:rPr lang="ru-RU" dirty="0">
                <a:latin typeface="Open Sans" panose="020B0606030504020204" pitchFamily="34" charset="0"/>
              </a:rPr>
              <a:t> </a:t>
            </a:r>
            <a:r>
              <a:rPr lang="ru-RU" dirty="0" smtClean="0">
                <a:latin typeface="Open Sans" panose="020B0606030504020204" pitchFamily="34" charset="0"/>
              </a:rPr>
              <a:t>гр., Соль, перец по вкусу.</a:t>
            </a:r>
            <a:endParaRPr lang="ru-RU" dirty="0" smtClean="0">
              <a:latin typeface="Open Sans" panose="020B0606030504020204" pitchFamily="34" charset="0"/>
            </a:endParaRPr>
          </a:p>
          <a:p>
            <a:endParaRPr lang="ru-RU" dirty="0">
              <a:latin typeface="Open Sans" panose="020B060603050402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Open Sans" panose="020B0606030504020204" pitchFamily="34" charset="0"/>
              </a:rPr>
              <a:t>Подготовьте все необходимые ингредиенты. Особо внимательно выбирайте капусту, она должна быть не тугой и достаточно мягкой, тогда листы будут хорошо отходить. Морковь натрите на крупной терке. Лук нарежьте как можно мельче. Третью часть лука оставьте для томатной заправки, а остальное обжарьте вместе с морковью в подсолнечном масле до мягкости</a:t>
            </a:r>
            <a:r>
              <a:rPr lang="ru-RU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Open Sans" panose="020B0606030504020204" pitchFamily="34" charset="0"/>
              </a:rPr>
              <a:t> Рис отварите до полуготовности. Для этого вскипятите 150 мл. воды, всыпьте рис и варите до </a:t>
            </a:r>
            <a:r>
              <a:rPr lang="ru-RU" dirty="0" err="1">
                <a:solidFill>
                  <a:srgbClr val="000000"/>
                </a:solidFill>
                <a:latin typeface="Open Sans" panose="020B0606030504020204" pitchFamily="34" charset="0"/>
              </a:rPr>
              <a:t>выкипания</a:t>
            </a:r>
            <a:r>
              <a:rPr lang="ru-RU" dirty="0">
                <a:solidFill>
                  <a:srgbClr val="000000"/>
                </a:solidFill>
                <a:latin typeface="Open Sans" panose="020B0606030504020204" pitchFamily="34" charset="0"/>
              </a:rPr>
              <a:t> жидкости. Заранее приготовленный фарш смешайте с рисом, добавьте необходимое количество соли и </a:t>
            </a:r>
            <a:r>
              <a:rPr lang="ru-RU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перца. </a:t>
            </a:r>
            <a:r>
              <a:rPr lang="ru-RU" dirty="0">
                <a:solidFill>
                  <a:srgbClr val="000000"/>
                </a:solidFill>
                <a:latin typeface="Open Sans" panose="020B0606030504020204" pitchFamily="34" charset="0"/>
              </a:rPr>
              <a:t>Всыпьте </a:t>
            </a:r>
            <a:r>
              <a:rPr lang="ru-RU" dirty="0" err="1">
                <a:solidFill>
                  <a:srgbClr val="000000"/>
                </a:solidFill>
                <a:latin typeface="Open Sans" panose="020B0606030504020204" pitchFamily="34" charset="0"/>
              </a:rPr>
              <a:t>пассерованные</a:t>
            </a:r>
            <a:r>
              <a:rPr lang="ru-RU" dirty="0">
                <a:solidFill>
                  <a:srgbClr val="000000"/>
                </a:solidFill>
                <a:latin typeface="Open Sans" panose="020B0606030504020204" pitchFamily="34" charset="0"/>
              </a:rPr>
              <a:t> лук и морковь. Хорошенько все перемешайте до однородного состояния. В капусте вырежьте кочерыжку. Ее можно сразу выбросить, она нам не </a:t>
            </a:r>
            <a:r>
              <a:rPr lang="ru-RU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пригодится. </a:t>
            </a:r>
            <a:r>
              <a:rPr lang="ru-RU" dirty="0">
                <a:solidFill>
                  <a:srgbClr val="000000"/>
                </a:solidFill>
                <a:latin typeface="Open Sans" panose="020B0606030504020204" pitchFamily="34" charset="0"/>
              </a:rPr>
              <a:t>Опустите капусту в кастрюлю с кипящей водой, дайте ей немного потомиться, а затем двумя вилками вынимайте по одному листу. Капустные листья порежьте на полоски ширинок 5-6 см., выложите на них фарш. Заверните начинку в капустный лист. Первый голубец готов! Так же поступите и с остальными.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22961</Words>
  <Application>WPS Presentation</Application>
  <PresentationFormat>Лист A4 (210x297 мм)</PresentationFormat>
  <Paragraphs>196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6" baseType="lpstr">
      <vt:lpstr>Arial</vt:lpstr>
      <vt:lpstr>SimSun</vt:lpstr>
      <vt:lpstr>Wingdings</vt:lpstr>
      <vt:lpstr>Gabriola</vt:lpstr>
      <vt:lpstr>Times New Roman</vt:lpstr>
      <vt:lpstr>lafoy-roboto</vt:lpstr>
      <vt:lpstr>Segoe Print</vt:lpstr>
      <vt:lpstr>Open Sans</vt:lpstr>
      <vt:lpstr>Microsoft YaHei</vt:lpstr>
      <vt:lpstr>Arial Unicode MS</vt:lpstr>
      <vt:lpstr>Calibri Light</vt:lpstr>
      <vt:lpstr>Calibri</vt:lpstr>
      <vt:lpstr>serif</vt:lpstr>
      <vt:lpstr>Helvetica</vt:lpstr>
      <vt:lpstr>Тема Office</vt:lpstr>
      <vt:lpstr>Книга рецептов наших бабушек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Книга рецептов наших бабушек</dc:title>
  <dc:creator>Ручеек</dc:creator>
  <cp:lastModifiedBy>Пользователь</cp:lastModifiedBy>
  <cp:revision>18</cp:revision>
  <dcterms:created xsi:type="dcterms:W3CDTF">2022-10-11T06:12:00Z</dcterms:created>
  <dcterms:modified xsi:type="dcterms:W3CDTF">2022-10-20T08:23:54Z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B39D65EC7A92401CACBD110FDAA17026</vt:lpwstr>
  </property>
  <property fmtid="{D5CDD505-2E9C-101B-9397-08002B2CF9AE}" pid="3" name="KSOProductBuildVer">
    <vt:lpwstr>1049-11.2.0.11341</vt:lpwstr>
  </property>
</Properties>
</file>