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6"/>
  </p:notesMasterIdLst>
  <p:sldIdLst>
    <p:sldId id="287" r:id="rId2"/>
    <p:sldId id="256" r:id="rId3"/>
    <p:sldId id="257" r:id="rId4"/>
    <p:sldId id="258" r:id="rId5"/>
    <p:sldId id="259" r:id="rId6"/>
    <p:sldId id="261" r:id="rId7"/>
    <p:sldId id="260" r:id="rId8"/>
    <p:sldId id="286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69" r:id="rId17"/>
    <p:sldId id="270" r:id="rId18"/>
    <p:sldId id="272" r:id="rId19"/>
    <p:sldId id="274" r:id="rId20"/>
    <p:sldId id="283" r:id="rId21"/>
    <p:sldId id="275" r:id="rId22"/>
    <p:sldId id="276" r:id="rId23"/>
    <p:sldId id="288" r:id="rId24"/>
    <p:sldId id="291" r:id="rId25"/>
    <p:sldId id="293" r:id="rId26"/>
    <p:sldId id="292" r:id="rId27"/>
    <p:sldId id="290" r:id="rId28"/>
    <p:sldId id="289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1" r:id="rId46"/>
    <p:sldId id="312" r:id="rId47"/>
    <p:sldId id="313" r:id="rId48"/>
    <p:sldId id="314" r:id="rId49"/>
    <p:sldId id="317" r:id="rId50"/>
    <p:sldId id="315" r:id="rId51"/>
    <p:sldId id="316" r:id="rId52"/>
    <p:sldId id="318" r:id="rId53"/>
    <p:sldId id="319" r:id="rId54"/>
    <p:sldId id="320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00"/>
    <a:srgbClr val="FF0000"/>
    <a:srgbClr val="0000FF"/>
    <a:srgbClr val="FF6600"/>
    <a:srgbClr val="CCFFFF"/>
    <a:srgbClr val="FFCCCC"/>
    <a:srgbClr val="990000"/>
    <a:srgbClr val="FDF9A1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8" autoAdjust="0"/>
    <p:restoredTop sz="73656" autoAdjust="0"/>
  </p:normalViewPr>
  <p:slideViewPr>
    <p:cSldViewPr>
      <p:cViewPr>
        <p:scale>
          <a:sx n="100" d="100"/>
          <a:sy n="100" d="100"/>
        </p:scale>
        <p:origin x="-1944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2D3BF-F04E-4F77-83F8-057DF3877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9AE2E-44DE-438A-8402-EC65EDFADF77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19200"/>
            <a:ext cx="6096000" cy="838200"/>
          </a:xfrm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000592"/>
            <a:ext cx="6096000" cy="4572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CB57A-0F8C-4627-AC25-5BB5F92618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377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0A7BF-588A-4C5B-A986-C7BE4876E1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77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520F3-84B6-4F68-9E4C-A4EB56CA36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796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05450" y="838200"/>
            <a:ext cx="158115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838200"/>
            <a:ext cx="48768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0EB8C-044E-48F2-BE60-881F0B5399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84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447800"/>
            <a:ext cx="54864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743200"/>
            <a:ext cx="3086100" cy="990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238500" y="2743200"/>
            <a:ext cx="3086100" cy="990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886200"/>
            <a:ext cx="3086100" cy="990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38500" y="3886200"/>
            <a:ext cx="3086100" cy="990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BF448-ACAA-45AA-8384-D96CB0C71A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6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0D065-9524-472D-9EEA-14BAC3325C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819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BF448-ACAA-45AA-8384-D96CB0C71A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19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947BD-5E00-4571-AA48-C42ADC344C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52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957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508A7-D3A7-49D3-BBB4-CC7AED90B1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929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40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535113"/>
            <a:ext cx="3200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3200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3800" y="1535113"/>
            <a:ext cx="3124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3800" y="2174875"/>
            <a:ext cx="3124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3C99C-8F9E-4ACD-A992-9BFDB822F0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01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2648C-F478-404F-8075-B427BE8E5B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140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BC8AA-C78C-4AC3-9974-1378281A2D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86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038A0-F579-4A76-BE60-8A40499431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5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6324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6324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48BF448-ACAA-45AA-8384-D96CB0C71A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40.xml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8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42.xml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6.xml"/><Relationship Id="rId18" Type="http://schemas.openxmlformats.org/officeDocument/2006/relationships/slide" Target="slide20.xml"/><Relationship Id="rId26" Type="http://schemas.openxmlformats.org/officeDocument/2006/relationships/slide" Target="slide28.xml"/><Relationship Id="rId3" Type="http://schemas.openxmlformats.org/officeDocument/2006/relationships/slide" Target="slide4.xml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7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.xml"/><Relationship Id="rId11" Type="http://schemas.openxmlformats.org/officeDocument/2006/relationships/slide" Target="slide8.xml"/><Relationship Id="rId24" Type="http://schemas.openxmlformats.org/officeDocument/2006/relationships/slide" Target="slide26.xml"/><Relationship Id="rId5" Type="http://schemas.openxmlformats.org/officeDocument/2006/relationships/slide" Target="slide6.xml"/><Relationship Id="rId15" Type="http://schemas.openxmlformats.org/officeDocument/2006/relationships/slide" Target="slide15.xml"/><Relationship Id="rId23" Type="http://schemas.openxmlformats.org/officeDocument/2006/relationships/slide" Target="slide25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7.xml"/><Relationship Id="rId22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26.png"/><Relationship Id="rId4" Type="http://schemas.openxmlformats.org/officeDocument/2006/relationships/slide" Target="slide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0.png"/><Relationship Id="rId4" Type="http://schemas.openxmlformats.org/officeDocument/2006/relationships/slide" Target="slide5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slide" Target="slide51.xml"/><Relationship Id="rId10" Type="http://schemas.openxmlformats.org/officeDocument/2006/relationships/image" Target="../media/image8.gif"/><Relationship Id="rId4" Type="http://schemas.openxmlformats.org/officeDocument/2006/relationships/image" Target="../media/image32.jpe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eg"/><Relationship Id="rId7" Type="http://schemas.openxmlformats.org/officeDocument/2006/relationships/image" Target="../media/image8.gif"/><Relationship Id="rId12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8.png"/><Relationship Id="rId5" Type="http://schemas.openxmlformats.org/officeDocument/2006/relationships/slide" Target="slide49.xml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slide" Target="slide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slide" Target="slide53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1619672" y="2996952"/>
            <a:ext cx="5357850" cy="158474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Times New Roman"/>
              </a:rPr>
              <a:t>Пятое колесо</a:t>
            </a:r>
            <a:endParaRPr lang="ru-RU" sz="3600" b="1" kern="1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Интерактивный Образовательный марафон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606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Муниципальное бюджетное общеобразовательное  учреждение</a:t>
            </a:r>
          </a:p>
          <a:p>
            <a:pPr algn="ctr"/>
            <a:r>
              <a:rPr lang="ru-RU" sz="1600" dirty="0" smtClean="0"/>
              <a:t>«Средняя общеобразовательная школа № 14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pic>
        <p:nvPicPr>
          <p:cNvPr id="5" name="Рисунок 4" descr="https://data10.proshkolu.ru/content/media/pic/std/4000000/3597000/3596187-f1429804b58b9bbf.pn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7650" y="0"/>
            <a:ext cx="1276350" cy="122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96136" y="602128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Стрельникова Д.В.</a:t>
            </a:r>
          </a:p>
          <a:p>
            <a:pPr algn="r"/>
            <a:r>
              <a:rPr lang="ru-RU" dirty="0" smtClean="0"/>
              <a:t>Учитель </a:t>
            </a:r>
            <a:r>
              <a:rPr lang="ru-RU" dirty="0" smtClean="0"/>
              <a:t>информатики, г.Братск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3528" y="2297197"/>
            <a:ext cx="6480720" cy="2308324"/>
          </a:xfrm>
          <a:prstGeom prst="rect">
            <a:avLst/>
          </a:prstGeom>
          <a:solidFill>
            <a:srgbClr val="FFFFCC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На приём к доктору Айболиту пришли филин, щука и цапля. Доктор записал в карточку возраст каждого. Оказалось, что цапля моложе филина, а щука такого же  возраста, как филин. Кто старше: щука или цапля? 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755576" y="4797152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spc="180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7308304" y="6237312"/>
            <a:ext cx="1728192" cy="576064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200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7308304" y="6192688"/>
            <a:ext cx="1763688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300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2060848"/>
            <a:ext cx="6264696" cy="181588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Comic Sans MS" pitchFamily="66" charset="0"/>
              </a:rPr>
              <a:t>Мама купила 4 шарика красного и синего цветов.  Красных шаров было больше, чем синих. Сколько шаров какого цвета купила мама?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настраиваемая 9">
            <a:hlinkClick r:id="rId3" action="ppaction://hlinksldjump" highlightClick="1"/>
          </p:cNvPr>
          <p:cNvSpPr/>
          <p:nvPr/>
        </p:nvSpPr>
        <p:spPr>
          <a:xfrm>
            <a:off x="7092280" y="6165304"/>
            <a:ext cx="1944216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060848"/>
            <a:ext cx="6156176" cy="350865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latin typeface="Comic Sans MS" pitchFamily="66" charset="0"/>
              </a:rPr>
              <a:t>Первую крупную сумму ОН сумел заработать уже в 15-летнем возрасте, когда разработал и удачно продал программу для регулировки уличного движения за 20 000 долларов.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Comic Sans MS" pitchFamily="66" charset="0"/>
              </a:rPr>
              <a:t>Студенческая жизнь ЕГО  была недолгой: в 1975 году его отчисляют из Гарварда из-за неуспеваемости и прогулов: всё его время уходит на занятия компьютерным обеспечением. Хотя много лет спустя  Гарвард выдал ему диплом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Comic Sans MS" pitchFamily="66" charset="0"/>
              </a:rPr>
              <a:t>ОН – один из самых богатых людей  в мире и обожает качаться на качелях.</a:t>
            </a:r>
          </a:p>
          <a:p>
            <a:pPr marL="342900" indent="-342900" algn="ctr"/>
            <a:r>
              <a:rPr lang="ru-RU" sz="2400" b="1" dirty="0" smtClean="0">
                <a:latin typeface="Comic Sans MS" pitchFamily="66" charset="0"/>
              </a:rPr>
              <a:t>О ком идет речь?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-166354" y="490846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948488" y="6308725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4">
            <a:hlinkClick r:id="rId3" action="ppaction://hlinksldjump" highlightClick="1"/>
          </p:cNvPr>
          <p:cNvSpPr/>
          <p:nvPr/>
        </p:nvSpPr>
        <p:spPr>
          <a:xfrm>
            <a:off x="7236296" y="6165304"/>
            <a:ext cx="1800200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1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908720"/>
            <a:ext cx="5328592" cy="193899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omic Sans MS" pitchFamily="66" charset="0"/>
              </a:rPr>
              <a:t>Прибор, изображенный на рисунке, изобрел Дуглас </a:t>
            </a:r>
            <a:r>
              <a:rPr lang="ru-RU" sz="2400" dirty="0" err="1" smtClean="0">
                <a:latin typeface="Comic Sans MS" pitchFamily="66" charset="0"/>
              </a:rPr>
              <a:t>Энгельбарт</a:t>
            </a:r>
            <a:r>
              <a:rPr lang="ru-RU" sz="2400" dirty="0" smtClean="0">
                <a:latin typeface="Comic Sans MS" pitchFamily="66" charset="0"/>
              </a:rPr>
              <a:t>. Прообразом какого </a:t>
            </a:r>
          </a:p>
          <a:p>
            <a:pPr algn="just"/>
            <a:r>
              <a:rPr lang="ru-RU" sz="2400" dirty="0" smtClean="0">
                <a:latin typeface="Comic Sans MS" pitchFamily="66" charset="0"/>
              </a:rPr>
              <a:t>современного компьютерного устройства является этот прибор?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38911" t="45891" r="50291" b="38359"/>
          <a:stretch>
            <a:fillRect/>
          </a:stretch>
        </p:blipFill>
        <p:spPr bwMode="auto">
          <a:xfrm>
            <a:off x="2915816" y="3068960"/>
            <a:ext cx="363855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31640" y="1268760"/>
            <a:ext cx="5400600" cy="1200329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Какое устройство является на рисунке лишним?	</a:t>
            </a:r>
          </a:p>
          <a:p>
            <a:pPr algn="ctr"/>
            <a:r>
              <a:rPr lang="ru-RU" sz="2400" dirty="0" smtClean="0">
                <a:latin typeface="Comic Sans MS" pitchFamily="66" charset="0"/>
              </a:rPr>
              <a:t>Почему?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7164288" y="6093296"/>
            <a:ext cx="1872208" cy="692696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4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92080" y="2780928"/>
            <a:ext cx="1673053" cy="228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r="18986"/>
          <a:stretch>
            <a:fillRect/>
          </a:stretch>
        </p:blipFill>
        <p:spPr bwMode="auto">
          <a:xfrm>
            <a:off x="179512" y="2852936"/>
            <a:ext cx="1800200" cy="185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789039"/>
            <a:ext cx="1368152" cy="219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2852936"/>
            <a:ext cx="1892644" cy="129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365104"/>
            <a:ext cx="2094475" cy="145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" name="Рисунок 18" descr="3f095e5c8b35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7584" y="1772816"/>
            <a:ext cx="6480720" cy="954107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Как называется графическая точка на экране монитора. 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8" name="Управляющая кнопка: настраиваемая 7">
            <a:hlinkClick r:id="rId3" action="ppaction://hlinksldjump" highlightClick="1"/>
          </p:cNvPr>
          <p:cNvSpPr/>
          <p:nvPr/>
        </p:nvSpPr>
        <p:spPr>
          <a:xfrm>
            <a:off x="7236296" y="6165304"/>
            <a:ext cx="1800200" cy="62068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2924944"/>
            <a:ext cx="5228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2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292759" y="652473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настраиваемая 10">
            <a:hlinkClick r:id="rId3" action="ppaction://hlinksldjump" highlightClick="1"/>
          </p:cNvPr>
          <p:cNvSpPr/>
          <p:nvPr/>
        </p:nvSpPr>
        <p:spPr>
          <a:xfrm>
            <a:off x="7236296" y="6093296"/>
            <a:ext cx="1872208" cy="692696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3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340024" y="1421160"/>
            <a:ext cx="5400600" cy="138499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Какое устройство является на рисунке лишним?	</a:t>
            </a:r>
          </a:p>
          <a:p>
            <a:pPr algn="ctr"/>
            <a:r>
              <a:rPr lang="ru-RU" sz="2800" dirty="0" smtClean="0">
                <a:latin typeface="Comic Sans MS" pitchFamily="66" charset="0"/>
              </a:rPr>
              <a:t>Почему?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365104"/>
            <a:ext cx="1734270" cy="135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212976"/>
            <a:ext cx="204436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509120"/>
            <a:ext cx="1498583" cy="107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996952"/>
            <a:ext cx="1907704" cy="153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процесс 24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" name="Рисунок 19" descr="3f095e5c8b35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5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sp>
        <p:nvSpPr>
          <p:cNvPr id="9" name="Управляющая кнопка: настраиваемая 8">
            <a:hlinkClick r:id="rId3" action="ppaction://hlinksldjump" highlightClick="1"/>
          </p:cNvPr>
          <p:cNvSpPr/>
          <p:nvPr/>
        </p:nvSpPr>
        <p:spPr>
          <a:xfrm>
            <a:off x="7308304" y="6165304"/>
            <a:ext cx="1763688" cy="60344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2204864"/>
            <a:ext cx="6480720" cy="206210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Какая связь между городом в Англии, ружьем калибра 30*30 и одним из элементов компьютера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332656"/>
            <a:ext cx="8229600" cy="4905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Алгоритмы</a:t>
            </a:r>
            <a:r>
              <a:rPr lang="ru-RU" sz="7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100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340768"/>
            <a:ext cx="6552728" cy="1569660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omic Sans MS" pitchFamily="66" charset="0"/>
              </a:rPr>
              <a:t>Наступил солнечный день. Пятачок и </a:t>
            </a:r>
            <a:r>
              <a:rPr lang="ru-RU" sz="2400" dirty="0" err="1">
                <a:latin typeface="Comic Sans MS" pitchFamily="66" charset="0"/>
              </a:rPr>
              <a:t>Винни-Пух</a:t>
            </a:r>
            <a:r>
              <a:rPr lang="ru-RU" sz="2400" dirty="0">
                <a:latin typeface="Comic Sans MS" pitchFamily="66" charset="0"/>
              </a:rPr>
              <a:t> договорились встретиться с друзьями на берегу озера. Определите, с кем из своих друзей они встретились? 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187624" y="3717032"/>
            <a:ext cx="1512168" cy="504056"/>
            <a:chOff x="539552" y="3068960"/>
            <a:chExt cx="2088232" cy="864096"/>
          </a:xfrm>
        </p:grpSpPr>
        <p:sp>
          <p:nvSpPr>
            <p:cNvPr id="30" name="Половина рамки 29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Стрелка вниз 30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 flipH="1">
            <a:off x="4211960" y="3717032"/>
            <a:ext cx="1872208" cy="432048"/>
            <a:chOff x="539552" y="3068960"/>
            <a:chExt cx="2088232" cy="864096"/>
          </a:xfrm>
        </p:grpSpPr>
        <p:sp>
          <p:nvSpPr>
            <p:cNvPr id="34" name="Половина рамки 33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5" name="Стрелка вниз 34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Ромб 6"/>
          <p:cNvSpPr/>
          <p:nvPr/>
        </p:nvSpPr>
        <p:spPr>
          <a:xfrm>
            <a:off x="2195736" y="2924944"/>
            <a:ext cx="2952328" cy="1584176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Идёт дождь?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4048" y="32849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нет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03648" y="32849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51520" y="4293096"/>
            <a:ext cx="2592288" cy="1152128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Остались дома, и в гости к ним пришел Кролик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499992" y="4293096"/>
            <a:ext cx="2592288" cy="1152128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Встретили Ослика </a:t>
            </a:r>
            <a:r>
              <a:rPr lang="ru-RU" sz="2400" dirty="0" err="1">
                <a:solidFill>
                  <a:schemeClr val="tx1"/>
                </a:solidFill>
                <a:latin typeface="Comic Sans MS" pitchFamily="66" charset="0"/>
              </a:rPr>
              <a:t>Иа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 и Сову Ух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6" name="Управляющая кнопка: настраиваемая 15">
            <a:hlinkClick r:id="rId3" action="ppaction://hlinksldjump" highlightClick="1"/>
          </p:cNvPr>
          <p:cNvSpPr/>
          <p:nvPr/>
        </p:nvSpPr>
        <p:spPr>
          <a:xfrm>
            <a:off x="7236296" y="6093296"/>
            <a:ext cx="1763688" cy="692696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66" t="5374" r="14014" b="8358"/>
          <a:stretch>
            <a:fillRect/>
          </a:stretch>
        </p:blipFill>
        <p:spPr bwMode="auto">
          <a:xfrm rot="20213578">
            <a:off x="191826" y="258385"/>
            <a:ext cx="875980" cy="115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5" name="Рисунок 24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0"/>
            <a:ext cx="48965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6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Инфо</a:t>
            </a:r>
            <a:r>
              <a:rPr lang="ru-RU" sz="60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Магия</a:t>
            </a:r>
            <a:endParaRPr lang="ru-RU" sz="6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2464" name="Group 416"/>
          <p:cNvGraphicFramePr>
            <a:graphicFrameLocks noGrp="1"/>
          </p:cNvGraphicFramePr>
          <p:nvPr/>
        </p:nvGraphicFramePr>
        <p:xfrm>
          <a:off x="323528" y="1052736"/>
          <a:ext cx="8358246" cy="5045169"/>
        </p:xfrm>
        <a:graphic>
          <a:graphicData uri="http://schemas.openxmlformats.org/drawingml/2006/table">
            <a:tbl>
              <a:tblPr/>
              <a:tblGrid>
                <a:gridCol w="2703215"/>
                <a:gridCol w="1081213"/>
                <a:gridCol w="1015759"/>
                <a:gridCol w="1207302"/>
                <a:gridCol w="1275504"/>
                <a:gridCol w="1075253"/>
              </a:tblGrid>
              <a:tr h="875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Ребусы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" action="ppaction://hlinksldjump"/>
                        </a:rPr>
                        <a:t>100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3" action="ppaction://hlinksldjump"/>
                        </a:rPr>
                        <a:t>200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4" action="ppaction://hlinksldjump"/>
                        </a:rPr>
                        <a:t>300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5" action="ppaction://hlinksldjump"/>
                        </a:rPr>
                        <a:t>400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6" action="ppaction://hlinksldjump"/>
                        </a:rPr>
                        <a:t>500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1000"/>
                      </a:srgbClr>
                    </a:solidFill>
                  </a:tcPr>
                </a:tc>
              </a:tr>
              <a:tr h="8780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Весёлая разминка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7" action="ppaction://hlinksldjump"/>
                        </a:rPr>
                        <a:t>100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8" action="ppaction://hlinksldjump"/>
                        </a:rPr>
                        <a:t>200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9" action="ppaction://hlinksldjump"/>
                        </a:rPr>
                        <a:t>300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0" action="ppaction://hlinksldjump"/>
                        </a:rPr>
                        <a:t>400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1" action="ppaction://hlinksldjump"/>
                        </a:rPr>
                        <a:t>500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</a:tr>
              <a:tr h="10770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spc="12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Магические атрибуты компьютера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2" action="ppaction://hlinksldjump"/>
                        </a:rPr>
                        <a:t>100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3" action="ppaction://hlinksldjump"/>
                        </a:rPr>
                        <a:t>200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4" action="ppaction://hlinksldjump"/>
                        </a:rPr>
                        <a:t>300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5" action="ppaction://hlinksldjump"/>
                        </a:rPr>
                        <a:t>400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6" action="ppaction://hlinksldjump"/>
                        </a:rPr>
                        <a:t>500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67843"/>
                      </a:srgbClr>
                    </a:solidFill>
                  </a:tcPr>
                </a:tc>
              </a:tr>
              <a:tr h="1015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Алгоритмы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7" action="ppaction://hlinksldjump"/>
                        </a:rPr>
                        <a:t>100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8" action="ppaction://hlinksldjump"/>
                        </a:rPr>
                        <a:t>200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19" action="ppaction://hlinksldjump"/>
                        </a:rPr>
                        <a:t>300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0" action="ppaction://hlinksldjump"/>
                        </a:rPr>
                        <a:t>400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1" action="ppaction://hlinksldjump"/>
                        </a:rPr>
                        <a:t>500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49804"/>
                      </a:srgbClr>
                    </a:solidFill>
                  </a:tcPr>
                </a:tc>
              </a:tr>
              <a:tr h="1015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Чёрный ящик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2" action="ppaction://hlinksldjump"/>
                        </a:rPr>
                        <a:t>100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3" action="ppaction://hlinksldjump"/>
                        </a:rPr>
                        <a:t>200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4" action="ppaction://hlinksldjump"/>
                        </a:rPr>
                        <a:t>300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5" action="ppaction://hlinksldjump"/>
                        </a:rPr>
                        <a:t>400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hlinkClick r:id="rId26" action="ppaction://hlinksldjump"/>
                        </a:rPr>
                        <a:t>500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1124744"/>
            <a:ext cx="6912768" cy="1569660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omic Sans MS" pitchFamily="66" charset="0"/>
              </a:rPr>
              <a:t>В большой корзине лежали клубки с </a:t>
            </a:r>
            <a:r>
              <a:rPr lang="ru-RU" sz="2400" dirty="0" smtClean="0">
                <a:latin typeface="Comic Sans MS" pitchFamily="66" charset="0"/>
              </a:rPr>
              <a:t>красными и зелеными нитками</a:t>
            </a:r>
            <a:r>
              <a:rPr lang="ru-RU" sz="2400" dirty="0">
                <a:latin typeface="Comic Sans MS" pitchFamily="66" charset="0"/>
              </a:rPr>
              <a:t>, чтобы Герде и Каю связать новые носки. Какого цвета носки свяжет бабушка Каю?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187624" y="3717032"/>
            <a:ext cx="1512168" cy="504056"/>
            <a:chOff x="539552" y="3068960"/>
            <a:chExt cx="2088232" cy="864096"/>
          </a:xfrm>
        </p:grpSpPr>
        <p:sp>
          <p:nvSpPr>
            <p:cNvPr id="9" name="Половина рамки 8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Стрелка вниз 9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 flipH="1">
            <a:off x="4211960" y="3717032"/>
            <a:ext cx="1872208" cy="432048"/>
            <a:chOff x="539552" y="3068960"/>
            <a:chExt cx="2088232" cy="864096"/>
          </a:xfrm>
        </p:grpSpPr>
        <p:sp>
          <p:nvSpPr>
            <p:cNvPr id="12" name="Половина рамки 11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 вниз 12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омб 13"/>
          <p:cNvSpPr/>
          <p:nvPr/>
        </p:nvSpPr>
        <p:spPr>
          <a:xfrm>
            <a:off x="2195736" y="2924944"/>
            <a:ext cx="3168352" cy="1584176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Нитка красная?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32849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нет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03648" y="32849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4293096"/>
            <a:ext cx="2592288" cy="1152128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Бабушка свяжет носки Герде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9" name="Управляющая кнопка: настраиваемая 18">
            <a:hlinkClick r:id="rId3" action="ppaction://hlinksldjump" highlightClick="1"/>
          </p:cNvPr>
          <p:cNvSpPr/>
          <p:nvPr/>
        </p:nvSpPr>
        <p:spPr>
          <a:xfrm>
            <a:off x="7308304" y="6165304"/>
            <a:ext cx="1763688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12820" r="52362" b="19902"/>
          <a:stretch>
            <a:fillRect/>
          </a:stretch>
        </p:blipFill>
        <p:spPr bwMode="auto">
          <a:xfrm>
            <a:off x="6228183" y="2996952"/>
            <a:ext cx="291581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4716016" y="4293096"/>
            <a:ext cx="2592288" cy="1152128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Бабушка свяжет носки Каю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115616" y="0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200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66" t="5374" r="8546" b="6250"/>
          <a:stretch>
            <a:fillRect/>
          </a:stretch>
        </p:blipFill>
        <p:spPr bwMode="auto">
          <a:xfrm rot="20213578">
            <a:off x="194714" y="244256"/>
            <a:ext cx="942211" cy="11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3131840" y="4869160"/>
            <a:ext cx="1512168" cy="504056"/>
            <a:chOff x="539552" y="3068960"/>
            <a:chExt cx="2088232" cy="864096"/>
          </a:xfrm>
        </p:grpSpPr>
        <p:sp>
          <p:nvSpPr>
            <p:cNvPr id="31" name="Половина рамки 30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2" name="Стрелка вниз 31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67544" y="1340768"/>
            <a:ext cx="6480720" cy="1631216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 коллекции у кота </a:t>
            </a:r>
            <a:r>
              <a:rPr lang="ru-RU" sz="2000" dirty="0" err="1" smtClean="0">
                <a:latin typeface="Comic Sans MS" pitchFamily="66" charset="0"/>
              </a:rPr>
              <a:t>Матроскина</a:t>
            </a:r>
            <a:r>
              <a:rPr lang="ru-RU" sz="2000" dirty="0" smtClean="0">
                <a:latin typeface="Comic Sans MS" pitchFamily="66" charset="0"/>
              </a:rPr>
              <a:t> хранились бабочки, которых он наловил летом на лужайке около дома в </a:t>
            </a:r>
            <a:r>
              <a:rPr lang="ru-RU" sz="2000" dirty="0" err="1" smtClean="0">
                <a:latin typeface="Comic Sans MS" pitchFamily="66" charset="0"/>
              </a:rPr>
              <a:t>Простоквашино</a:t>
            </a:r>
            <a:r>
              <a:rPr lang="ru-RU" sz="2000" dirty="0" smtClean="0">
                <a:latin typeface="Comic Sans MS" pitchFamily="66" charset="0"/>
              </a:rPr>
              <a:t>. Чтобы узнать, какого цвета бабочки преимущественно составляли коллекцию, выполни алгоритм. </a:t>
            </a:r>
            <a:endParaRPr lang="ru-RU" sz="2000" dirty="0">
              <a:latin typeface="Comic Sans MS" pitchFamily="66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67544" y="3933056"/>
            <a:ext cx="1512168" cy="504056"/>
            <a:chOff x="539552" y="3068960"/>
            <a:chExt cx="2088232" cy="864096"/>
          </a:xfrm>
        </p:grpSpPr>
        <p:sp>
          <p:nvSpPr>
            <p:cNvPr id="18" name="Половина рамки 17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трелка вниз 18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 flipH="1">
            <a:off x="3995936" y="3933056"/>
            <a:ext cx="1872208" cy="432048"/>
            <a:chOff x="539552" y="3068960"/>
            <a:chExt cx="2088232" cy="864096"/>
          </a:xfrm>
        </p:grpSpPr>
        <p:sp>
          <p:nvSpPr>
            <p:cNvPr id="21" name="Половина рамки 20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Стрелка вниз 21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Ромб 22"/>
          <p:cNvSpPr/>
          <p:nvPr/>
        </p:nvSpPr>
        <p:spPr>
          <a:xfrm>
            <a:off x="899592" y="3429000"/>
            <a:ext cx="4608512" cy="1008112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270+730=2000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0072" y="35010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нет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67544" y="342900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4437112"/>
            <a:ext cx="2304256" cy="576064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Желтые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67736" y="5373216"/>
            <a:ext cx="2376264" cy="576064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синие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63688" y="5373216"/>
            <a:ext cx="2232248" cy="576064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зеленые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 flipH="1">
            <a:off x="6372200" y="4869160"/>
            <a:ext cx="1872208" cy="432048"/>
            <a:chOff x="539552" y="3068960"/>
            <a:chExt cx="2088232" cy="864096"/>
          </a:xfrm>
        </p:grpSpPr>
        <p:sp>
          <p:nvSpPr>
            <p:cNvPr id="34" name="Половина рамки 33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5" name="Стрелка вниз 34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Ромб 27"/>
          <p:cNvSpPr/>
          <p:nvPr/>
        </p:nvSpPr>
        <p:spPr>
          <a:xfrm>
            <a:off x="3995936" y="4365104"/>
            <a:ext cx="3672408" cy="1152128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 бабочки 4 крыла?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9872" y="43651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452320" y="4293096"/>
            <a:ext cx="864096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нет</a:t>
            </a:r>
            <a:endParaRPr lang="ru-RU" sz="2400" b="1" dirty="0"/>
          </a:p>
        </p:txBody>
      </p:sp>
      <p:sp>
        <p:nvSpPr>
          <p:cNvPr id="39" name="Управляющая кнопка: настраиваемая 38">
            <a:hlinkClick r:id="rId4" action="ppaction://hlinksldjump" highlightClick="1"/>
          </p:cNvPr>
          <p:cNvSpPr/>
          <p:nvPr/>
        </p:nvSpPr>
        <p:spPr>
          <a:xfrm>
            <a:off x="7272808" y="6165304"/>
            <a:ext cx="1763688" cy="60344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1115616" y="0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300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6" t="7565" r="10425" b="4158"/>
          <a:stretch>
            <a:fillRect/>
          </a:stretch>
        </p:blipFill>
        <p:spPr bwMode="auto">
          <a:xfrm rot="20213578">
            <a:off x="190184" y="301155"/>
            <a:ext cx="1048700" cy="118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процесс 46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1" name="Рисунок 40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с одним скругленным углом 93"/>
          <p:cNvSpPr/>
          <p:nvPr/>
        </p:nvSpPr>
        <p:spPr>
          <a:xfrm flipH="1">
            <a:off x="3203848" y="2420888"/>
            <a:ext cx="72008" cy="504056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с одним скругленным углом 92"/>
          <p:cNvSpPr/>
          <p:nvPr/>
        </p:nvSpPr>
        <p:spPr>
          <a:xfrm flipH="1">
            <a:off x="3203848" y="3356992"/>
            <a:ext cx="72008" cy="504056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7" name="Группа 86"/>
          <p:cNvGrpSpPr/>
          <p:nvPr/>
        </p:nvGrpSpPr>
        <p:grpSpPr>
          <a:xfrm flipH="1" flipV="1">
            <a:off x="3131840" y="4725144"/>
            <a:ext cx="2736304" cy="792088"/>
            <a:chOff x="539552" y="3068960"/>
            <a:chExt cx="2088232" cy="864096"/>
          </a:xfrm>
        </p:grpSpPr>
        <p:sp>
          <p:nvSpPr>
            <p:cNvPr id="88" name="Половина рамки 87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Стрелка вниз 88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 flipV="1">
            <a:off x="755576" y="4653136"/>
            <a:ext cx="2664296" cy="864096"/>
            <a:chOff x="539552" y="3068960"/>
            <a:chExt cx="2088232" cy="864096"/>
          </a:xfrm>
        </p:grpSpPr>
        <p:sp>
          <p:nvSpPr>
            <p:cNvPr id="85" name="Половина рамки 84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6" name="Стрелка вниз 85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 flipH="1">
            <a:off x="3851920" y="4221088"/>
            <a:ext cx="1935832" cy="504056"/>
            <a:chOff x="539552" y="3068960"/>
            <a:chExt cx="2088232" cy="864096"/>
          </a:xfrm>
        </p:grpSpPr>
        <p:sp>
          <p:nvSpPr>
            <p:cNvPr id="80" name="Половина рамки 79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" name="Стрелка вниз 80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755576" y="4293096"/>
            <a:ext cx="1512168" cy="504056"/>
            <a:chOff x="539552" y="3068960"/>
            <a:chExt cx="2088232" cy="864096"/>
          </a:xfrm>
        </p:grpSpPr>
        <p:sp>
          <p:nvSpPr>
            <p:cNvPr id="77" name="Половина рамки 76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8" name="Стрелка вниз 77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4" name="Ромб 73"/>
          <p:cNvSpPr/>
          <p:nvPr/>
        </p:nvSpPr>
        <p:spPr>
          <a:xfrm>
            <a:off x="1187624" y="3717032"/>
            <a:ext cx="4320480" cy="1008112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больше 50?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763688" y="2852936"/>
            <a:ext cx="2736304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умножить на 3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51520" y="4581128"/>
            <a:ext cx="1728192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+8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499992" y="4581128"/>
            <a:ext cx="1728192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-8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90" name="Прямоугольник с одним скругленным углом 89"/>
          <p:cNvSpPr/>
          <p:nvPr/>
        </p:nvSpPr>
        <p:spPr>
          <a:xfrm flipH="1">
            <a:off x="3203848" y="5517232"/>
            <a:ext cx="72008" cy="504056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араллелограмм 90"/>
          <p:cNvSpPr/>
          <p:nvPr/>
        </p:nvSpPr>
        <p:spPr>
          <a:xfrm>
            <a:off x="2195736" y="5805264"/>
            <a:ext cx="2088232" cy="504056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результат</a:t>
            </a:r>
          </a:p>
        </p:txBody>
      </p:sp>
      <p:sp>
        <p:nvSpPr>
          <p:cNvPr id="92" name="Параллелограмм 91"/>
          <p:cNvSpPr/>
          <p:nvPr/>
        </p:nvSpPr>
        <p:spPr>
          <a:xfrm>
            <a:off x="2339752" y="2060848"/>
            <a:ext cx="1512168" cy="504056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а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23528" y="378904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да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436096" y="371703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нет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971600" y="836712"/>
            <a:ext cx="6048672" cy="1323439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Вычислительная машина считает по алгоритму, изображенному в виде 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блок-схемы. Если a=15, чему будет равен результат?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8" name="Управляющая кнопка: настраиваемая 27">
            <a:hlinkClick r:id="rId3" action="ppaction://hlinksldjump" highlightClick="1"/>
          </p:cNvPr>
          <p:cNvSpPr/>
          <p:nvPr/>
        </p:nvSpPr>
        <p:spPr>
          <a:xfrm>
            <a:off x="7164288" y="6165304"/>
            <a:ext cx="1872208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1187624" y="-245269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400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66" t="5374" r="10879" b="6184"/>
          <a:stretch>
            <a:fillRect/>
          </a:stretch>
        </p:blipFill>
        <p:spPr bwMode="auto">
          <a:xfrm rot="20213578">
            <a:off x="196021" y="249766"/>
            <a:ext cx="913951" cy="118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процесс 36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3" name="Рисунок 32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/>
          <p:cNvCxnSpPr/>
          <p:nvPr/>
        </p:nvCxnSpPr>
        <p:spPr>
          <a:xfrm>
            <a:off x="857224" y="5857892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 flipH="1" flipV="1">
            <a:off x="1215208" y="4643446"/>
            <a:ext cx="2285222" cy="7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357554" y="928670"/>
            <a:ext cx="3429024" cy="1938992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В слове «ПАРУС» замени буквы по приведенному </a:t>
            </a:r>
          </a:p>
          <a:p>
            <a:pPr algn="ctr"/>
            <a:r>
              <a:rPr lang="ru-RU" sz="2400" dirty="0" smtClean="0">
                <a:latin typeface="Comic Sans MS" pitchFamily="66" charset="0"/>
              </a:rPr>
              <a:t>алгоритму. Назови полученное слово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2231232" y="1124744"/>
            <a:ext cx="72008" cy="1008112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1511152" y="1628800"/>
            <a:ext cx="1440160" cy="720080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П?</a:t>
            </a:r>
            <a:endParaRPr lang="ru-RU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2428868"/>
            <a:ext cx="1763688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Заменить на «В»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064" y="155679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да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5984" y="242886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нет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28" name="Ромб 27"/>
          <p:cNvSpPr/>
          <p:nvPr/>
        </p:nvSpPr>
        <p:spPr>
          <a:xfrm>
            <a:off x="1643042" y="4071942"/>
            <a:ext cx="1440160" cy="720080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А?</a:t>
            </a:r>
            <a:endParaRPr lang="ru-RU" sz="2400" b="1" dirty="0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2844" y="4786322"/>
            <a:ext cx="1763688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Заменить на «И»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14350" y="2000240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500034" y="2214554"/>
            <a:ext cx="4286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Параллелограмм 69"/>
          <p:cNvSpPr/>
          <p:nvPr/>
        </p:nvSpPr>
        <p:spPr>
          <a:xfrm>
            <a:off x="1500166" y="3214686"/>
            <a:ext cx="1643074" cy="714380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Проверяем вторую букву</a:t>
            </a:r>
          </a:p>
        </p:txBody>
      </p:sp>
      <p:sp>
        <p:nvSpPr>
          <p:cNvPr id="71" name="Параллелограмм 70"/>
          <p:cNvSpPr/>
          <p:nvPr/>
        </p:nvSpPr>
        <p:spPr>
          <a:xfrm>
            <a:off x="1500166" y="714356"/>
            <a:ext cx="1571636" cy="714380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Берем первую букву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>
            <a:off x="1786712" y="2785264"/>
            <a:ext cx="85725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500828" y="3356768"/>
            <a:ext cx="57150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785786" y="3643314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57224" y="4429132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rot="5400000">
            <a:off x="679423" y="4606933"/>
            <a:ext cx="35719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42910" y="392906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да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1760" y="501317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нет</a:t>
            </a:r>
            <a:endParaRPr lang="ru-RU" sz="2400" b="1" dirty="0">
              <a:latin typeface="Comic Sans MS" pitchFamily="66" charset="0"/>
            </a:endParaRP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rot="5400000">
            <a:off x="643704" y="5642784"/>
            <a:ext cx="4286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Параллелограмм 92"/>
          <p:cNvSpPr/>
          <p:nvPr/>
        </p:nvSpPr>
        <p:spPr>
          <a:xfrm>
            <a:off x="1571604" y="5643578"/>
            <a:ext cx="1643074" cy="714380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результа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94" name="Управляющая кнопка: настраиваемая 93">
            <a:hlinkClick r:id="rId3" action="ppaction://hlinksldjump" highlightClick="1"/>
          </p:cNvPr>
          <p:cNvSpPr/>
          <p:nvPr/>
        </p:nvSpPr>
        <p:spPr>
          <a:xfrm>
            <a:off x="7236296" y="6093296"/>
            <a:ext cx="1800200" cy="692696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http://s4.goodfon.ru/wallpaper/previews-middle/318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286124"/>
            <a:ext cx="3773483" cy="2405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1187624" y="-245269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500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66" t="5374" r="10879" b="6184"/>
          <a:stretch>
            <a:fillRect/>
          </a:stretch>
        </p:blipFill>
        <p:spPr bwMode="auto">
          <a:xfrm rot="20213578">
            <a:off x="196021" y="249766"/>
            <a:ext cx="913951" cy="118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процесс 33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6" name="Рисунок 35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420888"/>
            <a:ext cx="6696744" cy="1224136"/>
          </a:xfrm>
          <a:solidFill>
            <a:srgbClr val="FFFFCC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Как называется процесс преобразования информации из одной знаковой формы в другую</a:t>
            </a:r>
            <a:endParaRPr lang="ru-RU" b="1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76672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Черный ящик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100</a:t>
            </a:r>
          </a:p>
        </p:txBody>
      </p:sp>
      <p:pic>
        <p:nvPicPr>
          <p:cNvPr id="43010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7208" y="0"/>
            <a:ext cx="1412776" cy="1412776"/>
          </a:xfrm>
          <a:prstGeom prst="rect">
            <a:avLst/>
          </a:prstGeom>
          <a:noFill/>
        </p:spPr>
      </p:pic>
      <p:sp>
        <p:nvSpPr>
          <p:cNvPr id="6" name="Управляющая кнопка: настраиваемая 5">
            <a:hlinkClick r:id="rId4" action="ppaction://hlinksldjump" highlightClick="1"/>
          </p:cNvPr>
          <p:cNvSpPr/>
          <p:nvPr/>
        </p:nvSpPr>
        <p:spPr>
          <a:xfrm>
            <a:off x="7236296" y="6093296"/>
            <a:ext cx="1800200" cy="692696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08566">
            <a:off x="106106" y="1067825"/>
            <a:ext cx="1717508" cy="123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76672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Черный ящик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200</a:t>
            </a:r>
          </a:p>
        </p:txBody>
      </p:sp>
      <p:sp>
        <p:nvSpPr>
          <p:cNvPr id="19460" name="Прямоугольник 7"/>
          <p:cNvSpPr>
            <a:spLocks noChangeArrowheads="1"/>
          </p:cNvSpPr>
          <p:nvPr/>
        </p:nvSpPr>
        <p:spPr bwMode="auto">
          <a:xfrm>
            <a:off x="1403648" y="1124744"/>
            <a:ext cx="4896544" cy="156966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400" dirty="0" smtClean="0">
                <a:latin typeface="Comic Sans MS" pitchFamily="66" charset="0"/>
                <a:cs typeface="Arial" pitchFamily="34" charset="0"/>
              </a:rPr>
              <a:t>Кого из приведенных ниже живых существ или материальных объектов нельзя назвать Исполнителем?</a:t>
            </a:r>
            <a:endParaRPr lang="ru-RU" sz="2400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4039" name="Picture 7" descr="http://vecherka.su/pics/uploads/archive2013/01_2013/23012013/140.jpg"/>
          <p:cNvPicPr>
            <a:picLocks noChangeAspect="1" noChangeArrowheads="1"/>
          </p:cNvPicPr>
          <p:nvPr/>
        </p:nvPicPr>
        <p:blipFill>
          <a:blip r:embed="rId3" cstate="print"/>
          <a:srcRect t="6873" r="40056" b="9634"/>
          <a:stretch>
            <a:fillRect/>
          </a:stretch>
        </p:blipFill>
        <p:spPr bwMode="auto">
          <a:xfrm>
            <a:off x="395536" y="2852936"/>
            <a:ext cx="1861130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45" name="Picture 13" descr="http://izhevsk.ru/forums/icons/forum_pictures/009236/9236680.jpg"/>
          <p:cNvPicPr>
            <a:picLocks noChangeAspect="1" noChangeArrowheads="1"/>
          </p:cNvPicPr>
          <p:nvPr/>
        </p:nvPicPr>
        <p:blipFill>
          <a:blip r:embed="rId4" cstate="print"/>
          <a:srcRect l="9450" r="7864" b="6060"/>
          <a:stretch>
            <a:fillRect/>
          </a:stretch>
        </p:blipFill>
        <p:spPr bwMode="auto">
          <a:xfrm>
            <a:off x="2699792" y="2852936"/>
            <a:ext cx="216024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Управляющая кнопка: настраиваемая 9">
            <a:hlinkClick r:id="rId5" action="ppaction://hlinksldjump" highlightClick="1"/>
          </p:cNvPr>
          <p:cNvSpPr/>
          <p:nvPr/>
        </p:nvSpPr>
        <p:spPr>
          <a:xfrm>
            <a:off x="7308304" y="6165304"/>
            <a:ext cx="1763688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4043" name="Picture 11" descr="http://bms.24open.ru/images/83cfa8970fa8c7856c95c683e7bba8d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509120"/>
            <a:ext cx="1944216" cy="178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7" name="Picture 5" descr="http://im3-tub-ru.yandex.net/i?id=45333487-44-72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4581128"/>
            <a:ext cx="2100233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7208" y="0"/>
            <a:ext cx="1412776" cy="1412776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43514">
            <a:off x="108253" y="1030757"/>
            <a:ext cx="1360602" cy="97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3f095e5c8b35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8566">
            <a:off x="83072" y="457221"/>
            <a:ext cx="1344654" cy="96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настраиваемая 5">
            <a:hlinkClick r:id="rId5" action="ppaction://hlinksldjump" highlightClick="1"/>
          </p:cNvPr>
          <p:cNvSpPr/>
          <p:nvPr/>
        </p:nvSpPr>
        <p:spPr>
          <a:xfrm>
            <a:off x="7236296" y="6237312"/>
            <a:ext cx="1800200" cy="548680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14400" y="476672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Черный ящик </a:t>
            </a: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300</a:t>
            </a:r>
          </a:p>
        </p:txBody>
      </p:sp>
      <p:pic>
        <p:nvPicPr>
          <p:cNvPr id="13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7208" y="0"/>
            <a:ext cx="1412776" cy="141277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 descr="3f095e5c8b3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  <p:pic>
        <p:nvPicPr>
          <p:cNvPr id="21" name="Picture 5" descr="ADA-P.JPG (9152 bytes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4788" y="1628800"/>
            <a:ext cx="20066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628800"/>
            <a:ext cx="2006600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738" y="1557363"/>
            <a:ext cx="2016125" cy="24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844700"/>
            <a:ext cx="1490663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3033713" y="3933850"/>
            <a:ext cx="1943100" cy="3667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Ада Лавлейс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4976813" y="3933850"/>
            <a:ext cx="2089150" cy="36671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Галилей Галилео</a:t>
            </a:r>
          </a:p>
        </p:txBody>
      </p:sp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7725" y="1556792"/>
            <a:ext cx="19462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7343775" y="3933056"/>
            <a:ext cx="1800225" cy="36671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dirty="0"/>
              <a:t>Пифагор</a:t>
            </a:r>
          </a:p>
        </p:txBody>
      </p:sp>
      <p:pic>
        <p:nvPicPr>
          <p:cNvPr id="34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16832"/>
            <a:ext cx="13716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7"/>
          <p:cNvSpPr>
            <a:spLocks noChangeArrowheads="1"/>
          </p:cNvSpPr>
          <p:nvPr/>
        </p:nvSpPr>
        <p:spPr bwMode="auto">
          <a:xfrm>
            <a:off x="755576" y="4365104"/>
            <a:ext cx="6624736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400" dirty="0" smtClean="0">
                <a:latin typeface="Comic Sans MS" pitchFamily="66" charset="0"/>
                <a:cs typeface="Arial" pitchFamily="34" charset="0"/>
              </a:rPr>
              <a:t>Кто из этих людей писал программы для вычислительных машин?</a:t>
            </a:r>
            <a:endParaRPr lang="ru-RU" sz="2400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6" name="Picture 6" descr="ньютон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14605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11560" y="3933056"/>
            <a:ext cx="1873250" cy="366712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/>
              <a:t>Исаак Ньютон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7164288" y="6165304"/>
            <a:ext cx="1872208" cy="62068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14400" y="476672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Черный ящик </a:t>
            </a: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400</a:t>
            </a:r>
          </a:p>
        </p:txBody>
      </p:sp>
      <p:pic>
        <p:nvPicPr>
          <p:cNvPr id="12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7208" y="0"/>
            <a:ext cx="1412776" cy="141277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39983">
            <a:off x="124887" y="777433"/>
            <a:ext cx="1248923" cy="89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28662" y="4643446"/>
            <a:ext cx="12241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1643050"/>
            <a:ext cx="6480720" cy="2246769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omic Sans MS" pitchFamily="66" charset="0"/>
              </a:rPr>
              <a:t>Робот-собака AIBO может воспринимать окружающие его предметы, обладая электронным зрением, возможностью передвигаться, воспринимать голосовые команды. </a:t>
            </a:r>
          </a:p>
          <a:p>
            <a:pPr algn="just"/>
            <a:r>
              <a:rPr lang="ru-RU" sz="2000" dirty="0" smtClean="0">
                <a:latin typeface="Comic Sans MS" pitchFamily="66" charset="0"/>
              </a:rPr>
              <a:t>Какие из видов информации (по способу восприятия)  недоступны электронному другу?</a:t>
            </a:r>
          </a:p>
          <a:p>
            <a:pPr algn="just"/>
            <a:r>
              <a:rPr lang="ru-RU" sz="2000" dirty="0" smtClean="0">
                <a:latin typeface="Comic Sans MS" pitchFamily="66" charset="0"/>
              </a:rPr>
              <a:t>Вы должны назвать все 3 вида информации.</a:t>
            </a:r>
            <a:r>
              <a:rPr lang="ru-RU" sz="2000" dirty="0" smtClean="0"/>
              <a:t>	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3857628"/>
            <a:ext cx="2214578" cy="240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процесс 21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3f095e5c8b3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39983">
            <a:off x="-89364" y="457727"/>
            <a:ext cx="1631775" cy="117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sp>
        <p:nvSpPr>
          <p:cNvPr id="8" name="Управляющая кнопка: настраиваемая 7">
            <a:hlinkClick r:id="rId5" action="ppaction://hlinksldjump" highlightClick="1"/>
          </p:cNvPr>
          <p:cNvSpPr/>
          <p:nvPr/>
        </p:nvSpPr>
        <p:spPr>
          <a:xfrm>
            <a:off x="7380312" y="6165304"/>
            <a:ext cx="1728192" cy="62068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14400" y="476672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Черный ящик </a:t>
            </a: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500</a:t>
            </a:r>
          </a:p>
        </p:txBody>
      </p:sp>
      <p:pic>
        <p:nvPicPr>
          <p:cNvPr id="11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7208" y="0"/>
            <a:ext cx="1412776" cy="1412776"/>
          </a:xfrm>
          <a:prstGeom prst="rect">
            <a:avLst/>
          </a:prstGeom>
          <a:noFill/>
        </p:spPr>
      </p:pic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1115616" y="1124744"/>
            <a:ext cx="5832648" cy="1938992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400" dirty="0" smtClean="0">
                <a:latin typeface="Comic Sans MS" pitchFamily="66" charset="0"/>
                <a:cs typeface="Arial" pitchFamily="34" charset="0"/>
              </a:rPr>
              <a:t>Этот великий учёный-физик и дерево  были изображены на  логотипе самого первого персонального компьютера. О каком ученом  и каком фрукте идет речь?</a:t>
            </a:r>
            <a:endParaRPr lang="ru-RU" sz="2400" dirty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38132"/>
          <a:stretch>
            <a:fillRect/>
          </a:stretch>
        </p:blipFill>
        <p:spPr bwMode="auto">
          <a:xfrm>
            <a:off x="2051720" y="3140968"/>
            <a:ext cx="3528392" cy="318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3f095e5c8b35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663575" y="1289050"/>
            <a:ext cx="146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948264" y="6165304"/>
            <a:ext cx="2016125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869160"/>
            <a:ext cx="6120680" cy="77931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3810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программист</a:t>
            </a:r>
            <a:endParaRPr lang="ru-RU" sz="5400" b="1" cap="none" spc="0" dirty="0">
              <a:ln w="3810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6120680" cy="24070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</a:t>
            </a:r>
          </a:p>
        </p:txBody>
      </p:sp>
      <p:sp>
        <p:nvSpPr>
          <p:cNvPr id="5123" name="Text Box 9"/>
          <p:cNvSpPr txBox="1">
            <a:spLocks noChangeArrowheads="1"/>
          </p:cNvSpPr>
          <p:nvPr/>
        </p:nvSpPr>
        <p:spPr bwMode="auto">
          <a:xfrm>
            <a:off x="663575" y="1289050"/>
            <a:ext cx="1460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7380312" y="6165304"/>
            <a:ext cx="1691680" cy="620688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780928"/>
            <a:ext cx="6120680" cy="240701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127875" y="6165304"/>
            <a:ext cx="201612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672" y="5085184"/>
            <a:ext cx="3312368" cy="86409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факс</a:t>
            </a:r>
            <a:endParaRPr lang="ru-RU" sz="5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3129" t="8421" r="6153" b="8421"/>
          <a:stretch>
            <a:fillRect/>
          </a:stretch>
        </p:blipFill>
        <p:spPr bwMode="auto">
          <a:xfrm>
            <a:off x="683568" y="2780928"/>
            <a:ext cx="5472608" cy="219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876256" y="6165304"/>
            <a:ext cx="201612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300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магистра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571744"/>
            <a:ext cx="4762500" cy="1905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728" y="4714884"/>
            <a:ext cx="4608512" cy="720080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магистраль</a:t>
            </a:r>
            <a:endParaRPr lang="ru-RU" sz="5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127875" y="6237312"/>
            <a:ext cx="201612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400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ребус"/>
          <p:cNvPicPr>
            <a:picLocks noChangeAspect="1" noChangeArrowheads="1"/>
          </p:cNvPicPr>
          <p:nvPr/>
        </p:nvPicPr>
        <p:blipFill>
          <a:blip r:embed="rId4" cstate="print"/>
          <a:srcRect l="3493" t="5000" r="4507" b="10000"/>
          <a:stretch>
            <a:fillRect/>
          </a:stretch>
        </p:blipFill>
        <p:spPr bwMode="auto">
          <a:xfrm>
            <a:off x="251520" y="2636912"/>
            <a:ext cx="6429891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683568" y="5157192"/>
            <a:ext cx="4608512" cy="720080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ноутбук</a:t>
            </a:r>
            <a:endParaRPr lang="ru-RU" sz="5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5619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500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127875" y="6237312"/>
            <a:ext cx="201612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2" descr="исполнитель"/>
          <p:cNvPicPr>
            <a:picLocks noChangeAspect="1" noChangeArrowheads="1"/>
          </p:cNvPicPr>
          <p:nvPr/>
        </p:nvPicPr>
        <p:blipFill>
          <a:blip r:embed="rId3" cstate="print"/>
          <a:srcRect l="4444" t="8334" r="6666" b="8333"/>
          <a:stretch>
            <a:fillRect/>
          </a:stretch>
        </p:blipFill>
        <p:spPr bwMode="auto">
          <a:xfrm>
            <a:off x="642910" y="1928802"/>
            <a:ext cx="6192688" cy="2322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30942" y="4449082"/>
            <a:ext cx="5472608" cy="792088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исполнитель</a:t>
            </a:r>
            <a:endParaRPr lang="ru-RU" sz="5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algn="ctr">
              <a:buFontTx/>
              <a:buNone/>
            </a:pPr>
            <a:endParaRPr lang="en-US" b="1" dirty="0" smtClean="0">
              <a:solidFill>
                <a:srgbClr val="006600"/>
              </a:solidFill>
            </a:endParaRPr>
          </a:p>
          <a:p>
            <a:pPr algn="ctr">
              <a:buFontTx/>
              <a:buNone/>
            </a:pPr>
            <a:endParaRPr lang="en-US" b="1" dirty="0" smtClean="0">
              <a:solidFill>
                <a:srgbClr val="006600"/>
              </a:solidFill>
            </a:endParaRPr>
          </a:p>
          <a:p>
            <a:pPr algn="ctr">
              <a:buFontTx/>
              <a:buNone/>
            </a:pPr>
            <a:endParaRPr lang="en-US" b="1" dirty="0" smtClean="0">
              <a:solidFill>
                <a:srgbClr val="006600"/>
              </a:solidFill>
            </a:endParaRPr>
          </a:p>
          <a:p>
            <a:endParaRPr lang="ru-RU" dirty="0" smtClean="0">
              <a:solidFill>
                <a:srgbClr val="006600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127875" y="6165304"/>
            <a:ext cx="2016125" cy="457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500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4F9FB"/>
              </a:clrFrom>
              <a:clrTo>
                <a:srgbClr val="F4F9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195736" y="1412776"/>
            <a:ext cx="2960715" cy="429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2420888"/>
            <a:ext cx="2376264" cy="33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3861048"/>
            <a:ext cx="2483768" cy="245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332656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77050" y="6308725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268760"/>
            <a:ext cx="6408712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С</a:t>
            </a:r>
            <a:r>
              <a:rPr lang="ru-RU" sz="2400" b="1" dirty="0" smtClean="0">
                <a:latin typeface="Comic Sans MS" pitchFamily="66" charset="0"/>
              </a:rPr>
              <a:t>УТКИ</a:t>
            </a:r>
            <a:r>
              <a:rPr lang="ru-RU" sz="2400" dirty="0" smtClean="0">
                <a:latin typeface="Comic Sans MS" pitchFamily="66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615" t="15120" r="6446" b="20621"/>
          <a:stretch>
            <a:fillRect/>
          </a:stretch>
        </p:blipFill>
        <p:spPr bwMode="auto">
          <a:xfrm>
            <a:off x="971600" y="1988840"/>
            <a:ext cx="568863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5357571" cy="317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04248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04248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</a:t>
            </a:r>
            <a:r>
              <a:rPr 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главную</a:t>
            </a:r>
            <a:r>
              <a:rPr 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300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12672">
            <a:off x="-110231" y="3571306"/>
            <a:ext cx="2294320" cy="229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7173">
            <a:off x="2307043" y="1001038"/>
            <a:ext cx="2444300" cy="290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79627">
            <a:off x="3714158" y="2427141"/>
            <a:ext cx="2444300" cy="244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16296">
            <a:off x="1280801" y="2534822"/>
            <a:ext cx="2132226" cy="405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876256" y="6309320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908720"/>
            <a:ext cx="5256584" cy="2246769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omic Sans MS" pitchFamily="66" charset="0"/>
              </a:rPr>
              <a:t>Уильям Генри Гейтс III (известный как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Билл Гейтс</a:t>
            </a:r>
            <a:r>
              <a:rPr lang="ru-RU" sz="2000" dirty="0" smtClean="0">
                <a:latin typeface="Comic Sans MS" pitchFamily="66" charset="0"/>
              </a:rPr>
              <a:t>) — знаменитый американский предприниматель, общественный деятель, компьютерный магнат, один из создателей и крупнейший акционер компании </a:t>
            </a:r>
            <a:r>
              <a:rPr lang="ru-RU" sz="2000" dirty="0" err="1" smtClean="0">
                <a:latin typeface="Comic Sans MS" pitchFamily="66" charset="0"/>
              </a:rPr>
              <a:t>Microsoft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-22337" y="706871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348947"/>
            <a:ext cx="4608512" cy="35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6948488" y="6308725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1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124744"/>
            <a:ext cx="5544616" cy="1631216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Прибор, изображенный на рисунке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МЫШЬ</a:t>
            </a:r>
            <a:r>
              <a:rPr lang="ru-RU" sz="2000" dirty="0" smtClean="0">
                <a:latin typeface="Comic Sans MS" pitchFamily="66" charset="0"/>
              </a:rPr>
              <a:t>, 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в 1964 году  её изобрел Дуглас </a:t>
            </a:r>
            <a:r>
              <a:rPr lang="ru-RU" sz="2000" dirty="0" err="1" smtClean="0">
                <a:latin typeface="Comic Sans MS" pitchFamily="66" charset="0"/>
              </a:rPr>
              <a:t>Энгельбарт</a:t>
            </a:r>
            <a:r>
              <a:rPr lang="ru-RU" sz="2000" dirty="0" smtClean="0">
                <a:latin typeface="Comic Sans MS" pitchFamily="66" charset="0"/>
              </a:rPr>
              <a:t>.</a:t>
            </a:r>
            <a:r>
              <a:rPr lang="ru-RU" sz="2000" b="1" dirty="0" smtClean="0">
                <a:latin typeface="Comic Sans MS" pitchFamily="66" charset="0"/>
              </a:rPr>
              <a:t> </a:t>
            </a:r>
            <a:r>
              <a:rPr lang="ru-RU" sz="2000" dirty="0" smtClean="0">
                <a:latin typeface="Comic Sans MS" pitchFamily="66" charset="0"/>
              </a:rPr>
              <a:t>Разработчик Дуглас Карл </a:t>
            </a:r>
            <a:r>
              <a:rPr lang="ru-RU" sz="2000" dirty="0" err="1" smtClean="0">
                <a:latin typeface="Comic Sans MS" pitchFamily="66" charset="0"/>
              </a:rPr>
              <a:t>Энгельбарт</a:t>
            </a:r>
            <a:r>
              <a:rPr lang="ru-RU" sz="2000" dirty="0" smtClean="0">
                <a:latin typeface="Comic Sans MS" pitchFamily="66" charset="0"/>
              </a:rPr>
              <a:t> назвал прибор  «индикатор позиций X и Y».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852936"/>
            <a:ext cx="4608512" cy="309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настраиваемая 8">
            <a:hlinkClick r:id="rId3" action="ppaction://hlinksldjump" highlightClick="1"/>
          </p:cNvPr>
          <p:cNvSpPr/>
          <p:nvPr/>
        </p:nvSpPr>
        <p:spPr>
          <a:xfrm>
            <a:off x="7308304" y="6093296"/>
            <a:ext cx="1763688" cy="692696"/>
          </a:xfrm>
          <a:prstGeom prst="actionButtonBlank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4323" t="8421" r="6153" b="8421"/>
          <a:stretch>
            <a:fillRect/>
          </a:stretch>
        </p:blipFill>
        <p:spPr bwMode="auto">
          <a:xfrm>
            <a:off x="395536" y="2348880"/>
            <a:ext cx="5400600" cy="219508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948488" y="6308725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5656" y="1340768"/>
            <a:ext cx="5400600" cy="181588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Пылесос.</a:t>
            </a:r>
          </a:p>
          <a:p>
            <a:pPr algn="ctr"/>
            <a:r>
              <a:rPr lang="ru-RU" sz="2800" dirty="0" smtClean="0">
                <a:latin typeface="Comic Sans MS" pitchFamily="66" charset="0"/>
              </a:rPr>
              <a:t>Принцип работы остальных устройств использовался при создании компьютера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4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411760" y="3429000"/>
            <a:ext cx="1673053" cy="228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948488" y="6308725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196752"/>
            <a:ext cx="5400600" cy="193899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Comic Sans MS" pitchFamily="66" charset="0"/>
              </a:rPr>
              <a:t>Пи́ксель</a:t>
            </a:r>
            <a:r>
              <a:rPr lang="ru-RU" sz="2400" dirty="0" smtClean="0">
                <a:latin typeface="Comic Sans MS" pitchFamily="66" charset="0"/>
              </a:rPr>
              <a:t> — наименьший элемент цифрового изображения в растровой графике, или элемент матрицы мониторов, формирующих изображение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009" t="17788"/>
          <a:stretch>
            <a:fillRect/>
          </a:stretch>
        </p:blipFill>
        <p:spPr bwMode="auto">
          <a:xfrm>
            <a:off x="395536" y="4077072"/>
            <a:ext cx="2304256" cy="225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2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948488" y="6308725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3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-148743" y="9405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420888"/>
            <a:ext cx="3952056" cy="309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412032" y="1277144"/>
            <a:ext cx="5544616" cy="101566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Принтер.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Так как является устройством вывода информации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3657" y="1092905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876256" y="6309320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3610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Атрибуты компьютера </a:t>
            </a:r>
            <a:r>
              <a:rPr lang="ru-RU" sz="52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5</a:t>
            </a:r>
            <a:r>
              <a:rPr kumimoji="0" lang="ru-RU" sz="5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00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908720"/>
            <a:ext cx="5688632" cy="101566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Связь между городом в Англии, ружьем калибра 30*30 и одним из элементов компьютера – название 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00972">
            <a:off x="175802" y="868497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8071" r="15251"/>
          <a:stretch>
            <a:fillRect/>
          </a:stretch>
        </p:blipFill>
        <p:spPr bwMode="auto">
          <a:xfrm>
            <a:off x="251520" y="2636912"/>
            <a:ext cx="244967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068961"/>
            <a:ext cx="223753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276873"/>
            <a:ext cx="320949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403648" y="5013176"/>
            <a:ext cx="4608512" cy="720080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635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винчестер</a:t>
            </a:r>
            <a:endParaRPr lang="ru-RU" sz="5400" b="1" cap="none" spc="0" dirty="0">
              <a:ln w="635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5974464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127875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340768"/>
            <a:ext cx="6624736" cy="1015663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itchFamily="66" charset="0"/>
              </a:rPr>
              <a:t>Наступил </a:t>
            </a:r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солнечный</a:t>
            </a:r>
            <a:r>
              <a:rPr lang="ru-RU" sz="2000" dirty="0">
                <a:latin typeface="Comic Sans MS" pitchFamily="66" charset="0"/>
              </a:rPr>
              <a:t> день</a:t>
            </a:r>
            <a:r>
              <a:rPr lang="ru-RU" sz="2000" dirty="0" smtClean="0">
                <a:latin typeface="Comic Sans MS" pitchFamily="66" charset="0"/>
              </a:rPr>
              <a:t>.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Дождя нет</a:t>
            </a:r>
            <a:r>
              <a:rPr lang="ru-RU" sz="2000" dirty="0" smtClean="0">
                <a:latin typeface="Comic Sans MS" pitchFamily="66" charset="0"/>
              </a:rPr>
              <a:t>, поэтому Пятачок и </a:t>
            </a:r>
            <a:r>
              <a:rPr lang="ru-RU" sz="2000" dirty="0" err="1" smtClean="0">
                <a:latin typeface="Comic Sans MS" pitchFamily="66" charset="0"/>
              </a:rPr>
              <a:t>Винни-Пух</a:t>
            </a:r>
            <a:r>
              <a:rPr lang="ru-RU" sz="2000" dirty="0" smtClean="0">
                <a:latin typeface="Comic Sans MS" pitchFamily="66" charset="0"/>
              </a:rPr>
              <a:t> встретили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Ослика </a:t>
            </a:r>
            <a:r>
              <a:rPr lang="ru-RU" sz="2000" dirty="0" err="1" smtClean="0">
                <a:solidFill>
                  <a:srgbClr val="FF0000"/>
                </a:solidFill>
                <a:latin typeface="Comic Sans MS" pitchFamily="66" charset="0"/>
              </a:rPr>
              <a:t>Иа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latin typeface="Comic Sans MS" pitchFamily="66" charset="0"/>
              </a:rPr>
              <a:t>и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Сову Ух </a:t>
            </a:r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39552" y="2420888"/>
            <a:ext cx="4968552" cy="1368152"/>
            <a:chOff x="251520" y="2924944"/>
            <a:chExt cx="6840760" cy="2520280"/>
          </a:xfrm>
        </p:grpSpPr>
        <p:grpSp>
          <p:nvGrpSpPr>
            <p:cNvPr id="2" name="Группа 31"/>
            <p:cNvGrpSpPr/>
            <p:nvPr/>
          </p:nvGrpSpPr>
          <p:grpSpPr>
            <a:xfrm>
              <a:off x="1187624" y="3717032"/>
              <a:ext cx="1512168" cy="504056"/>
              <a:chOff x="539552" y="3068960"/>
              <a:chExt cx="2088232" cy="864096"/>
            </a:xfrm>
          </p:grpSpPr>
          <p:sp>
            <p:nvSpPr>
              <p:cNvPr id="30" name="Половина рамки 29"/>
              <p:cNvSpPr/>
              <p:nvPr/>
            </p:nvSpPr>
            <p:spPr>
              <a:xfrm>
                <a:off x="611560" y="3068960"/>
                <a:ext cx="2016224" cy="288032"/>
              </a:xfrm>
              <a:prstGeom prst="halfFrame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Стрелка вниз 30"/>
              <p:cNvSpPr/>
              <p:nvPr/>
            </p:nvSpPr>
            <p:spPr>
              <a:xfrm>
                <a:off x="539552" y="3068960"/>
                <a:ext cx="216024" cy="864096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3" name="Группа 32"/>
            <p:cNvGrpSpPr/>
            <p:nvPr/>
          </p:nvGrpSpPr>
          <p:grpSpPr>
            <a:xfrm flipH="1">
              <a:off x="4211960" y="3717032"/>
              <a:ext cx="1872208" cy="432048"/>
              <a:chOff x="539552" y="3068960"/>
              <a:chExt cx="2088232" cy="864096"/>
            </a:xfrm>
          </p:grpSpPr>
          <p:sp>
            <p:nvSpPr>
              <p:cNvPr id="34" name="Половина рамки 33"/>
              <p:cNvSpPr/>
              <p:nvPr/>
            </p:nvSpPr>
            <p:spPr>
              <a:xfrm>
                <a:off x="611560" y="3068960"/>
                <a:ext cx="2016224" cy="288032"/>
              </a:xfrm>
              <a:prstGeom prst="halfFrame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Стрелка вниз 34"/>
              <p:cNvSpPr/>
              <p:nvPr/>
            </p:nvSpPr>
            <p:spPr>
              <a:xfrm>
                <a:off x="539552" y="3068960"/>
                <a:ext cx="216024" cy="864096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7" name="Ромб 6"/>
            <p:cNvSpPr/>
            <p:nvPr/>
          </p:nvSpPr>
          <p:spPr>
            <a:xfrm>
              <a:off x="2195736" y="2924944"/>
              <a:ext cx="2952328" cy="1584176"/>
            </a:xfrm>
            <a:prstGeom prst="diamond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Идёт дождь?</a:t>
              </a:r>
              <a:endPara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58322" y="3082462"/>
              <a:ext cx="864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/>
                <a:t>нет</a:t>
              </a:r>
              <a:endParaRPr lang="ru-RU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91806" y="3082462"/>
              <a:ext cx="864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/>
                <a:t>да</a:t>
              </a:r>
              <a:endParaRPr lang="ru-RU" sz="1400" b="1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51520" y="4293096"/>
              <a:ext cx="2592288" cy="1152128"/>
            </a:xfrm>
            <a:prstGeom prst="rect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Остались дома, и в гости к ним пришел Кролик 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499992" y="4293096"/>
              <a:ext cx="2592288" cy="1152128"/>
            </a:xfrm>
            <a:prstGeom prst="rect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</a:rPr>
                <a:t>Встретили Ослика </a:t>
              </a:r>
              <a:r>
                <a:rPr lang="ru-RU" sz="1400" dirty="0" err="1">
                  <a:solidFill>
                    <a:schemeClr val="tx1"/>
                  </a:solidFill>
                </a:rPr>
                <a:t>Иа</a:t>
              </a:r>
              <a:r>
                <a:rPr lang="ru-RU" sz="1400" dirty="0">
                  <a:solidFill>
                    <a:schemeClr val="tx1"/>
                  </a:solidFill>
                </a:rPr>
                <a:t> и Сову Ух</a:t>
              </a:r>
              <a:endPara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332656"/>
            <a:ext cx="8229600" cy="4905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Алгоритмы</a:t>
            </a:r>
            <a:r>
              <a:rPr lang="ru-RU" sz="7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100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89" t="5344" r="11319" b="7319"/>
          <a:stretch>
            <a:fillRect/>
          </a:stretch>
        </p:blipFill>
        <p:spPr bwMode="auto">
          <a:xfrm rot="20213578">
            <a:off x="372802" y="251221"/>
            <a:ext cx="909563" cy="117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980728"/>
            <a:ext cx="6552728" cy="1569660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omic Sans MS" pitchFamily="66" charset="0"/>
              </a:rPr>
              <a:t>В большой корзине лежали клубки с </a:t>
            </a:r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</a:rPr>
              <a:t>красными</a:t>
            </a:r>
            <a:r>
              <a:rPr lang="ru-RU" sz="2400" dirty="0" smtClean="0">
                <a:latin typeface="Comic Sans MS" pitchFamily="66" charset="0"/>
              </a:rPr>
              <a:t> и </a:t>
            </a:r>
            <a:r>
              <a:rPr lang="ru-RU" sz="2400" dirty="0" smtClean="0">
                <a:solidFill>
                  <a:srgbClr val="00B050"/>
                </a:solidFill>
                <a:latin typeface="Comic Sans MS" pitchFamily="66" charset="0"/>
              </a:rPr>
              <a:t>зелеными</a:t>
            </a:r>
            <a:r>
              <a:rPr lang="ru-RU" sz="2400" dirty="0" smtClean="0">
                <a:latin typeface="Comic Sans MS" pitchFamily="66" charset="0"/>
              </a:rPr>
              <a:t> нитками. Условие не выполняется, значит носки для Кая – </a:t>
            </a:r>
            <a:r>
              <a:rPr lang="ru-RU" sz="2400" b="1" dirty="0" smtClean="0">
                <a:solidFill>
                  <a:srgbClr val="00B050"/>
                </a:solidFill>
                <a:latin typeface="Comic Sans MS" pitchFamily="66" charset="0"/>
              </a:rPr>
              <a:t>ЗЕЛЕНОГО</a:t>
            </a:r>
            <a:r>
              <a:rPr lang="ru-RU" sz="2400" dirty="0" smtClean="0">
                <a:latin typeface="Comic Sans MS" pitchFamily="66" charset="0"/>
              </a:rPr>
              <a:t> цвета</a:t>
            </a:r>
            <a:endParaRPr lang="ru-RU" sz="2400" dirty="0">
              <a:latin typeface="Comic Sans MS" pitchFamily="66" charset="0"/>
            </a:endParaRPr>
          </a:p>
        </p:txBody>
      </p:sp>
      <p:grpSp>
        <p:nvGrpSpPr>
          <p:cNvPr id="2" name="Группа 19"/>
          <p:cNvGrpSpPr/>
          <p:nvPr/>
        </p:nvGrpSpPr>
        <p:grpSpPr>
          <a:xfrm>
            <a:off x="395536" y="2636912"/>
            <a:ext cx="5040560" cy="1368152"/>
            <a:chOff x="251520" y="2924944"/>
            <a:chExt cx="7056784" cy="2520280"/>
          </a:xfrm>
        </p:grpSpPr>
        <p:grpSp>
          <p:nvGrpSpPr>
            <p:cNvPr id="3" name="Группа 7"/>
            <p:cNvGrpSpPr/>
            <p:nvPr/>
          </p:nvGrpSpPr>
          <p:grpSpPr>
            <a:xfrm>
              <a:off x="1187624" y="3717032"/>
              <a:ext cx="1512168" cy="504056"/>
              <a:chOff x="539552" y="3068960"/>
              <a:chExt cx="2088232" cy="864096"/>
            </a:xfrm>
          </p:grpSpPr>
          <p:sp>
            <p:nvSpPr>
              <p:cNvPr id="9" name="Половина рамки 8"/>
              <p:cNvSpPr/>
              <p:nvPr/>
            </p:nvSpPr>
            <p:spPr>
              <a:xfrm>
                <a:off x="611560" y="3068960"/>
                <a:ext cx="2016224" cy="288032"/>
              </a:xfrm>
              <a:prstGeom prst="halfFrame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Стрелка вниз 9"/>
              <p:cNvSpPr/>
              <p:nvPr/>
            </p:nvSpPr>
            <p:spPr>
              <a:xfrm>
                <a:off x="539552" y="3068960"/>
                <a:ext cx="216024" cy="864096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grpSp>
          <p:nvGrpSpPr>
            <p:cNvPr id="4" name="Группа 10"/>
            <p:cNvGrpSpPr/>
            <p:nvPr/>
          </p:nvGrpSpPr>
          <p:grpSpPr>
            <a:xfrm flipH="1">
              <a:off x="4211960" y="3717032"/>
              <a:ext cx="1872208" cy="432048"/>
              <a:chOff x="539552" y="3068960"/>
              <a:chExt cx="2088232" cy="864096"/>
            </a:xfrm>
          </p:grpSpPr>
          <p:sp>
            <p:nvSpPr>
              <p:cNvPr id="12" name="Половина рамки 11"/>
              <p:cNvSpPr/>
              <p:nvPr/>
            </p:nvSpPr>
            <p:spPr>
              <a:xfrm>
                <a:off x="611560" y="3068960"/>
                <a:ext cx="2016224" cy="288032"/>
              </a:xfrm>
              <a:prstGeom prst="halfFrame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Стрелка вниз 12"/>
              <p:cNvSpPr/>
              <p:nvPr/>
            </p:nvSpPr>
            <p:spPr>
              <a:xfrm>
                <a:off x="539552" y="3068960"/>
                <a:ext cx="216024" cy="864096"/>
              </a:xfrm>
              <a:prstGeom prst="downArrow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/>
              </a:p>
            </p:txBody>
          </p:sp>
        </p:grpSp>
        <p:sp>
          <p:nvSpPr>
            <p:cNvPr id="14" name="Ромб 13"/>
            <p:cNvSpPr/>
            <p:nvPr/>
          </p:nvSpPr>
          <p:spPr>
            <a:xfrm>
              <a:off x="2195736" y="2924944"/>
              <a:ext cx="3168352" cy="1584176"/>
            </a:xfrm>
            <a:prstGeom prst="diamond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rPr>
                <a:t>Нитка красная?</a:t>
              </a:r>
              <a:endParaRPr lang="ru-RU" sz="1400" b="1" dirty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2080" y="3057590"/>
              <a:ext cx="864095" cy="566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/>
                <a:t>нет</a:t>
              </a:r>
              <a:endParaRPr lang="ru-RU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61254" y="3057590"/>
              <a:ext cx="864095" cy="566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/>
                <a:t>да</a:t>
              </a:r>
              <a:endParaRPr lang="ru-RU" sz="1400" b="1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51520" y="4293096"/>
              <a:ext cx="2592288" cy="1152128"/>
            </a:xfrm>
            <a:prstGeom prst="rect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Comic Sans MS" pitchFamily="66" charset="0"/>
                </a:rPr>
                <a:t>Бабушка свяжет носки Герде</a:t>
              </a:r>
              <a:endParaRPr lang="ru-RU" sz="1400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716016" y="4293096"/>
              <a:ext cx="2592288" cy="1152128"/>
            </a:xfrm>
            <a:prstGeom prst="rect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Comic Sans MS" pitchFamily="66" charset="0"/>
                </a:rPr>
                <a:t>Бабушка свяжет носки Каю</a:t>
              </a:r>
              <a:endParaRPr lang="ru-RU" sz="1400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59987"/>
            <a:ext cx="3168352" cy="243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948264" y="6165304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На главную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259632" y="0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200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3" t="8111" r="5352" b="10020"/>
          <a:stretch>
            <a:fillRect/>
          </a:stretch>
        </p:blipFill>
        <p:spPr bwMode="auto">
          <a:xfrm rot="20213578">
            <a:off x="172285" y="-4570"/>
            <a:ext cx="1074580" cy="109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51520" y="1340768"/>
            <a:ext cx="6624736" cy="1015663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Сумма чисел 270 + 730 = 2000? НЕТ, идем по ветке НЕТ, у бабочки 4 крыла , ДА, значит бабочки в коллекции </a:t>
            </a:r>
            <a:r>
              <a:rPr lang="ru-RU" sz="2000" b="1" cap="all" spc="18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ЗЕЛЕНЫЕ</a:t>
            </a:r>
            <a:r>
              <a:rPr lang="ru-RU" sz="2000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323528" y="2708920"/>
            <a:ext cx="5616624" cy="1440159"/>
            <a:chOff x="86660" y="2622511"/>
            <a:chExt cx="6429556" cy="1382553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220072" y="3645024"/>
              <a:ext cx="1296144" cy="360040"/>
            </a:xfrm>
            <a:prstGeom prst="rect">
              <a:avLst/>
            </a:prstGeom>
            <a:solidFill>
              <a:srgbClr val="FDF9A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rPr>
                <a:t>синие</a:t>
              </a:r>
              <a:endParaRPr lang="ru-RU" sz="1400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86660" y="2622511"/>
              <a:ext cx="5997508" cy="1382553"/>
              <a:chOff x="17459" y="2540903"/>
              <a:chExt cx="8514981" cy="2688297"/>
            </a:xfrm>
          </p:grpSpPr>
          <p:grpSp>
            <p:nvGrpSpPr>
              <p:cNvPr id="2" name="Группа 29"/>
              <p:cNvGrpSpPr/>
              <p:nvPr/>
            </p:nvGrpSpPr>
            <p:grpSpPr>
              <a:xfrm>
                <a:off x="3203848" y="4149080"/>
                <a:ext cx="1512168" cy="504056"/>
                <a:chOff x="539552" y="3068960"/>
                <a:chExt cx="2088232" cy="864096"/>
              </a:xfrm>
            </p:grpSpPr>
            <p:sp>
              <p:nvSpPr>
                <p:cNvPr id="31" name="Половина рамки 30"/>
                <p:cNvSpPr/>
                <p:nvPr/>
              </p:nvSpPr>
              <p:spPr>
                <a:xfrm>
                  <a:off x="611560" y="3068960"/>
                  <a:ext cx="2016224" cy="288032"/>
                </a:xfrm>
                <a:prstGeom prst="halfFrame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" name="Стрелка вниз 31"/>
                <p:cNvSpPr/>
                <p:nvPr/>
              </p:nvSpPr>
              <p:spPr>
                <a:xfrm>
                  <a:off x="539552" y="3068960"/>
                  <a:ext cx="216024" cy="864096"/>
                </a:xfrm>
                <a:prstGeom prst="downArrow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" name="Группа 16"/>
              <p:cNvGrpSpPr/>
              <p:nvPr/>
            </p:nvGrpSpPr>
            <p:grpSpPr>
              <a:xfrm>
                <a:off x="539552" y="3212976"/>
                <a:ext cx="1512168" cy="504056"/>
                <a:chOff x="539552" y="3068960"/>
                <a:chExt cx="2088232" cy="864096"/>
              </a:xfrm>
            </p:grpSpPr>
            <p:sp>
              <p:nvSpPr>
                <p:cNvPr id="18" name="Половина рамки 17"/>
                <p:cNvSpPr/>
                <p:nvPr/>
              </p:nvSpPr>
              <p:spPr>
                <a:xfrm>
                  <a:off x="611560" y="3068960"/>
                  <a:ext cx="2016224" cy="288032"/>
                </a:xfrm>
                <a:prstGeom prst="halfFrame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9" name="Стрелка вниз 18"/>
                <p:cNvSpPr/>
                <p:nvPr/>
              </p:nvSpPr>
              <p:spPr>
                <a:xfrm>
                  <a:off x="539552" y="3068960"/>
                  <a:ext cx="216024" cy="864096"/>
                </a:xfrm>
                <a:prstGeom prst="downArrow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4" name="Группа 19"/>
              <p:cNvGrpSpPr/>
              <p:nvPr/>
            </p:nvGrpSpPr>
            <p:grpSpPr>
              <a:xfrm flipH="1">
                <a:off x="4067944" y="3212976"/>
                <a:ext cx="1872208" cy="432048"/>
                <a:chOff x="539552" y="3068960"/>
                <a:chExt cx="2088232" cy="864096"/>
              </a:xfrm>
            </p:grpSpPr>
            <p:sp>
              <p:nvSpPr>
                <p:cNvPr id="21" name="Половина рамки 20"/>
                <p:cNvSpPr/>
                <p:nvPr/>
              </p:nvSpPr>
              <p:spPr>
                <a:xfrm>
                  <a:off x="611560" y="3068960"/>
                  <a:ext cx="2016224" cy="288032"/>
                </a:xfrm>
                <a:prstGeom prst="halfFrame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2" name="Стрелка вниз 21"/>
                <p:cNvSpPr/>
                <p:nvPr/>
              </p:nvSpPr>
              <p:spPr>
                <a:xfrm>
                  <a:off x="539552" y="3068960"/>
                  <a:ext cx="216024" cy="864096"/>
                </a:xfrm>
                <a:prstGeom prst="downArrow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23" name="Ромб 22"/>
              <p:cNvSpPr/>
              <p:nvPr/>
            </p:nvSpPr>
            <p:spPr>
              <a:xfrm>
                <a:off x="971600" y="2708922"/>
                <a:ext cx="4897386" cy="1008112"/>
              </a:xfrm>
              <a:prstGeom prst="diamond">
                <a:avLst/>
              </a:prstGeom>
              <a:solidFill>
                <a:srgbClr val="FDF9A1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smtClean="0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rPr>
                  <a:t>270+730=2000</a:t>
                </a:r>
                <a:endParaRPr lang="ru-RU" sz="1400" dirty="0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292080" y="2540903"/>
                <a:ext cx="864097" cy="574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Comic Sans MS" pitchFamily="66" charset="0"/>
                  </a:rPr>
                  <a:t>нет</a:t>
                </a:r>
                <a:endParaRPr lang="ru-RU" sz="1400" b="1" dirty="0">
                  <a:latin typeface="Comic Sans MS" pitchFamily="66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9552" y="2540903"/>
                <a:ext cx="864097" cy="574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Comic Sans MS" pitchFamily="66" charset="0"/>
                  </a:rPr>
                  <a:t>да</a:t>
                </a:r>
                <a:endParaRPr lang="ru-RU" sz="1400" b="1" dirty="0">
                  <a:latin typeface="Comic Sans MS" pitchFamily="66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17459" y="3717034"/>
                <a:ext cx="2304256" cy="576065"/>
              </a:xfrm>
              <a:prstGeom prst="rect">
                <a:avLst/>
              </a:prstGeom>
              <a:solidFill>
                <a:srgbClr val="FDF9A1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chemeClr val="tx1"/>
                    </a:solidFill>
                    <a:latin typeface="Comic Sans MS" pitchFamily="66" charset="0"/>
                  </a:rPr>
                  <a:t>Желтые</a:t>
                </a:r>
                <a:endParaRPr lang="ru-RU" sz="1400" dirty="0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1835696" y="4653136"/>
                <a:ext cx="2232248" cy="576064"/>
              </a:xfrm>
              <a:prstGeom prst="rect">
                <a:avLst/>
              </a:prstGeom>
              <a:solidFill>
                <a:srgbClr val="FDF9A1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rPr>
                  <a:t>зеленые</a:t>
                </a:r>
                <a:endParaRPr lang="ru-RU" sz="1400" dirty="0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  <p:grpSp>
            <p:nvGrpSpPr>
              <p:cNvPr id="5" name="Группа 32"/>
              <p:cNvGrpSpPr/>
              <p:nvPr/>
            </p:nvGrpSpPr>
            <p:grpSpPr>
              <a:xfrm flipH="1">
                <a:off x="6444208" y="4149080"/>
                <a:ext cx="1872208" cy="432048"/>
                <a:chOff x="539552" y="3068960"/>
                <a:chExt cx="2088232" cy="864096"/>
              </a:xfrm>
            </p:grpSpPr>
            <p:sp>
              <p:nvSpPr>
                <p:cNvPr id="34" name="Половина рамки 33"/>
                <p:cNvSpPr/>
                <p:nvPr/>
              </p:nvSpPr>
              <p:spPr>
                <a:xfrm>
                  <a:off x="611560" y="3068960"/>
                  <a:ext cx="2016224" cy="288032"/>
                </a:xfrm>
                <a:prstGeom prst="halfFrame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" name="Стрелка вниз 34"/>
                <p:cNvSpPr/>
                <p:nvPr/>
              </p:nvSpPr>
              <p:spPr>
                <a:xfrm>
                  <a:off x="539552" y="3068960"/>
                  <a:ext cx="216024" cy="864096"/>
                </a:xfrm>
                <a:prstGeom prst="downArrow">
                  <a:avLst/>
                </a:prstGeom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28" name="Ромб 27"/>
              <p:cNvSpPr/>
              <p:nvPr/>
            </p:nvSpPr>
            <p:spPr>
              <a:xfrm>
                <a:off x="4067944" y="3645024"/>
                <a:ext cx="3672408" cy="1152128"/>
              </a:xfrm>
              <a:prstGeom prst="diamond">
                <a:avLst/>
              </a:prstGeom>
              <a:solidFill>
                <a:srgbClr val="FDF9A1"/>
              </a:solidFill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rPr>
                  <a:t>У бабочки 4 крыла?</a:t>
                </a:r>
                <a:endParaRPr lang="ru-RU" sz="1400" dirty="0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91880" y="3645023"/>
                <a:ext cx="864097" cy="574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Comic Sans MS" pitchFamily="66" charset="0"/>
                  </a:rPr>
                  <a:t>да</a:t>
                </a:r>
                <a:endParaRPr lang="ru-RU" sz="1400" b="1" dirty="0">
                  <a:latin typeface="Comic Sans MS" pitchFamily="66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668343" y="3645023"/>
                <a:ext cx="864097" cy="5745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Comic Sans MS" pitchFamily="66" charset="0"/>
                  </a:rPr>
                  <a:t>нет</a:t>
                </a:r>
                <a:endParaRPr lang="ru-RU" sz="1400" b="1" dirty="0">
                  <a:latin typeface="Comic Sans MS" pitchFamily="66" charset="0"/>
                </a:endParaRPr>
              </a:p>
            </p:txBody>
          </p:sp>
        </p:grpSp>
      </p:grp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7127875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0956" t="11217" r="12349" b="15740"/>
          <a:stretch>
            <a:fillRect/>
          </a:stretch>
        </p:blipFill>
        <p:spPr bwMode="auto">
          <a:xfrm>
            <a:off x="755576" y="4581128"/>
            <a:ext cx="2088282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259632" y="0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300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32" t="8770" r="16932" b="10020"/>
          <a:stretch>
            <a:fillRect/>
          </a:stretch>
        </p:blipFill>
        <p:spPr bwMode="auto">
          <a:xfrm rot="20213578">
            <a:off x="288417" y="328300"/>
            <a:ext cx="934317" cy="108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с одним скругленным углом 93"/>
          <p:cNvSpPr/>
          <p:nvPr/>
        </p:nvSpPr>
        <p:spPr>
          <a:xfrm flipH="1">
            <a:off x="3203848" y="2420888"/>
            <a:ext cx="72008" cy="504056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с одним скругленным углом 92"/>
          <p:cNvSpPr/>
          <p:nvPr/>
        </p:nvSpPr>
        <p:spPr>
          <a:xfrm flipH="1">
            <a:off x="3203848" y="3356992"/>
            <a:ext cx="72008" cy="504056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86"/>
          <p:cNvGrpSpPr/>
          <p:nvPr/>
        </p:nvGrpSpPr>
        <p:grpSpPr>
          <a:xfrm flipH="1" flipV="1">
            <a:off x="3131840" y="4725144"/>
            <a:ext cx="2736304" cy="792088"/>
            <a:chOff x="539552" y="3068960"/>
            <a:chExt cx="2088232" cy="864096"/>
          </a:xfrm>
        </p:grpSpPr>
        <p:sp>
          <p:nvSpPr>
            <p:cNvPr id="88" name="Половина рамки 87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9" name="Стрелка вниз 88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83"/>
          <p:cNvGrpSpPr/>
          <p:nvPr/>
        </p:nvGrpSpPr>
        <p:grpSpPr>
          <a:xfrm flipV="1">
            <a:off x="755576" y="4714884"/>
            <a:ext cx="2664296" cy="802348"/>
            <a:chOff x="539552" y="3068960"/>
            <a:chExt cx="2088232" cy="864096"/>
          </a:xfrm>
        </p:grpSpPr>
        <p:sp>
          <p:nvSpPr>
            <p:cNvPr id="85" name="Половина рамки 84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6" name="Стрелка вниз 85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78"/>
          <p:cNvGrpSpPr/>
          <p:nvPr/>
        </p:nvGrpSpPr>
        <p:grpSpPr>
          <a:xfrm flipH="1">
            <a:off x="3851920" y="4221088"/>
            <a:ext cx="1935832" cy="504056"/>
            <a:chOff x="539552" y="3068960"/>
            <a:chExt cx="2088232" cy="864096"/>
          </a:xfrm>
        </p:grpSpPr>
        <p:sp>
          <p:nvSpPr>
            <p:cNvPr id="80" name="Половина рамки 79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" name="Стрелка вниз 80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75"/>
          <p:cNvGrpSpPr/>
          <p:nvPr/>
        </p:nvGrpSpPr>
        <p:grpSpPr>
          <a:xfrm>
            <a:off x="755576" y="4293096"/>
            <a:ext cx="1512168" cy="504056"/>
            <a:chOff x="539552" y="3068960"/>
            <a:chExt cx="2088232" cy="864096"/>
          </a:xfrm>
        </p:grpSpPr>
        <p:sp>
          <p:nvSpPr>
            <p:cNvPr id="77" name="Половина рамки 76"/>
            <p:cNvSpPr/>
            <p:nvPr/>
          </p:nvSpPr>
          <p:spPr>
            <a:xfrm>
              <a:off x="611560" y="3068960"/>
              <a:ext cx="2016224" cy="288032"/>
            </a:xfrm>
            <a:prstGeom prst="halfFrame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8" name="Стрелка вниз 77"/>
            <p:cNvSpPr/>
            <p:nvPr/>
          </p:nvSpPr>
          <p:spPr>
            <a:xfrm>
              <a:off x="539552" y="3068960"/>
              <a:ext cx="216024" cy="86409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127875" y="6165304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" name="Ромб 73"/>
          <p:cNvSpPr/>
          <p:nvPr/>
        </p:nvSpPr>
        <p:spPr>
          <a:xfrm>
            <a:off x="1115616" y="3789040"/>
            <a:ext cx="4320480" cy="1008112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больше 50?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835696" y="2924944"/>
            <a:ext cx="2736304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умножить на 3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79512" y="4581128"/>
            <a:ext cx="1728192" cy="64294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+8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572000" y="4581128"/>
            <a:ext cx="1728192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-8</a:t>
            </a:r>
            <a:endParaRPr lang="ru-RU" sz="2400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90" name="Прямоугольник с одним скругленным углом 89"/>
          <p:cNvSpPr/>
          <p:nvPr/>
        </p:nvSpPr>
        <p:spPr>
          <a:xfrm flipH="1">
            <a:off x="3203848" y="5517232"/>
            <a:ext cx="72008" cy="504056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араллелограмм 91"/>
          <p:cNvSpPr/>
          <p:nvPr/>
        </p:nvSpPr>
        <p:spPr>
          <a:xfrm>
            <a:off x="2483768" y="2204864"/>
            <a:ext cx="1512168" cy="504056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23528" y="378904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5436096" y="371703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нет</a:t>
            </a:r>
            <a:endParaRPr lang="ru-RU" sz="2400" b="1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1052736"/>
            <a:ext cx="5112568" cy="1107996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Comic Sans MS" pitchFamily="66" charset="0"/>
              </a:rPr>
              <a:t>15 * 3 = 45, </a:t>
            </a:r>
          </a:p>
          <a:p>
            <a:pPr algn="ctr"/>
            <a:r>
              <a:rPr lang="ru-RU" sz="2200" dirty="0" smtClean="0">
                <a:latin typeface="Comic Sans MS" pitchFamily="66" charset="0"/>
              </a:rPr>
              <a:t>45 </a:t>
            </a:r>
            <a:r>
              <a:rPr lang="en-US" sz="2200" dirty="0" smtClean="0">
                <a:latin typeface="Comic Sans MS" pitchFamily="66" charset="0"/>
              </a:rPr>
              <a:t>&gt; 50</a:t>
            </a:r>
            <a:r>
              <a:rPr lang="ru-RU" sz="2200" dirty="0" smtClean="0">
                <a:latin typeface="Comic Sans MS" pitchFamily="66" charset="0"/>
              </a:rPr>
              <a:t>, НЕТ</a:t>
            </a:r>
          </a:p>
          <a:p>
            <a:pPr algn="ctr"/>
            <a:r>
              <a:rPr lang="ru-RU" sz="2200" dirty="0" smtClean="0">
                <a:latin typeface="Comic Sans MS" pitchFamily="66" charset="0"/>
              </a:rPr>
              <a:t>45 – 8 = 37</a:t>
            </a:r>
            <a:endParaRPr lang="ru-RU" sz="2200" dirty="0">
              <a:latin typeface="Comic Sans MS" pitchFamily="66" charset="0"/>
            </a:endParaRPr>
          </a:p>
        </p:txBody>
      </p:sp>
      <p:sp>
        <p:nvSpPr>
          <p:cNvPr id="29" name="Параллелограмм 28"/>
          <p:cNvSpPr/>
          <p:nvPr/>
        </p:nvSpPr>
        <p:spPr>
          <a:xfrm>
            <a:off x="2483768" y="5877272"/>
            <a:ext cx="1584176" cy="720080"/>
          </a:xfrm>
          <a:prstGeom prst="parallelogram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37</a:t>
            </a:r>
            <a:endParaRPr lang="ru-RU" sz="4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259632" y="0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400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28" t="3896" r="13652" b="2379"/>
          <a:stretch>
            <a:fillRect/>
          </a:stretch>
        </p:blipFill>
        <p:spPr bwMode="auto">
          <a:xfrm rot="20213578">
            <a:off x="356836" y="240838"/>
            <a:ext cx="908686" cy="125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Прямая соединительная линия 88"/>
          <p:cNvCxnSpPr/>
          <p:nvPr/>
        </p:nvCxnSpPr>
        <p:spPr>
          <a:xfrm>
            <a:off x="857224" y="5857892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 flipH="1" flipV="1">
            <a:off x="1215208" y="4643446"/>
            <a:ext cx="2285222" cy="7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127875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2000240"/>
            <a:ext cx="3429024" cy="1569660"/>
          </a:xfrm>
          <a:prstGeom prst="rect">
            <a:avLst/>
          </a:prstGeom>
          <a:solidFill>
            <a:srgbClr val="FFFFCC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В слове «ПАРУС» замени буквы по приведенному </a:t>
            </a:r>
          </a:p>
          <a:p>
            <a:pPr algn="ctr"/>
            <a:r>
              <a:rPr lang="ru-RU" sz="2400" dirty="0" smtClean="0">
                <a:latin typeface="Comic Sans MS" pitchFamily="66" charset="0"/>
              </a:rPr>
              <a:t>алгоритму</a:t>
            </a:r>
            <a:r>
              <a:rPr lang="ru-RU" sz="2400" smtClean="0">
                <a:latin typeface="Comic Sans MS" pitchFamily="66" charset="0"/>
              </a:rPr>
              <a:t>. 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3" name="Прямоугольник с одним скругленным углом 12"/>
          <p:cNvSpPr/>
          <p:nvPr/>
        </p:nvSpPr>
        <p:spPr>
          <a:xfrm>
            <a:off x="2231232" y="1124744"/>
            <a:ext cx="72008" cy="1008112"/>
          </a:xfrm>
          <a:prstGeom prst="round1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омб 18"/>
          <p:cNvSpPr/>
          <p:nvPr/>
        </p:nvSpPr>
        <p:spPr>
          <a:xfrm>
            <a:off x="1511152" y="1628800"/>
            <a:ext cx="1440160" cy="720080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П?</a:t>
            </a:r>
            <a:endParaRPr lang="ru-RU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2844" y="2428868"/>
            <a:ext cx="1763688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Заменить на «В»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064" y="155679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85984" y="242886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нет</a:t>
            </a:r>
            <a:endParaRPr lang="ru-RU" sz="2400" b="1" dirty="0"/>
          </a:p>
        </p:txBody>
      </p:sp>
      <p:sp>
        <p:nvSpPr>
          <p:cNvPr id="28" name="Ромб 27"/>
          <p:cNvSpPr/>
          <p:nvPr/>
        </p:nvSpPr>
        <p:spPr>
          <a:xfrm>
            <a:off x="1643042" y="4071942"/>
            <a:ext cx="1440160" cy="720080"/>
          </a:xfrm>
          <a:prstGeom prst="diamond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А?</a:t>
            </a:r>
            <a:endParaRPr lang="ru-RU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42844" y="4786322"/>
            <a:ext cx="1763688" cy="648072"/>
          </a:xfrm>
          <a:prstGeom prst="rect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Заменить на «И»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14350" y="2000240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5400000">
            <a:off x="500034" y="2214554"/>
            <a:ext cx="4286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Параллелограмм 69"/>
          <p:cNvSpPr/>
          <p:nvPr/>
        </p:nvSpPr>
        <p:spPr>
          <a:xfrm>
            <a:off x="1500166" y="3214686"/>
            <a:ext cx="1643074" cy="714380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Проверяем вторую букву</a:t>
            </a:r>
          </a:p>
        </p:txBody>
      </p:sp>
      <p:sp>
        <p:nvSpPr>
          <p:cNvPr id="71" name="Параллелограмм 70"/>
          <p:cNvSpPr/>
          <p:nvPr/>
        </p:nvSpPr>
        <p:spPr>
          <a:xfrm>
            <a:off x="1500166" y="714356"/>
            <a:ext cx="1571636" cy="714380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Берем первую букву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rot="5400000">
            <a:off x="1786712" y="2785264"/>
            <a:ext cx="85725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500828" y="3356768"/>
            <a:ext cx="57150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785786" y="3643314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857224" y="4429132"/>
            <a:ext cx="78581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rot="5400000">
            <a:off x="679423" y="4606933"/>
            <a:ext cx="35719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42910" y="392906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да</a:t>
            </a:r>
            <a:endParaRPr lang="ru-RU" sz="24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428860" y="4857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нет</a:t>
            </a:r>
            <a:endParaRPr lang="ru-RU" sz="1200" b="1" dirty="0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rot="5400000">
            <a:off x="643704" y="5642784"/>
            <a:ext cx="42862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3" name="Параллелограмм 92"/>
          <p:cNvSpPr/>
          <p:nvPr/>
        </p:nvSpPr>
        <p:spPr>
          <a:xfrm>
            <a:off x="1331640" y="5661248"/>
            <a:ext cx="2928958" cy="714380"/>
          </a:xfrm>
          <a:prstGeom prst="parallelogram">
            <a:avLst/>
          </a:prstGeom>
          <a:solidFill>
            <a:srgbClr val="FDF9A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вирус</a:t>
            </a:r>
            <a:endParaRPr lang="ru-RU" sz="48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187624" y="-245269"/>
            <a:ext cx="8229600" cy="4905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Алгоритмы</a:t>
            </a:r>
            <a:r>
              <a:rPr kumimoji="0" lang="ru-RU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 500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66" t="5374" r="10879" b="6184"/>
          <a:stretch>
            <a:fillRect/>
          </a:stretch>
        </p:blipFill>
        <p:spPr bwMode="auto">
          <a:xfrm rot="20213578">
            <a:off x="196021" y="249766"/>
            <a:ext cx="913951" cy="118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39983">
            <a:off x="171744" y="283224"/>
            <a:ext cx="1717508" cy="123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60648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5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Черный ящик </a:t>
            </a:r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300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27875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91680" y="6093296"/>
            <a:ext cx="129614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 descr="ADA-P.JPG (9152 bytes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59682"/>
            <a:ext cx="3600400" cy="42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7544" y="16288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err="1" smtClean="0"/>
              <a:t>Авгу́ста</a:t>
            </a:r>
            <a:r>
              <a:rPr lang="ru-RU" sz="2400" dirty="0" smtClean="0"/>
              <a:t> </a:t>
            </a:r>
            <a:r>
              <a:rPr lang="ru-RU" sz="2400" dirty="0" err="1" smtClean="0"/>
              <a:t>А́да</a:t>
            </a:r>
            <a:r>
              <a:rPr lang="ru-RU" sz="2400" dirty="0" smtClean="0"/>
              <a:t> Кинг (урождённая </a:t>
            </a:r>
            <a:r>
              <a:rPr lang="ru-RU" sz="2400" dirty="0" err="1" smtClean="0"/>
              <a:t>Ба́йрон</a:t>
            </a:r>
            <a:r>
              <a:rPr lang="ru-RU" sz="2400" dirty="0" smtClean="0"/>
              <a:t>), графиня </a:t>
            </a:r>
            <a:r>
              <a:rPr lang="ru-RU" sz="2400" dirty="0" err="1" smtClean="0"/>
              <a:t>Ла́влейс</a:t>
            </a:r>
            <a:r>
              <a:rPr lang="ru-RU" sz="2400" dirty="0" smtClean="0"/>
              <a:t> (1815 - 1852) — математик. Составила первую в мире программу для машины Чарльза Бэббиджа. Ввела в употребление термины «цикл» и «рабочая ячейка», считается первым программистом в истории.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настраиваемая 9">
            <a:hlinkClick r:id="rId3" action="ppaction://hlinksldjump" highlightClick="1"/>
          </p:cNvPr>
          <p:cNvSpPr/>
          <p:nvPr/>
        </p:nvSpPr>
        <p:spPr>
          <a:xfrm>
            <a:off x="7164288" y="6192688"/>
            <a:ext cx="1944216" cy="62068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" name="Picture 2" descr="магистраль"/>
          <p:cNvPicPr>
            <a:picLocks noChangeAspect="1" noChangeArrowheads="1"/>
          </p:cNvPicPr>
          <p:nvPr/>
        </p:nvPicPr>
        <p:blipFill>
          <a:blip r:embed="rId5" cstate="print"/>
          <a:srcRect l="4848" t="6061" r="3030" b="9091"/>
          <a:stretch>
            <a:fillRect/>
          </a:stretch>
        </p:blipFill>
        <p:spPr bwMode="auto">
          <a:xfrm>
            <a:off x="571472" y="2500306"/>
            <a:ext cx="6058959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" name="Рисунок 10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2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476672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Черный ящик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100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27875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714489"/>
            <a:ext cx="4929222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КОДИРОВАНИЕ</a:t>
            </a:r>
            <a:endParaRPr lang="ru-RU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54515">
            <a:off x="-55278" y="391118"/>
            <a:ext cx="1500550" cy="107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564904"/>
            <a:ext cx="4593657" cy="280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5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Черный ящик </a:t>
            </a:r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200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127875" y="6237312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pic>
        <p:nvPicPr>
          <p:cNvPr id="44045" name="Picture 13" descr="http://izhevsk.ru/forums/icons/forum_pictures/009236/9236680.jpg"/>
          <p:cNvPicPr>
            <a:picLocks noChangeAspect="1" noChangeArrowheads="1"/>
          </p:cNvPicPr>
          <p:nvPr/>
        </p:nvPicPr>
        <p:blipFill>
          <a:blip r:embed="rId4" cstate="print"/>
          <a:srcRect l="9450" r="7864" b="6060"/>
          <a:stretch>
            <a:fillRect/>
          </a:stretch>
        </p:blipFill>
        <p:spPr bwMode="auto">
          <a:xfrm>
            <a:off x="1187624" y="1772816"/>
            <a:ext cx="3920435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39983">
            <a:off x="171746" y="1119936"/>
            <a:ext cx="1717508" cy="123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476672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Черный ящик </a:t>
            </a: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400</a:t>
            </a:r>
          </a:p>
        </p:txBody>
      </p:sp>
      <p:pic>
        <p:nvPicPr>
          <p:cNvPr id="12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27875" y="6309320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412776"/>
            <a:ext cx="6552728" cy="2308324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omic Sans MS" pitchFamily="66" charset="0"/>
              </a:rPr>
              <a:t>Робот-собака AIBO может воспринимать окружающие его предметы, обладая электронным зрением, возможностью передвигаться, воспринимать голосовые команды.  Но не может воспринимать информацию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365104"/>
            <a:ext cx="189892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3789040"/>
            <a:ext cx="8046242" cy="584775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тактильную, вкусовую, обонятельную</a:t>
            </a:r>
            <a:endParaRPr lang="ru-RU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39983">
            <a:off x="116668" y="692438"/>
            <a:ext cx="1166714" cy="83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39983">
            <a:off x="-163080" y="266270"/>
            <a:ext cx="1614688" cy="116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ru-RU" sz="5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Черный ящик </a:t>
            </a:r>
            <a:r>
              <a:rPr lang="ru-RU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pitchFamily="34" charset="0"/>
              </a:rPr>
              <a:t>500</a:t>
            </a:r>
          </a:p>
        </p:txBody>
      </p:sp>
      <p:pic>
        <p:nvPicPr>
          <p:cNvPr id="7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27875" y="6309320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340768"/>
            <a:ext cx="6624736" cy="2554545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На самом первом логотипе </a:t>
            </a:r>
            <a:r>
              <a:rPr lang="ru-RU" sz="2000" b="1" dirty="0" err="1" smtClean="0">
                <a:solidFill>
                  <a:srgbClr val="FF0000"/>
                </a:solidFill>
                <a:latin typeface="Comic Sans MS" pitchFamily="66" charset="0"/>
              </a:rPr>
              <a:t>Apple</a:t>
            </a:r>
            <a:r>
              <a:rPr lang="ru-RU" sz="2000" dirty="0" smtClean="0">
                <a:latin typeface="Comic Sans MS" pitchFamily="66" charset="0"/>
              </a:rPr>
              <a:t> был изображён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сэр Исаак Ньютон </a:t>
            </a:r>
            <a:r>
              <a:rPr lang="ru-RU" sz="2000" dirty="0" smtClean="0">
                <a:latin typeface="Comic Sans MS" pitchFamily="66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яблоня</a:t>
            </a:r>
            <a:r>
              <a:rPr lang="ru-RU" sz="2000" dirty="0" smtClean="0">
                <a:latin typeface="Comic Sans MS" pitchFamily="66" charset="0"/>
              </a:rPr>
              <a:t>, с которой вот-вот ему на голову упадёт яблоко. Этой эмблемы не было на корпусе компьютера </a:t>
            </a:r>
            <a:r>
              <a:rPr lang="ru-RU" sz="2000" dirty="0" err="1" smtClean="0">
                <a:latin typeface="Comic Sans MS" pitchFamily="66" charset="0"/>
              </a:rPr>
              <a:t>Apple</a:t>
            </a:r>
            <a:r>
              <a:rPr lang="ru-RU" sz="2000" dirty="0" smtClean="0">
                <a:latin typeface="Comic Sans MS" pitchFamily="66" charset="0"/>
              </a:rPr>
              <a:t> I, только в инструкции к нему. Общая композиция логотипа была сильно перегружена деталями, поэтому менее чем через год его сменил привычный нам надкушенный фрукт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933056"/>
            <a:ext cx="5541640" cy="245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gamesforevent.ru/image/cache/data/10427_i_article-500x50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224" y="0"/>
            <a:ext cx="1412776" cy="1412776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27875" y="6309320"/>
            <a:ext cx="2016125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На главную</a:t>
            </a:r>
            <a:endParaRPr lang="ru-RU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21297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Муниципальное бюджетное общеобразовательное  учреждение</a:t>
            </a:r>
          </a:p>
          <a:p>
            <a:pPr algn="ctr"/>
            <a:r>
              <a:rPr lang="ru-RU" sz="1600" dirty="0" smtClean="0"/>
              <a:t>«Средняя общеобразовательная школа № 14</a:t>
            </a:r>
            <a:r>
              <a:rPr lang="ru-RU" sz="1600" dirty="0" smtClean="0"/>
              <a:t>», г.Братск, ул. </a:t>
            </a:r>
            <a:r>
              <a:rPr lang="ru-RU" sz="1600" dirty="0" err="1" smtClean="0"/>
              <a:t>Рябикова</a:t>
            </a:r>
            <a:r>
              <a:rPr lang="ru-RU" sz="1600" dirty="0" smtClean="0"/>
              <a:t> 16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7236296" y="6165304"/>
            <a:ext cx="1835696" cy="62068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400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ребус"/>
          <p:cNvPicPr>
            <a:picLocks noChangeAspect="1" noChangeArrowheads="1"/>
          </p:cNvPicPr>
          <p:nvPr/>
        </p:nvPicPr>
        <p:blipFill>
          <a:blip r:embed="rId5" cstate="print"/>
          <a:srcRect l="3493" t="5000" r="4507" b="10000"/>
          <a:stretch>
            <a:fillRect/>
          </a:stretch>
        </p:blipFill>
        <p:spPr bwMode="auto">
          <a:xfrm>
            <a:off x="251520" y="2636912"/>
            <a:ext cx="6429891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7236296" y="6093296"/>
            <a:ext cx="1835696" cy="692696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4664"/>
            <a:ext cx="8229600" cy="6921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Ребусы</a:t>
            </a:r>
            <a:r>
              <a:rPr lang="ru-RU" sz="89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8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500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62825">
            <a:off x="271517" y="1108228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исполнитель"/>
          <p:cNvPicPr>
            <a:picLocks noChangeAspect="1" noChangeArrowheads="1"/>
          </p:cNvPicPr>
          <p:nvPr/>
        </p:nvPicPr>
        <p:blipFill>
          <a:blip r:embed="rId5" cstate="print"/>
          <a:srcRect l="4444" t="8334" r="6666" b="8333"/>
          <a:stretch>
            <a:fillRect/>
          </a:stretch>
        </p:blipFill>
        <p:spPr bwMode="auto">
          <a:xfrm>
            <a:off x="357158" y="2786058"/>
            <a:ext cx="6192688" cy="2322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6" name="Рисунок 15" descr="3f095e5c8b3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настраиваемая 7">
            <a:hlinkClick r:id="rId3" action="ppaction://hlinksldjump" highlightClick="1"/>
          </p:cNvPr>
          <p:cNvSpPr/>
          <p:nvPr/>
        </p:nvSpPr>
        <p:spPr>
          <a:xfrm>
            <a:off x="7236296" y="6165304"/>
            <a:ext cx="1800200" cy="620688"/>
          </a:xfrm>
          <a:prstGeom prst="actionButtonBlank">
            <a:avLst/>
          </a:prstGeom>
          <a:solidFill>
            <a:srgbClr val="FFCC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348880"/>
            <a:ext cx="6500858" cy="206210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Сколько цветов у Тани, если все из них, кроме двух, розы, все, кроме двух, - тюльпаны, и все, кроме двух, - маргаритки?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500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8336" y="260648"/>
            <a:ext cx="8805664" cy="633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Весёлая разминка </a:t>
            </a:r>
            <a:r>
              <a:rPr lang="ru-RU" sz="6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276872"/>
            <a:ext cx="6480720" cy="138499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Comic Sans MS" pitchFamily="66" charset="0"/>
              </a:rPr>
              <a:t>С какой птицы нужно ощипать перья, чтобы сразу получить утро, вечер, день и ночь?</a:t>
            </a: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7308304" y="6165304"/>
            <a:ext cx="1728192" cy="576064"/>
          </a:xfrm>
          <a:prstGeom prst="actionButtonBlank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Правильный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25557">
            <a:off x="158190" y="562855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67743" y="6321321"/>
            <a:ext cx="4349120" cy="2520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6381328"/>
            <a:ext cx="4320480" cy="21602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187624" y="6165304"/>
            <a:ext cx="936104" cy="576064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старт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3f095e5c8b3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6150585"/>
            <a:ext cx="648072" cy="70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6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333399"/>
      </a:folHlink>
    </a:clrScheme>
    <a:fontScheme name="financial_status">
      <a:majorFont>
        <a:latin typeface="Eras Bold ITC"/>
        <a:ea typeface=""/>
        <a:cs typeface=""/>
      </a:majorFont>
      <a:minorFont>
        <a:latin typeface="Eras Bold IT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ncial_stat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3083</TotalTime>
  <Words>1334</Words>
  <Application>Microsoft Office PowerPoint</Application>
  <PresentationFormat>Экран (4:3)</PresentationFormat>
  <Paragraphs>309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Тема6</vt:lpstr>
      <vt:lpstr>Слайд 1</vt:lpstr>
      <vt:lpstr>Слайд 2</vt:lpstr>
      <vt:lpstr> Ребусы 100</vt:lpstr>
      <vt:lpstr> Ребусы 200</vt:lpstr>
      <vt:lpstr> Ребусы 300</vt:lpstr>
      <vt:lpstr> Ребусы 400</vt:lpstr>
      <vt:lpstr> Ребусы 500</vt:lpstr>
      <vt:lpstr>Весёлая разминка 500</vt:lpstr>
      <vt:lpstr>Весёлая разминка 100</vt:lpstr>
      <vt:lpstr>Весёлая разминка 200</vt:lpstr>
      <vt:lpstr>Весёлая разминка 300</vt:lpstr>
      <vt:lpstr>Весёлая разминка 400</vt:lpstr>
      <vt:lpstr>Слайд 13</vt:lpstr>
      <vt:lpstr>Слайд 14</vt:lpstr>
      <vt:lpstr>Слайд 15</vt:lpstr>
      <vt:lpstr>Слайд 16</vt:lpstr>
      <vt:lpstr>Слайд 17</vt:lpstr>
      <vt:lpstr>Слайд 18</vt:lpstr>
      <vt:lpstr>Алгоритмы  100</vt:lpstr>
      <vt:lpstr>Слайд 20</vt:lpstr>
      <vt:lpstr>Слайд 21</vt:lpstr>
      <vt:lpstr>Слайд 22</vt:lpstr>
      <vt:lpstr>Слайд 23</vt:lpstr>
      <vt:lpstr>Черный ящик 100</vt:lpstr>
      <vt:lpstr>Черный ящик 200</vt:lpstr>
      <vt:lpstr>Слайд 26</vt:lpstr>
      <vt:lpstr>Слайд 27</vt:lpstr>
      <vt:lpstr>Слайд 28</vt:lpstr>
      <vt:lpstr> Ребусы 100</vt:lpstr>
      <vt:lpstr> Ребусы 200</vt:lpstr>
      <vt:lpstr> Ребусы 300</vt:lpstr>
      <vt:lpstr> Ребусы 400</vt:lpstr>
      <vt:lpstr>Ребусы 500 </vt:lpstr>
      <vt:lpstr>Весёлая разминка 500</vt:lpstr>
      <vt:lpstr>Весёлая разминка 100</vt:lpstr>
      <vt:lpstr>Весёлая разминка 200</vt:lpstr>
      <vt:lpstr>Весёлая разминка 300</vt:lpstr>
      <vt:lpstr>Весёлая разминка 400</vt:lpstr>
      <vt:lpstr>Слайд 39</vt:lpstr>
      <vt:lpstr>Слайд 40</vt:lpstr>
      <vt:lpstr>Слайд 41</vt:lpstr>
      <vt:lpstr>Слайд 42</vt:lpstr>
      <vt:lpstr>Слайд 43</vt:lpstr>
      <vt:lpstr>Алгоритмы  100</vt:lpstr>
      <vt:lpstr>Слайд 45</vt:lpstr>
      <vt:lpstr>Слайд 46</vt:lpstr>
      <vt:lpstr>Слайд 47</vt:lpstr>
      <vt:lpstr>Слайд 48</vt:lpstr>
      <vt:lpstr>Черный ящик 300</vt:lpstr>
      <vt:lpstr>Черный ящик 100</vt:lpstr>
      <vt:lpstr>Черный ящик 200</vt:lpstr>
      <vt:lpstr>Слайд 52</vt:lpstr>
      <vt:lpstr>Черный ящик 500</vt:lpstr>
      <vt:lpstr>Слайд 54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User</cp:lastModifiedBy>
  <cp:revision>224</cp:revision>
  <dcterms:created xsi:type="dcterms:W3CDTF">2008-08-20T18:52:08Z</dcterms:created>
  <dcterms:modified xsi:type="dcterms:W3CDTF">2023-04-21T03:47:25Z</dcterms:modified>
</cp:coreProperties>
</file>