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329" r:id="rId2"/>
    <p:sldId id="330" r:id="rId3"/>
    <p:sldId id="331" r:id="rId4"/>
    <p:sldId id="333" r:id="rId5"/>
    <p:sldId id="332" r:id="rId6"/>
    <p:sldId id="334" r:id="rId7"/>
    <p:sldId id="336" r:id="rId8"/>
    <p:sldId id="327" r:id="rId9"/>
    <p:sldId id="335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08490-5C7C-4F25-B5C4-60BFA7A28177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D020-BB39-4B7A-9C00-A968FA020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5725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МАОУ «Образовательный центр №3 «Созвездие» </a:t>
            </a:r>
          </a:p>
          <a:p>
            <a:pPr algn="ctr"/>
            <a:r>
              <a:rPr lang="ru-RU" sz="24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г. Вольска Саратовской области» корпус 2</a:t>
            </a:r>
          </a:p>
          <a:p>
            <a:pPr algn="ctr"/>
            <a:endParaRPr lang="ru-RU" sz="2400" dirty="0" smtClean="0">
              <a:solidFill>
                <a:srgbClr val="0041C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«Обеспечение преемственности проектно-исследовательской деятельности по математике» </a:t>
            </a:r>
          </a:p>
          <a:p>
            <a:pPr algn="ctr"/>
            <a:endParaRPr lang="ru-RU" sz="2400" b="1" dirty="0" smtClean="0">
              <a:solidFill>
                <a:srgbClr val="0041C4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4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учитель математики </a:t>
            </a:r>
          </a:p>
          <a:p>
            <a:pPr algn="r"/>
            <a:r>
              <a:rPr lang="ru-RU" sz="24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Ларина Алла Геннадьевна</a:t>
            </a:r>
          </a:p>
          <a:p>
            <a:pPr algn="ctr"/>
            <a:endParaRPr lang="ru-RU" sz="2400" dirty="0" smtClean="0">
              <a:solidFill>
                <a:srgbClr val="0041C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г. Вольск</a:t>
            </a:r>
          </a:p>
          <a:p>
            <a:pPr algn="ctr"/>
            <a:r>
              <a:rPr lang="ru-RU" sz="2000" dirty="0" smtClean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</a:p>
          <a:p>
            <a:pPr algn="ctr"/>
            <a:endParaRPr lang="ru-RU" sz="3600" b="1" dirty="0" smtClean="0">
              <a:solidFill>
                <a:srgbClr val="0041C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41C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6858016" cy="3571900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идет подготовка к новому конкурсу защиты проектов «Горизонты будущего». Шестиклассники готовят защиту по темам «Формула Пика для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вычисления площади многоугольника, «Число Пи».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как учителя математики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организовать деятельность учащихся на занятиях таким образом, чтобы каждый из них постигал новую высоту в познании, вовлечь учеников в практическую деятельность, как на уроке, так и во внеурочное время, дать возможность проверить силу своего познания в сравнении с другими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учащимися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попробовать свои силы в других конкурсах.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3" descr="C:\Users\user\Downloads\2024-03-01_21-02-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372" y="3857628"/>
            <a:ext cx="3986508" cy="3000372"/>
          </a:xfrm>
          <a:prstGeom prst="rect">
            <a:avLst/>
          </a:prstGeom>
          <a:noFill/>
        </p:spPr>
      </p:pic>
      <p:pic>
        <p:nvPicPr>
          <p:cNvPr id="7170" name="Picture 2" descr="C:\Users\user\Downloads\IMG_20240111_20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35974"/>
            <a:ext cx="4357718" cy="2839326"/>
          </a:xfrm>
          <a:prstGeom prst="rect">
            <a:avLst/>
          </a:prstGeom>
          <a:noFill/>
        </p:spPr>
      </p:pic>
      <p:pic>
        <p:nvPicPr>
          <p:cNvPr id="7172" name="Picture 4" descr="C:\Users\user\Downloads\IMG_20240113_094303.jpg"/>
          <p:cNvPicPr>
            <a:picLocks noChangeAspect="1" noChangeArrowheads="1"/>
          </p:cNvPicPr>
          <p:nvPr/>
        </p:nvPicPr>
        <p:blipFill>
          <a:blip r:embed="rId4" cstate="print"/>
          <a:srcRect l="16732" t="13527" r="17717" b="6366"/>
          <a:stretch>
            <a:fillRect/>
          </a:stretch>
        </p:blipFill>
        <p:spPr bwMode="auto">
          <a:xfrm>
            <a:off x="6786578" y="214290"/>
            <a:ext cx="2143140" cy="323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результативная деятельность, совершаемая в специально созданных педагогом условиях; ориентирован на интерес, на творческую самореализацию личности ученика, развитие его интеллектуальных возможностей, волевых качеств и творческих способностей в деятельности по решению какой-либо интересующей его проблемы.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аботая с обучающимися 5-6 классов над проектом, использую сказки, игры, знакомые в начальных классах, вовлекая в серьезную  научную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решению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проблемы.</a:t>
            </a:r>
            <a:endParaRPr lang="ru-RU" sz="2000" dirty="0"/>
          </a:p>
        </p:txBody>
      </p:sp>
      <p:pic>
        <p:nvPicPr>
          <p:cNvPr id="4" name="Picture 4" descr="D:\Larina - PK\Мои документы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28"/>
            <a:ext cx="4584457" cy="2774802"/>
          </a:xfrm>
          <a:prstGeom prst="rect">
            <a:avLst/>
          </a:prstGeom>
          <a:noFill/>
        </p:spPr>
      </p:pic>
      <p:pic>
        <p:nvPicPr>
          <p:cNvPr id="9218" name="Picture 2" descr="E:\_\проек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485095" cy="268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64360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протяжении всех школьных лет каждый ученик проявляет интерес к такой геометрической фигуре, как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треугольник.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в пирамидки, складывание аппликации из цветной бумаги, выкладывание из конструктора, счетных палочек треугольные фигурки еще в дошкольном возрасте дают представление о треугольниках.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каком классе ученики начинают знакомиться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видами треугольников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существуют названия треугольников в зависимости от их углов и количества равных сторон?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Внимательны ли к вещам и замечают ли треугольники в окружающей жизни?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знания о треугольниках необходимы для изучения геометрии?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над проектом «Треугольники в 5 классе» началась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наблюдения и нахождения в окружающей обстановке предметов треугольной формы, с устных задач на подсчет треугольников какой-либо фигуры, с опроса среди одноклассников по теме проекта, с повторения материала о треугольниках из курса математики за 4 класс.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Каждому из пятиклассников было интересно анализировать ответы одноклассников, отстаивать свое мнение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Проекты, над которыми мы работали, для участия в конкурсах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«Треугольники в 5 классе»</a:t>
            </a:r>
            <a:endParaRPr lang="ru-RU" sz="22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4-03-01_20-11-03.png"/>
          <p:cNvPicPr>
            <a:picLocks noChangeAspect="1" noChangeArrowheads="1"/>
          </p:cNvPicPr>
          <p:nvPr/>
        </p:nvPicPr>
        <p:blipFill>
          <a:blip r:embed="rId2" cstate="print"/>
          <a:srcRect l="901"/>
          <a:stretch>
            <a:fillRect/>
          </a:stretch>
        </p:blipFill>
        <p:spPr bwMode="auto">
          <a:xfrm>
            <a:off x="3428992" y="142852"/>
            <a:ext cx="2651112" cy="2000240"/>
          </a:xfrm>
          <a:prstGeom prst="rect">
            <a:avLst/>
          </a:prstGeom>
          <a:noFill/>
        </p:spPr>
      </p:pic>
      <p:pic>
        <p:nvPicPr>
          <p:cNvPr id="1028" name="Picture 4" descr="C:\Users\user\Downloads\2024-03-01_20-11-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594721" cy="2000264"/>
          </a:xfrm>
          <a:prstGeom prst="rect">
            <a:avLst/>
          </a:prstGeom>
          <a:noFill/>
        </p:spPr>
      </p:pic>
      <p:pic>
        <p:nvPicPr>
          <p:cNvPr id="1029" name="Picture 5" descr="C:\Users\user\Downloads\2024-03-01_20-12-00.png"/>
          <p:cNvPicPr>
            <a:picLocks noChangeAspect="1" noChangeArrowheads="1"/>
          </p:cNvPicPr>
          <p:nvPr/>
        </p:nvPicPr>
        <p:blipFill>
          <a:blip r:embed="rId4" cstate="print"/>
          <a:srcRect r="2703"/>
          <a:stretch>
            <a:fillRect/>
          </a:stretch>
        </p:blipFill>
        <p:spPr bwMode="auto">
          <a:xfrm>
            <a:off x="2928926" y="4286256"/>
            <a:ext cx="2720792" cy="2071702"/>
          </a:xfrm>
          <a:prstGeom prst="rect">
            <a:avLst/>
          </a:prstGeom>
          <a:noFill/>
        </p:spPr>
      </p:pic>
      <p:pic>
        <p:nvPicPr>
          <p:cNvPr id="1030" name="Picture 6" descr="C:\Users\user\Downloads\2024-03-01_20-12-16.png"/>
          <p:cNvPicPr>
            <a:picLocks noChangeAspect="1" noChangeArrowheads="1"/>
          </p:cNvPicPr>
          <p:nvPr/>
        </p:nvPicPr>
        <p:blipFill>
          <a:blip r:embed="rId5" cstate="print"/>
          <a:srcRect l="2215" t="2941"/>
          <a:stretch>
            <a:fillRect/>
          </a:stretch>
        </p:blipFill>
        <p:spPr bwMode="auto">
          <a:xfrm>
            <a:off x="5786446" y="3357562"/>
            <a:ext cx="3153972" cy="2357454"/>
          </a:xfrm>
          <a:prstGeom prst="rect">
            <a:avLst/>
          </a:prstGeom>
          <a:noFill/>
        </p:spPr>
      </p:pic>
      <p:pic>
        <p:nvPicPr>
          <p:cNvPr id="1031" name="Picture 7" descr="C:\Users\user\Downloads\2024-03-01_20-12-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071546"/>
            <a:ext cx="2645248" cy="2000264"/>
          </a:xfrm>
          <a:prstGeom prst="rect">
            <a:avLst/>
          </a:prstGeom>
          <a:noFill/>
        </p:spPr>
      </p:pic>
      <p:pic>
        <p:nvPicPr>
          <p:cNvPr id="1032" name="Picture 8" descr="C:\Users\user\Downloads\2024-03-01_20-10-26.png"/>
          <p:cNvPicPr>
            <a:picLocks noChangeAspect="1" noChangeArrowheads="1"/>
          </p:cNvPicPr>
          <p:nvPr/>
        </p:nvPicPr>
        <p:blipFill>
          <a:blip r:embed="rId7" cstate="print"/>
          <a:srcRect l="2413"/>
          <a:stretch>
            <a:fillRect/>
          </a:stretch>
        </p:blipFill>
        <p:spPr bwMode="auto">
          <a:xfrm>
            <a:off x="214282" y="605665"/>
            <a:ext cx="2888630" cy="2251831"/>
          </a:xfrm>
          <a:prstGeom prst="rect">
            <a:avLst/>
          </a:prstGeom>
          <a:noFill/>
        </p:spPr>
      </p:pic>
      <p:pic>
        <p:nvPicPr>
          <p:cNvPr id="1033" name="Picture 9" descr="C:\Users\user\Downloads\2024-03-01_20-10-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428868"/>
            <a:ext cx="207026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28_183505.jpg"/>
          <p:cNvPicPr>
            <a:picLocks noChangeAspect="1"/>
          </p:cNvPicPr>
          <p:nvPr/>
        </p:nvPicPr>
        <p:blipFill>
          <a:blip r:embed="rId2" cstate="print"/>
          <a:srcRect l="1125" t="13985" r="2025"/>
          <a:stretch>
            <a:fillRect/>
          </a:stretch>
        </p:blipFill>
        <p:spPr>
          <a:xfrm>
            <a:off x="3357554" y="3786190"/>
            <a:ext cx="5286412" cy="2869923"/>
          </a:xfrm>
          <a:prstGeom prst="rect">
            <a:avLst/>
          </a:prstGeom>
        </p:spPr>
      </p:pic>
      <p:pic>
        <p:nvPicPr>
          <p:cNvPr id="2" name="Рисунок 1" descr="IMG_20240228_183508.jpg"/>
          <p:cNvPicPr>
            <a:picLocks noChangeAspect="1"/>
          </p:cNvPicPr>
          <p:nvPr/>
        </p:nvPicPr>
        <p:blipFill>
          <a:blip r:embed="rId3" cstate="print"/>
          <a:srcRect t="16815"/>
          <a:stretch>
            <a:fillRect/>
          </a:stretch>
        </p:blipFill>
        <p:spPr>
          <a:xfrm>
            <a:off x="3786182" y="1071546"/>
            <a:ext cx="5105860" cy="25003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Защита проекта «Треугольники в 5 классе» в межмуниципальном конкурсе «Горизонты будущего»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00109"/>
            <a:ext cx="3429024" cy="27860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конкурсе проектов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2022 г. пятиклассники достойно заняли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защищая проект со старшими соперниками из Саратовской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ownloads\IMG_20240228_183544.jpg"/>
          <p:cNvPicPr>
            <a:picLocks noChangeAspect="1" noChangeArrowheads="1"/>
          </p:cNvPicPr>
          <p:nvPr/>
        </p:nvPicPr>
        <p:blipFill>
          <a:blip r:embed="rId4" cstate="print"/>
          <a:srcRect l="2739" r="2739"/>
          <a:stretch>
            <a:fillRect/>
          </a:stretch>
        </p:blipFill>
        <p:spPr bwMode="auto">
          <a:xfrm>
            <a:off x="642910" y="3786190"/>
            <a:ext cx="2000263" cy="285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172480" cy="78581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«От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конструирования до технического творчества»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9"/>
            <a:ext cx="4572032" cy="35004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легоконструирования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технического творчества»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межмуниципальном конкурсе проектных работ «Горизонты будущего»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(сертификат 30.03.2023г.)</a:t>
            </a:r>
          </a:p>
        </p:txBody>
      </p:sp>
      <p:pic>
        <p:nvPicPr>
          <p:cNvPr id="4098" name="Picture 2" descr="C:\Users\user\Downloads\2024-03-01_23-02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273" y="3839860"/>
            <a:ext cx="3730445" cy="2803850"/>
          </a:xfrm>
          <a:prstGeom prst="rect">
            <a:avLst/>
          </a:prstGeom>
          <a:noFill/>
        </p:spPr>
      </p:pic>
      <p:pic>
        <p:nvPicPr>
          <p:cNvPr id="4100" name="Picture 4" descr="C:\Users\user\Downloads\2024-03-01_23-01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4120078" cy="3214710"/>
          </a:xfrm>
          <a:prstGeom prst="rect">
            <a:avLst/>
          </a:prstGeom>
          <a:noFill/>
        </p:spPr>
      </p:pic>
      <p:pic>
        <p:nvPicPr>
          <p:cNvPr id="4102" name="Picture 6" descr="C:\Users\user\Downloads\2024-03-01_23-01-49.png"/>
          <p:cNvPicPr>
            <a:picLocks noChangeAspect="1" noChangeArrowheads="1"/>
          </p:cNvPicPr>
          <p:nvPr/>
        </p:nvPicPr>
        <p:blipFill>
          <a:blip r:embed="rId4" cstate="print"/>
          <a:srcRect t="2343"/>
          <a:stretch>
            <a:fillRect/>
          </a:stretch>
        </p:blipFill>
        <p:spPr bwMode="auto">
          <a:xfrm>
            <a:off x="5214942" y="1000108"/>
            <a:ext cx="3617713" cy="27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7145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общероссийском конкурсе учебно-исследовательской деятельности и проектных работ, посвященный десятилетию науки и технологий в РФ «Эксперимент. Теория. Практика»</a:t>
            </a:r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занял </a:t>
            </a: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место (диплом 25.08.2023г.)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Users\user\Downloads\2024-03-01_23-02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3500462" cy="2622569"/>
          </a:xfrm>
          <a:prstGeom prst="rect">
            <a:avLst/>
          </a:prstGeom>
          <a:noFill/>
        </p:spPr>
      </p:pic>
      <p:pic>
        <p:nvPicPr>
          <p:cNvPr id="5" name="Picture 3" descr="C:\Users\user\Downloads\2024-03-01_23-02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568582"/>
            <a:ext cx="3214709" cy="2413633"/>
          </a:xfrm>
          <a:prstGeom prst="rect">
            <a:avLst/>
          </a:prstGeom>
          <a:noFill/>
        </p:spPr>
      </p:pic>
      <p:pic>
        <p:nvPicPr>
          <p:cNvPr id="5122" name="Picture 2" descr="C:\Users\user\Downloads\ovf8o-yMEfc (2).jpg"/>
          <p:cNvPicPr>
            <a:picLocks noChangeAspect="1" noChangeArrowheads="1"/>
          </p:cNvPicPr>
          <p:nvPr/>
        </p:nvPicPr>
        <p:blipFill>
          <a:blip r:embed="rId4" cstate="print"/>
          <a:srcRect l="7874"/>
          <a:stretch>
            <a:fillRect/>
          </a:stretch>
        </p:blipFill>
        <p:spPr bwMode="auto">
          <a:xfrm>
            <a:off x="6556229" y="1357297"/>
            <a:ext cx="2444927" cy="3538521"/>
          </a:xfrm>
          <a:prstGeom prst="rect">
            <a:avLst/>
          </a:prstGeom>
          <a:noFill/>
        </p:spPr>
      </p:pic>
      <p:pic>
        <p:nvPicPr>
          <p:cNvPr id="7" name="Picture 7" descr="E:\☻25\IMG-20230206-WA0006.jpg"/>
          <p:cNvPicPr>
            <a:picLocks noChangeAspect="1" noChangeArrowheads="1"/>
          </p:cNvPicPr>
          <p:nvPr/>
        </p:nvPicPr>
        <p:blipFill>
          <a:blip r:embed="rId5" cstate="print"/>
          <a:srcRect t="16535" r="29291" b="8976"/>
          <a:stretch>
            <a:fillRect/>
          </a:stretch>
        </p:blipFill>
        <p:spPr bwMode="auto">
          <a:xfrm>
            <a:off x="4071934" y="2500306"/>
            <a:ext cx="239050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3"/>
            <a:ext cx="1757346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5286412" cy="9286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Выступление на школьном педсовете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40228_183538.jpg"/>
          <p:cNvPicPr>
            <a:picLocks noChangeAspect="1"/>
          </p:cNvPicPr>
          <p:nvPr/>
        </p:nvPicPr>
        <p:blipFill>
          <a:blip r:embed="rId2" cstate="print"/>
          <a:srcRect l="2835" r="472"/>
          <a:stretch>
            <a:fillRect/>
          </a:stretch>
        </p:blipFill>
        <p:spPr>
          <a:xfrm>
            <a:off x="5429256" y="139274"/>
            <a:ext cx="3500462" cy="2361032"/>
          </a:xfrm>
          <a:prstGeom prst="rect">
            <a:avLst/>
          </a:prstGeom>
        </p:spPr>
      </p:pic>
      <p:pic>
        <p:nvPicPr>
          <p:cNvPr id="2050" name="Picture 2" descr="C:\Users\user\Downloads\2024-03-01_21-01-42.png"/>
          <p:cNvPicPr>
            <a:picLocks noChangeAspect="1" noChangeArrowheads="1"/>
          </p:cNvPicPr>
          <p:nvPr/>
        </p:nvPicPr>
        <p:blipFill>
          <a:blip r:embed="rId3" cstate="print"/>
          <a:srcRect b="3937"/>
          <a:stretch>
            <a:fillRect/>
          </a:stretch>
        </p:blipFill>
        <p:spPr bwMode="auto">
          <a:xfrm>
            <a:off x="4500562" y="4071942"/>
            <a:ext cx="3806575" cy="2786058"/>
          </a:xfrm>
          <a:prstGeom prst="rect">
            <a:avLst/>
          </a:prstGeom>
          <a:noFill/>
        </p:spPr>
      </p:pic>
      <p:pic>
        <p:nvPicPr>
          <p:cNvPr id="2052" name="Picture 4" descr="C:\Users\user\Downloads\2024-03-01_20-57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891622" cy="2928958"/>
          </a:xfrm>
          <a:prstGeom prst="rect">
            <a:avLst/>
          </a:prstGeom>
          <a:noFill/>
        </p:spPr>
      </p:pic>
      <p:pic>
        <p:nvPicPr>
          <p:cNvPr id="2053" name="Picture 5" descr="C:\Users\user\Downloads\2024-03-01_21-00-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928670"/>
            <a:ext cx="3126901" cy="2357454"/>
          </a:xfrm>
          <a:prstGeom prst="rect">
            <a:avLst/>
          </a:prstGeom>
          <a:noFill/>
        </p:spPr>
      </p:pic>
      <p:pic>
        <p:nvPicPr>
          <p:cNvPr id="2054" name="Picture 6" descr="C:\Users\user\Downloads\2024-03-01_21-01-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785926"/>
            <a:ext cx="2928958" cy="218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4186238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Выступление на школьном педсовете</a:t>
            </a:r>
            <a:endParaRPr lang="ru-RU" sz="2400" dirty="0"/>
          </a:p>
        </p:txBody>
      </p:sp>
      <p:pic>
        <p:nvPicPr>
          <p:cNvPr id="3074" name="Picture 2" descr="C:\Users\user\Downloads\2024-03-01_21-45-30.png"/>
          <p:cNvPicPr>
            <a:picLocks noChangeAspect="1" noChangeArrowheads="1"/>
          </p:cNvPicPr>
          <p:nvPr/>
        </p:nvPicPr>
        <p:blipFill>
          <a:blip r:embed="rId2" cstate="print"/>
          <a:srcRect l="47827"/>
          <a:stretch>
            <a:fillRect/>
          </a:stretch>
        </p:blipFill>
        <p:spPr bwMode="auto">
          <a:xfrm>
            <a:off x="857224" y="1214423"/>
            <a:ext cx="3000396" cy="4366374"/>
          </a:xfrm>
          <a:prstGeom prst="rect">
            <a:avLst/>
          </a:prstGeom>
          <a:noFill/>
        </p:spPr>
      </p:pic>
      <p:pic>
        <p:nvPicPr>
          <p:cNvPr id="3075" name="Picture 3" descr="C:\Users\user\Downloads\2024-03-01_21-46-5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37" y="3571876"/>
            <a:ext cx="4049129" cy="3021369"/>
          </a:xfrm>
          <a:prstGeom prst="rect">
            <a:avLst/>
          </a:prstGeom>
          <a:noFill/>
        </p:spPr>
      </p:pic>
      <p:pic>
        <p:nvPicPr>
          <p:cNvPr id="3077" name="Picture 5" descr="C:\Users\user\Downloads\2024-03-01_21-47-15.png"/>
          <p:cNvPicPr>
            <a:picLocks noChangeAspect="1" noChangeArrowheads="1"/>
          </p:cNvPicPr>
          <p:nvPr/>
        </p:nvPicPr>
        <p:blipFill>
          <a:blip r:embed="rId4" cstate="print"/>
          <a:srcRect l="4609" t="2323"/>
          <a:stretch>
            <a:fillRect/>
          </a:stretch>
        </p:blipFill>
        <p:spPr bwMode="auto">
          <a:xfrm>
            <a:off x="4857752" y="105458"/>
            <a:ext cx="4075322" cy="31042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3000372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«Окружность вокруг нас»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6072206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«Старинные меры длины»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329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Проекты, над которыми мы работали, для участия в конкурсах  Проект «Треугольники в 5 классе»</vt:lpstr>
      <vt:lpstr>Слайд 4</vt:lpstr>
      <vt:lpstr>Защита проекта «Треугольники в 5 классе» в межмуниципальном конкурсе «Горизонты будущего»</vt:lpstr>
      <vt:lpstr>Проект «От лего конструирования до технического творчества»</vt:lpstr>
      <vt:lpstr>В общероссийском конкурсе учебно-исследовательской деятельности и проектных работ, посвященный десятилетию науки и технологий в РФ «Эксперимент. Теория. Практика» занял I место (диплом 25.08.2023г.) </vt:lpstr>
      <vt:lpstr>Выступление на школьном педсовете</vt:lpstr>
      <vt:lpstr>Выступление на школьном педсовете</vt:lpstr>
      <vt:lpstr>         Сейчас идет подготовка к новому конкурсу защиты проектов «Горизонты будущего». Шестиклассники готовят защиту по темам «Формула Пика для вычисления площади многоугольника, «Число Пи».       Моя задача как учителя математики – организовать деятельность учащихся на занятиях таким образом, чтобы каждый из них постигал новую высоту в познании, вовлечь учеников в практическую деятельность, как на уроке, так и во внеурочное время, дать возможность проверить силу своего познания в сравнении с другими учащимися, попробовать свои силы в других конкурсах.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ВМР «СОШ № 3 г. Вольска Саратовской области»   Проект «Треугольники»  </dc:title>
  <dc:creator>user</dc:creator>
  <cp:lastModifiedBy>Алексей</cp:lastModifiedBy>
  <cp:revision>334</cp:revision>
  <dcterms:created xsi:type="dcterms:W3CDTF">2022-02-10T06:57:26Z</dcterms:created>
  <dcterms:modified xsi:type="dcterms:W3CDTF">2024-03-03T10:02:48Z</dcterms:modified>
</cp:coreProperties>
</file>