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9" r:id="rId10"/>
    <p:sldId id="265" r:id="rId11"/>
    <p:sldId id="266" r:id="rId12"/>
    <p:sldId id="267" r:id="rId13"/>
    <p:sldId id="272" r:id="rId14"/>
    <p:sldId id="273" r:id="rId15"/>
    <p:sldId id="274" r:id="rId16"/>
    <p:sldId id="276" r:id="rId17"/>
    <p:sldId id="275" r:id="rId18"/>
    <p:sldId id="278" r:id="rId19"/>
    <p:sldId id="258" r:id="rId20"/>
    <p:sldId id="277" r:id="rId21"/>
    <p:sldId id="282" r:id="rId22"/>
    <p:sldId id="283" r:id="rId23"/>
    <p:sldId id="280" r:id="rId24"/>
    <p:sldId id="270" r:id="rId25"/>
    <p:sldId id="268" r:id="rId26"/>
    <p:sldId id="269" r:id="rId27"/>
    <p:sldId id="271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74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5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540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28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23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6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90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89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89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84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71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A69E9-3AE0-412C-B1B6-51231D7EB63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C0F0F-4063-4DC8-9088-281EC84A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18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20.xml"/><Relationship Id="rId26" Type="http://schemas.openxmlformats.org/officeDocument/2006/relationships/slide" Target="slide19.xml"/><Relationship Id="rId3" Type="http://schemas.openxmlformats.org/officeDocument/2006/relationships/slide" Target="slide4.xml"/><Relationship Id="rId21" Type="http://schemas.openxmlformats.org/officeDocument/2006/relationships/slide" Target="slide23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5" Type="http://schemas.openxmlformats.org/officeDocument/2006/relationships/slide" Target="slide27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6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5.xml"/><Relationship Id="rId10" Type="http://schemas.openxmlformats.org/officeDocument/2006/relationships/slide" Target="slide11.xml"/><Relationship Id="rId19" Type="http://schemas.openxmlformats.org/officeDocument/2006/relationships/slide" Target="slide2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Повторение </a:t>
            </a:r>
            <a:r>
              <a:rPr lang="ru-RU" b="1" smtClean="0">
                <a:solidFill>
                  <a:srgbClr val="0070C0"/>
                </a:solidFill>
              </a:rPr>
              <a:t>курса </a:t>
            </a:r>
            <a:r>
              <a:rPr lang="ru-RU" b="1" smtClean="0">
                <a:solidFill>
                  <a:srgbClr val="0070C0"/>
                </a:solidFill>
              </a:rPr>
              <a:t>математики 9 </a:t>
            </a:r>
            <a:r>
              <a:rPr lang="ru-RU" b="1" dirty="0" smtClean="0">
                <a:solidFill>
                  <a:srgbClr val="0070C0"/>
                </a:solidFill>
              </a:rPr>
              <a:t>класса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Нечаева Ольга Владимировна, </a:t>
            </a:r>
          </a:p>
          <a:p>
            <a:pPr algn="r"/>
            <a:r>
              <a:rPr lang="ru-RU" dirty="0" smtClean="0"/>
              <a:t>учитель математики </a:t>
            </a:r>
          </a:p>
          <a:p>
            <a:pPr algn="r"/>
            <a:r>
              <a:rPr lang="ru-RU" dirty="0" smtClean="0"/>
              <a:t>высшей квалификационной категории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95656" y="528506"/>
            <a:ext cx="11400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казенное общеобразовательное учреждение Куйбышевского района</a:t>
            </a:r>
          </a:p>
          <a:p>
            <a:pPr algn="ctr"/>
            <a:r>
              <a:rPr lang="ru-RU" dirty="0" smtClean="0"/>
              <a:t>«Средняя общеобразовательная школа №5»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62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90500" y="266700"/>
            <a:ext cx="2273300" cy="1054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Уравнения и неравенства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65400" y="266700"/>
            <a:ext cx="2273300" cy="1054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Числа и вычисления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40300" y="266700"/>
            <a:ext cx="2273300" cy="1054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Текстовые задачи</a:t>
            </a:r>
            <a:endParaRPr lang="ru-RU" sz="2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15200" y="266700"/>
            <a:ext cx="2273300" cy="1054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Занимательная  математика</a:t>
            </a:r>
            <a:endParaRPr lang="ru-RU" sz="2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690100" y="254000"/>
            <a:ext cx="2273300" cy="1054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Реальная математика</a:t>
            </a:r>
            <a:endParaRPr lang="ru-RU" sz="2400" dirty="0"/>
          </a:p>
        </p:txBody>
      </p:sp>
      <p:sp>
        <p:nvSpPr>
          <p:cNvPr id="39" name="Прямоугольник с двумя скругленными противолежащими углами 38">
            <a:hlinkClick r:id="rId2" action="ppaction://hlinksldjump"/>
          </p:cNvPr>
          <p:cNvSpPr/>
          <p:nvPr/>
        </p:nvSpPr>
        <p:spPr>
          <a:xfrm>
            <a:off x="787400" y="16637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 р</a:t>
            </a:r>
            <a:endParaRPr lang="ru-RU" sz="2400" dirty="0"/>
          </a:p>
        </p:txBody>
      </p:sp>
      <p:sp>
        <p:nvSpPr>
          <p:cNvPr id="40" name="Прямоугольник с двумя скругленными противолежащими углами 39">
            <a:hlinkClick r:id="rId3" action="ppaction://hlinksldjump"/>
          </p:cNvPr>
          <p:cNvSpPr/>
          <p:nvPr/>
        </p:nvSpPr>
        <p:spPr>
          <a:xfrm>
            <a:off x="762000" y="26416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300 р</a:t>
            </a:r>
            <a:endParaRPr lang="ru-RU" sz="2400" dirty="0"/>
          </a:p>
        </p:txBody>
      </p:sp>
      <p:sp>
        <p:nvSpPr>
          <p:cNvPr id="41" name="Прямоугольник с двумя скругленными противолежащими углами 40">
            <a:hlinkClick r:id="rId4" action="ppaction://hlinksldjump"/>
          </p:cNvPr>
          <p:cNvSpPr/>
          <p:nvPr/>
        </p:nvSpPr>
        <p:spPr>
          <a:xfrm>
            <a:off x="762000" y="36195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500 р</a:t>
            </a:r>
            <a:endParaRPr lang="ru-RU" sz="2400" dirty="0"/>
          </a:p>
        </p:txBody>
      </p:sp>
      <p:sp>
        <p:nvSpPr>
          <p:cNvPr id="42" name="Прямоугольник с двумя скругленными противолежащими углами 41">
            <a:hlinkClick r:id="rId5" action="ppaction://hlinksldjump"/>
          </p:cNvPr>
          <p:cNvSpPr/>
          <p:nvPr/>
        </p:nvSpPr>
        <p:spPr>
          <a:xfrm>
            <a:off x="742950" y="45974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1000 р</a:t>
            </a:r>
            <a:endParaRPr lang="ru-RU" sz="2400" dirty="0"/>
          </a:p>
        </p:txBody>
      </p:sp>
      <p:sp>
        <p:nvSpPr>
          <p:cNvPr id="43" name="Прямоугольник с двумя скругленными противолежащими углами 42">
            <a:hlinkClick r:id="rId6" action="ppaction://hlinksldjump"/>
          </p:cNvPr>
          <p:cNvSpPr/>
          <p:nvPr/>
        </p:nvSpPr>
        <p:spPr>
          <a:xfrm>
            <a:off x="742950" y="55753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2000 р</a:t>
            </a:r>
            <a:endParaRPr lang="ru-RU" sz="2400" dirty="0"/>
          </a:p>
        </p:txBody>
      </p:sp>
      <p:sp>
        <p:nvSpPr>
          <p:cNvPr id="44" name="Прямоугольник с двумя скругленными противолежащими углами 43">
            <a:hlinkClick r:id="rId7" action="ppaction://hlinksldjump"/>
          </p:cNvPr>
          <p:cNvSpPr/>
          <p:nvPr/>
        </p:nvSpPr>
        <p:spPr>
          <a:xfrm>
            <a:off x="3187700" y="16637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 р</a:t>
            </a:r>
            <a:endParaRPr lang="ru-RU" sz="2400" dirty="0"/>
          </a:p>
        </p:txBody>
      </p:sp>
      <p:sp>
        <p:nvSpPr>
          <p:cNvPr id="45" name="Прямоугольник с двумя скругленными противолежащими углами 44">
            <a:hlinkClick r:id="rId8" action="ppaction://hlinksldjump"/>
          </p:cNvPr>
          <p:cNvSpPr/>
          <p:nvPr/>
        </p:nvSpPr>
        <p:spPr>
          <a:xfrm>
            <a:off x="3162300" y="26416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300 р</a:t>
            </a:r>
            <a:endParaRPr lang="ru-RU" sz="2400" dirty="0"/>
          </a:p>
        </p:txBody>
      </p:sp>
      <p:sp>
        <p:nvSpPr>
          <p:cNvPr id="46" name="Прямоугольник с двумя скругленными противолежащими углами 45">
            <a:hlinkClick r:id="rId9" action="ppaction://hlinksldjump"/>
          </p:cNvPr>
          <p:cNvSpPr/>
          <p:nvPr/>
        </p:nvSpPr>
        <p:spPr>
          <a:xfrm>
            <a:off x="3162300" y="36195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500 р</a:t>
            </a:r>
            <a:endParaRPr lang="ru-RU" sz="2400" dirty="0"/>
          </a:p>
        </p:txBody>
      </p:sp>
      <p:sp>
        <p:nvSpPr>
          <p:cNvPr id="47" name="Прямоугольник с двумя скругленными противолежащими углами 46">
            <a:hlinkClick r:id="rId10" action="ppaction://hlinksldjump"/>
          </p:cNvPr>
          <p:cNvSpPr/>
          <p:nvPr/>
        </p:nvSpPr>
        <p:spPr>
          <a:xfrm>
            <a:off x="3143250" y="45974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1000 р</a:t>
            </a:r>
            <a:endParaRPr lang="ru-RU" sz="2400" dirty="0"/>
          </a:p>
        </p:txBody>
      </p:sp>
      <p:sp>
        <p:nvSpPr>
          <p:cNvPr id="48" name="Прямоугольник с двумя скругленными противолежащими углами 47">
            <a:hlinkClick r:id="rId11" action="ppaction://hlinksldjump"/>
          </p:cNvPr>
          <p:cNvSpPr/>
          <p:nvPr/>
        </p:nvSpPr>
        <p:spPr>
          <a:xfrm>
            <a:off x="3143250" y="55753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2000 р</a:t>
            </a:r>
            <a:endParaRPr lang="ru-RU" sz="2400" dirty="0"/>
          </a:p>
        </p:txBody>
      </p:sp>
      <p:sp>
        <p:nvSpPr>
          <p:cNvPr id="49" name="Прямоугольник с двумя скругленными противолежащими углами 48">
            <a:hlinkClick r:id="rId12" action="ppaction://hlinksldjump"/>
          </p:cNvPr>
          <p:cNvSpPr/>
          <p:nvPr/>
        </p:nvSpPr>
        <p:spPr>
          <a:xfrm>
            <a:off x="5543550" y="16637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 р</a:t>
            </a:r>
            <a:endParaRPr lang="ru-RU" sz="2400" dirty="0"/>
          </a:p>
        </p:txBody>
      </p:sp>
      <p:sp>
        <p:nvSpPr>
          <p:cNvPr id="50" name="Прямоугольник с двумя скругленными противолежащими углами 49">
            <a:hlinkClick r:id="rId13" action="ppaction://hlinksldjump"/>
          </p:cNvPr>
          <p:cNvSpPr/>
          <p:nvPr/>
        </p:nvSpPr>
        <p:spPr>
          <a:xfrm>
            <a:off x="5518150" y="26416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300 р</a:t>
            </a:r>
            <a:endParaRPr lang="ru-RU" sz="2400" dirty="0"/>
          </a:p>
        </p:txBody>
      </p:sp>
      <p:sp>
        <p:nvSpPr>
          <p:cNvPr id="51" name="Прямоугольник с двумя скругленными противолежащими углами 50">
            <a:hlinkClick r:id="rId14" action="ppaction://hlinksldjump"/>
          </p:cNvPr>
          <p:cNvSpPr/>
          <p:nvPr/>
        </p:nvSpPr>
        <p:spPr>
          <a:xfrm>
            <a:off x="5518150" y="36195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500 р</a:t>
            </a:r>
            <a:endParaRPr lang="ru-RU" sz="2400" dirty="0"/>
          </a:p>
        </p:txBody>
      </p:sp>
      <p:sp>
        <p:nvSpPr>
          <p:cNvPr id="52" name="Прямоугольник с двумя скругленными противолежащими углами 51">
            <a:hlinkClick r:id="rId15" action="ppaction://hlinksldjump"/>
          </p:cNvPr>
          <p:cNvSpPr/>
          <p:nvPr/>
        </p:nvSpPr>
        <p:spPr>
          <a:xfrm>
            <a:off x="5499100" y="45974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1000 р</a:t>
            </a:r>
            <a:endParaRPr lang="ru-RU" sz="2400" dirty="0"/>
          </a:p>
        </p:txBody>
      </p:sp>
      <p:sp>
        <p:nvSpPr>
          <p:cNvPr id="53" name="Прямоугольник с двумя скругленными противолежащими углами 52">
            <a:hlinkClick r:id="rId16" action="ppaction://hlinksldjump"/>
          </p:cNvPr>
          <p:cNvSpPr/>
          <p:nvPr/>
        </p:nvSpPr>
        <p:spPr>
          <a:xfrm>
            <a:off x="5499100" y="55753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2000 р</a:t>
            </a:r>
            <a:endParaRPr lang="ru-RU" sz="2400" dirty="0"/>
          </a:p>
        </p:txBody>
      </p:sp>
      <p:sp>
        <p:nvSpPr>
          <p:cNvPr id="54" name="Прямоугольник с двумя скругленными противолежащими углами 53">
            <a:hlinkClick r:id="rId17" action="ppaction://hlinksldjump"/>
          </p:cNvPr>
          <p:cNvSpPr/>
          <p:nvPr/>
        </p:nvSpPr>
        <p:spPr>
          <a:xfrm>
            <a:off x="7874000" y="16637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 р</a:t>
            </a:r>
            <a:endParaRPr lang="ru-RU" sz="2400" dirty="0"/>
          </a:p>
        </p:txBody>
      </p:sp>
      <p:sp>
        <p:nvSpPr>
          <p:cNvPr id="56" name="Прямоугольник с двумя скругленными противолежащими углами 55">
            <a:hlinkClick r:id="rId18" action="ppaction://hlinksldjump"/>
          </p:cNvPr>
          <p:cNvSpPr/>
          <p:nvPr/>
        </p:nvSpPr>
        <p:spPr>
          <a:xfrm>
            <a:off x="7848600" y="36195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500 р</a:t>
            </a:r>
            <a:endParaRPr lang="ru-RU" sz="2400" dirty="0"/>
          </a:p>
        </p:txBody>
      </p:sp>
      <p:sp>
        <p:nvSpPr>
          <p:cNvPr id="57" name="Прямоугольник с двумя скругленными противолежащими углами 56">
            <a:hlinkClick r:id="rId19" action="ppaction://hlinksldjump"/>
          </p:cNvPr>
          <p:cNvSpPr/>
          <p:nvPr/>
        </p:nvSpPr>
        <p:spPr>
          <a:xfrm>
            <a:off x="7829550" y="45974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1000 р</a:t>
            </a:r>
            <a:endParaRPr lang="ru-RU" sz="2400" dirty="0"/>
          </a:p>
        </p:txBody>
      </p:sp>
      <p:sp>
        <p:nvSpPr>
          <p:cNvPr id="58" name="Прямоугольник с двумя скругленными противолежащими углами 57">
            <a:hlinkClick r:id="rId20" action="ppaction://hlinksldjump"/>
          </p:cNvPr>
          <p:cNvSpPr/>
          <p:nvPr/>
        </p:nvSpPr>
        <p:spPr>
          <a:xfrm>
            <a:off x="7829550" y="55753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2000 р</a:t>
            </a:r>
            <a:endParaRPr lang="ru-RU" sz="2400" dirty="0"/>
          </a:p>
        </p:txBody>
      </p:sp>
      <p:sp>
        <p:nvSpPr>
          <p:cNvPr id="59" name="Прямоугольник с двумя скругленными противолежащими углами 58">
            <a:hlinkClick r:id="rId21" action="ppaction://hlinksldjump"/>
          </p:cNvPr>
          <p:cNvSpPr/>
          <p:nvPr/>
        </p:nvSpPr>
        <p:spPr>
          <a:xfrm>
            <a:off x="10350500" y="16637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 р</a:t>
            </a:r>
            <a:endParaRPr lang="ru-RU" sz="2400" dirty="0"/>
          </a:p>
        </p:txBody>
      </p:sp>
      <p:sp>
        <p:nvSpPr>
          <p:cNvPr id="60" name="Прямоугольник с двумя скругленными противолежащими углами 59">
            <a:hlinkClick r:id="rId22" action="ppaction://hlinksldjump"/>
          </p:cNvPr>
          <p:cNvSpPr/>
          <p:nvPr/>
        </p:nvSpPr>
        <p:spPr>
          <a:xfrm>
            <a:off x="10325100" y="26416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300 р</a:t>
            </a:r>
            <a:endParaRPr lang="ru-RU" sz="2400" dirty="0"/>
          </a:p>
        </p:txBody>
      </p:sp>
      <p:sp>
        <p:nvSpPr>
          <p:cNvPr id="61" name="Прямоугольник с двумя скругленными противолежащими углами 60">
            <a:hlinkClick r:id="rId23" action="ppaction://hlinksldjump"/>
          </p:cNvPr>
          <p:cNvSpPr/>
          <p:nvPr/>
        </p:nvSpPr>
        <p:spPr>
          <a:xfrm>
            <a:off x="10325100" y="36195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500 р</a:t>
            </a:r>
            <a:endParaRPr lang="ru-RU" sz="2400" dirty="0"/>
          </a:p>
        </p:txBody>
      </p:sp>
      <p:sp>
        <p:nvSpPr>
          <p:cNvPr id="62" name="Прямоугольник с двумя скругленными противолежащими углами 61">
            <a:hlinkClick r:id="rId24" action="ppaction://hlinksldjump"/>
          </p:cNvPr>
          <p:cNvSpPr/>
          <p:nvPr/>
        </p:nvSpPr>
        <p:spPr>
          <a:xfrm>
            <a:off x="10306050" y="45974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1000 р</a:t>
            </a:r>
            <a:endParaRPr lang="ru-RU" sz="2400" dirty="0"/>
          </a:p>
        </p:txBody>
      </p:sp>
      <p:sp>
        <p:nvSpPr>
          <p:cNvPr id="63" name="Прямоугольник с двумя скругленными противолежащими углами 62">
            <a:hlinkClick r:id="rId25" action="ppaction://hlinksldjump"/>
          </p:cNvPr>
          <p:cNvSpPr/>
          <p:nvPr/>
        </p:nvSpPr>
        <p:spPr>
          <a:xfrm>
            <a:off x="10306050" y="55753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2000 р</a:t>
            </a:r>
            <a:endParaRPr lang="ru-RU" sz="2400" dirty="0"/>
          </a:p>
        </p:txBody>
      </p:sp>
      <p:sp>
        <p:nvSpPr>
          <p:cNvPr id="32" name="Прямоугольник с двумя скругленными противолежащими углами 31">
            <a:hlinkClick r:id="rId26" action="ppaction://hlinksldjump"/>
          </p:cNvPr>
          <p:cNvSpPr/>
          <p:nvPr/>
        </p:nvSpPr>
        <p:spPr>
          <a:xfrm>
            <a:off x="7829550" y="2641600"/>
            <a:ext cx="1130300" cy="7620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300 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423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уравнение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581900" cy="1158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i="1" dirty="0" smtClean="0"/>
              <a:t>20-3(х-5)=19-7х</a:t>
            </a:r>
            <a:endParaRPr lang="ru-RU" sz="6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540000" y="2984500"/>
            <a:ext cx="747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-4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92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уравнение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68400" y="1779588"/>
                <a:ext cx="6057900" cy="14822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e>
                            <m:sup>
                              <m: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sz="4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e>
                            <m:sup>
                              <m: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48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  <m:r>
                        <a:rPr lang="ru-RU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800" b="0" i="1" smtClean="0">
                              <a:latin typeface="Cambria Math" panose="02040503050406030204" pitchFamily="18" charset="0"/>
                            </a:rPr>
                            <m:t>12−х</m:t>
                          </m:r>
                        </m:num>
                        <m:den>
                          <m:sSup>
                            <m:sSupPr>
                              <m:ctrlP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e>
                            <m:sup>
                              <m:r>
                                <a:rPr lang="ru-RU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48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</m:oMath>
                  </m:oMathPara>
                </a14:m>
                <a:endParaRPr lang="ru-RU" sz="4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400" y="1779588"/>
                <a:ext cx="6057900" cy="1482201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695700" y="3568700"/>
            <a:ext cx="747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-4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6" name="Управляющая кнопка: в начало 5">
            <a:hlinkClick r:id="rId3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47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Решите уравнение</a:t>
            </a:r>
            <a:endParaRPr lang="ru-RU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782424" cy="133702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6600" dirty="0" smtClean="0"/>
                  <a:t>	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sz="66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ru-RU" sz="6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ru-RU" sz="6600" b="0" i="1" smtClean="0">
                            <a:latin typeface="Cambria Math" panose="02040503050406030204" pitchFamily="18" charset="0"/>
                          </a:rPr>
                          <m:t>х−2</m:t>
                        </m:r>
                      </m:e>
                    </m:rad>
                  </m:oMath>
                </a14:m>
                <a:r>
                  <a:rPr lang="ru-RU" sz="6600" dirty="0" smtClean="0"/>
                  <a:t>=3</a:t>
                </a:r>
                <a:endParaRPr lang="ru-RU" sz="6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782424" cy="1337025"/>
              </a:xfrm>
              <a:blipFill rotWithShape="0">
                <a:blip r:embed="rId2" cstate="print"/>
                <a:stretch>
                  <a:fillRect t="-15909" r="-1786" b="-163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95659" y="6135796"/>
            <a:ext cx="1054699" cy="5425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96988" y="4195482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29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систему уравнений </a:t>
            </a:r>
            <a:endParaRPr lang="ru-RU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762226" cy="164741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4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4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ru-RU" sz="4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4400" b="0" i="1" smtClean="0">
                                      <a:latin typeface="Cambria Math" panose="02040503050406030204" pitchFamily="18" charset="0"/>
                                    </a:rPr>
                                    <m:t>х−у</m:t>
                                  </m:r>
                                </m:e>
                              </m:d>
                              <m:r>
                                <a:rPr lang="ru-RU" sz="4400" b="0" i="1" smtClean="0">
                                  <a:latin typeface="Cambria Math" panose="02040503050406030204" pitchFamily="18" charset="0"/>
                                </a:rPr>
                                <m:t>−5х=2(3х−2)</m:t>
                              </m:r>
                            </m:e>
                            <m:e>
                              <m:r>
                                <a:rPr lang="ru-RU" sz="4400" b="0" i="1" smtClean="0">
                                  <a:latin typeface="Cambria Math" panose="02040503050406030204" pitchFamily="18" charset="0"/>
                                </a:rPr>
                                <m:t>4х−2</m:t>
                              </m:r>
                              <m:d>
                                <m:dPr>
                                  <m:ctrlPr>
                                    <a:rPr lang="ru-RU" sz="4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4400" b="0" i="1" smtClean="0">
                                      <a:latin typeface="Cambria Math" panose="02040503050406030204" pitchFamily="18" charset="0"/>
                                    </a:rPr>
                                    <m:t>х+у</m:t>
                                  </m:r>
                                </m:e>
                              </m:d>
                              <m:r>
                                <a:rPr lang="ru-RU" sz="4400" b="0" i="1" smtClean="0">
                                  <a:latin typeface="Cambria Math" panose="02040503050406030204" pitchFamily="18" charset="0"/>
                                </a:rPr>
                                <m:t>=4−3у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4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762226" cy="1647417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202730" y="4142180"/>
            <a:ext cx="20553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(-4;12)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6" name="Управляющая кнопка: в начало 5">
            <a:hlinkClick r:id="rId3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17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систему неравенств</a:t>
            </a:r>
            <a:endParaRPr lang="ru-RU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720281" cy="118602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4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44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ru-RU" sz="4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4400" b="0" i="1" smtClean="0">
                                      <a:latin typeface="Cambria Math" panose="02040503050406030204" pitchFamily="18" charset="0"/>
                                    </a:rPr>
                                    <m:t>х</m:t>
                                  </m:r>
                                </m:e>
                                <m:sup>
                                  <m:r>
                                    <a:rPr lang="ru-RU" sz="4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4400" b="0" i="1" smtClean="0">
                                  <a:latin typeface="Cambria Math" panose="02040503050406030204" pitchFamily="18" charset="0"/>
                                </a:rPr>
                                <m:t>−х−6</m:t>
                              </m:r>
                              <m:r>
                                <a:rPr lang="ru-RU" sz="4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ru-RU" sz="4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4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х</m:t>
                                  </m:r>
                                </m:e>
                                <m:sup>
                                  <m:r>
                                    <a:rPr lang="ru-RU" sz="4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4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−4х&lt;0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4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720281" cy="1186023"/>
              </a:xfrm>
              <a:blipFill rotWithShape="0">
                <a:blip r:embed="rId2" cstate="print"/>
                <a:stretch>
                  <a:fillRect b="-2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Управляющая кнопка: в начало 3">
            <a:hlinkClick r:id="rId3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85944" y="4249024"/>
                <a:ext cx="1224792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"/>
                          <m:ctrlPr>
                            <a:rPr lang="ru-RU" sz="4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3;</m:t>
                          </m:r>
                          <m:d>
                            <m:dPr>
                              <m:begChr m:val=""/>
                              <m:ctrlPr>
                                <a:rPr lang="ru-RU" sz="4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4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ru-RU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944" y="4249024"/>
                <a:ext cx="1224792" cy="738664"/>
              </a:xfrm>
              <a:prstGeom prst="rect">
                <a:avLst/>
              </a:prstGeom>
              <a:blipFill rotWithShape="0">
                <a:blip r:embed="rId4"/>
                <a:stretch>
                  <a:fillRect r="-99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335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Вычислите </a:t>
            </a:r>
            <a:endParaRPr lang="ru-RU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931716" cy="138735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5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5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5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ru-RU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ru-RU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5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ru-RU" sz="5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sz="5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931716" cy="1387358"/>
              </a:xfrm>
              <a:blipFill rotWithShape="0">
                <a:blip r:embed="rId2" cstate="print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020037" y="4186106"/>
            <a:ext cx="14109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3,91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rId3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42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Найдите значение выражения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149829" cy="167258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sz="5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5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5400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num>
                            <m:den>
                              <m:r>
                                <a:rPr lang="ru-RU" sz="5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  <m:r>
                            <a:rPr lang="ru-RU" sz="5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ru-RU" sz="5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54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num>
                            <m:den>
                              <m:r>
                                <a:rPr lang="ru-RU" sz="5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d>
                      <m:r>
                        <a:rPr lang="ru-RU" sz="5400" b="0" i="1" smtClean="0">
                          <a:latin typeface="Cambria Math" panose="02040503050406030204" pitchFamily="18" charset="0"/>
                        </a:rPr>
                        <m:t>:</m:t>
                      </m:r>
                      <m:f>
                        <m:fPr>
                          <m:ctrlPr>
                            <a:rPr lang="ru-RU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5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5400" b="0" i="1" smtClean="0"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ru-RU" sz="5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149829" cy="1672584"/>
              </a:xfrm>
              <a:blipFill rotWithShape="0">
                <a:blip r:embed="rId2" cstate="print"/>
                <a:stretch>
                  <a:fillRect b="-50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020037" y="4186106"/>
            <a:ext cx="14109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31,6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6" name="Управляющая кнопка: в начало 5">
            <a:hlinkClick r:id="rId3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06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Найдите значение выражения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542402" cy="231014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5400" b="0" i="1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ru-RU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ru-RU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5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5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5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ru-RU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ru-RU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−20∙</m:t>
                      </m:r>
                      <m:f>
                        <m:fPr>
                          <m:ctrlPr>
                            <a:rPr lang="ru-RU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ru-RU" sz="5400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542402" cy="2310147"/>
              </a:xfrm>
              <a:blipFill rotWithShape="0">
                <a:blip r:embed="rId2" cstate="print"/>
                <a:stretch>
                  <a:fillRect t="-2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020037" y="4186106"/>
            <a:ext cx="747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-2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rId3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4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Найдите значение выражения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446864" cy="7246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dirty="0" smtClean="0"/>
              <a:t>0,6·(-10)</a:t>
            </a:r>
            <a:r>
              <a:rPr lang="ru-RU" sz="6000" baseline="30000" dirty="0" smtClean="0"/>
              <a:t>3</a:t>
            </a:r>
            <a:r>
              <a:rPr lang="ru-RU" sz="6000" dirty="0" smtClean="0"/>
              <a:t>+50</a:t>
            </a:r>
            <a:endParaRPr lang="ru-RU" sz="6000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00587" y="3296873"/>
            <a:ext cx="14494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-550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9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Найдите значение выражения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223620" cy="11021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600" dirty="0" smtClean="0"/>
              <a:t>(16·10</a:t>
            </a:r>
            <a:r>
              <a:rPr lang="ru-RU" sz="6600" baseline="30000" dirty="0" smtClean="0"/>
              <a:t>-2</a:t>
            </a:r>
            <a:r>
              <a:rPr lang="ru-RU" sz="6600" dirty="0" smtClean="0"/>
              <a:t>)</a:t>
            </a:r>
            <a:r>
              <a:rPr lang="ru-RU" sz="6600" baseline="30000" dirty="0" smtClean="0"/>
              <a:t>2</a:t>
            </a:r>
            <a:r>
              <a:rPr lang="ru-RU" sz="6600" dirty="0" smtClean="0"/>
              <a:t>·(13·10</a:t>
            </a:r>
            <a:r>
              <a:rPr lang="ru-RU" sz="6600" baseline="30000" dirty="0" smtClean="0"/>
              <a:t>4</a:t>
            </a:r>
            <a:r>
              <a:rPr lang="ru-RU" sz="6600" dirty="0" smtClean="0"/>
              <a:t>)</a:t>
            </a:r>
            <a:endParaRPr lang="ru-RU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3271706" y="3380763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3328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99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задачу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4369" y="1448121"/>
            <a:ext cx="10515600" cy="21255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На пост председателя школьного совета претендовали два кандидата. В голосовании приняли участие 120 человек. Голоса между кандидатами распределились в отношении 3:5. Сколько голосов получил победитель?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0704" y="4656706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75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8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задачу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719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Стоимость проезда в пригородном электропоезде составляет 198 рублей. Школьникам предоставляется скидка 50%. Сколько рублей стоит проезд группы из 4 взрослых и 12 школьников?</a:t>
            </a:r>
          </a:p>
          <a:p>
            <a:pPr marL="0" indent="0">
              <a:buNone/>
            </a:pPr>
            <a:endParaRPr lang="ru-RU" sz="4000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20704" y="4656706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1980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задачу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500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На складе есть коробки с ручками двух цветов: чёрные и синие. Коробок с чёрными ручками 4, с синими — 11. Сколько всего ручек на складе, если чёрных ручек 640, коробки одинаковые и в каждой коробке находятся ручки только одного цвета?</a:t>
            </a:r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67031" y="4841264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2400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9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задачу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437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На палке </a:t>
            </a:r>
            <a:r>
              <a:rPr lang="ru-RU" sz="3600" dirty="0" smtClean="0"/>
              <a:t>отмечены поперечные </a:t>
            </a:r>
            <a:r>
              <a:rPr lang="ru-RU" sz="3600" dirty="0"/>
              <a:t>линии красного, жёлтого и зелёного цвета. Если </a:t>
            </a:r>
            <a:r>
              <a:rPr lang="ru-RU" sz="3600" dirty="0" smtClean="0"/>
              <a:t>распилить </a:t>
            </a:r>
            <a:r>
              <a:rPr lang="ru-RU" sz="3600" dirty="0"/>
              <a:t>палку по </a:t>
            </a:r>
            <a:r>
              <a:rPr lang="ru-RU" sz="3600" dirty="0" smtClean="0"/>
              <a:t>красным </a:t>
            </a:r>
            <a:r>
              <a:rPr lang="ru-RU" sz="3600" dirty="0"/>
              <a:t>линиям, </a:t>
            </a:r>
            <a:r>
              <a:rPr lang="ru-RU" sz="3600" dirty="0" smtClean="0"/>
              <a:t>получится </a:t>
            </a:r>
            <a:r>
              <a:rPr lang="ru-RU" sz="3600" dirty="0"/>
              <a:t>15 кусков, если по жёлтым — 5 кусков, а если по зелёным — 7 кусков. </a:t>
            </a:r>
            <a:r>
              <a:rPr lang="ru-RU" sz="3600" dirty="0" smtClean="0"/>
              <a:t>Сколько кусков </a:t>
            </a:r>
            <a:r>
              <a:rPr lang="ru-RU" sz="3600" dirty="0"/>
              <a:t>получится, если </a:t>
            </a:r>
            <a:r>
              <a:rPr lang="ru-RU" sz="3600" dirty="0" smtClean="0"/>
              <a:t>распилить </a:t>
            </a:r>
            <a:r>
              <a:rPr lang="ru-RU" sz="3600" dirty="0"/>
              <a:t>палку по </a:t>
            </a:r>
            <a:r>
              <a:rPr lang="ru-RU" sz="3600" dirty="0" smtClean="0"/>
              <a:t>линиям </a:t>
            </a:r>
            <a:r>
              <a:rPr lang="ru-RU" sz="3600" dirty="0"/>
              <a:t>всех трёх цветов?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511531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25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91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задачу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876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Расстояние между городами А и В равно 375 км. Город С находится между городами А и В. Из города А в город В выехал автомобиль, а через 1 час 30 минут следом за ним со скоростью 75 км/ч выехал мотоциклист, догнал автомобиль в городе С и повернул обратно. Когда он вернулся в А, автомобиль прибыл в В. Найдите расстояние от А до С.</a:t>
            </a:r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96579" y="5428493"/>
            <a:ext cx="12378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225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5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Сколько квадратов на рисунке?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00587" y="2021747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934437" y="2021747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268287" y="2021747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602137" y="2021747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00587" y="3355596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934437" y="3355596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68287" y="3355596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602137" y="3355596"/>
            <a:ext cx="1333850" cy="133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601362" y="531023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11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в начало 14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96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Поставь знаки арифметических действий, чтобы равенство стало верным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243818" cy="1169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/>
              <a:t>7777=1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202111" y="3951216"/>
            <a:ext cx="27142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7:7+7-7=1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Управляющая кнопка: в начало 5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57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задачу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TextBox 1"/>
          <p:cNvSpPr txBox="1">
            <a:spLocks noGrp="1" noChangeArrowheads="1"/>
          </p:cNvSpPr>
          <p:nvPr>
            <p:ph idx="1"/>
          </p:nvPr>
        </p:nvSpPr>
        <p:spPr bwMode="auto">
          <a:xfrm>
            <a:off x="838200" y="1825625"/>
            <a:ext cx="10515600" cy="40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ru-RU" sz="3600" dirty="0"/>
              <a:t>Двое друзей собрались поехать на электричке за город. Они договорились встретиться в пятом </a:t>
            </a:r>
            <a:r>
              <a:rPr lang="ru-RU" sz="3600" dirty="0" smtClean="0"/>
              <a:t>вагоне. Однако </a:t>
            </a:r>
            <a:r>
              <a:rPr lang="ru-RU" sz="3600" dirty="0"/>
              <a:t>они не согласовали один важный момент: не уточнили, встретятся они в пятом вагоне от начала или от конца </a:t>
            </a:r>
            <a:r>
              <a:rPr lang="ru-RU" sz="3600" dirty="0" smtClean="0"/>
              <a:t>поезда. И </a:t>
            </a:r>
            <a:r>
              <a:rPr lang="ru-RU" sz="3600" dirty="0"/>
              <a:t>один из приятелей сел в пятый вагон от начала, а второй -в пятый вагон от конца. Но они все-таки встретились. Ответьте: сколько всего вагонов было в поезде?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9991" y="5896522"/>
            <a:ext cx="526776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Franklin Gothic Book" pitchFamily="34" charset="0"/>
              </a:rPr>
              <a:t>Девять вагонов</a:t>
            </a:r>
          </a:p>
        </p:txBody>
      </p:sp>
      <p:sp>
        <p:nvSpPr>
          <p:cNvPr id="6" name="Управляющая кнопка: в начало 5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9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задачу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В семье четверо детей. Им 5, 8, 13 и 15 лет, а зовут их Аня, Юра, Света и Лена. Сколько лет каждому из них, если одна девочка ходит в детский сад, Аня старше, чем Юра, а сумма лет Ани и Светы делится на три?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09683" y="5158853"/>
            <a:ext cx="7353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Свете - 5, Юре - 8, Ане - 13, Лене - 15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Решите задачу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Король решил уволить в отставку премьер-министра, но не хотел его обидеть. Когда премьер-министр пришёл к королю, тот сказал: «В этот портфель я положил два листа бумаги. На одном из них написано «Останьтесь», на другом — «Уходите». Листок, который вы сейчас не глядя вытянете из портфеля, решит вашу судьбу». Премьер-министр догадался, что на обоих листках написано «Уходите». Однако ему удалось сделать так, что король его оставил. Как поступил премьер-министр?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6389" y="6028478"/>
            <a:ext cx="74540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Вытащил один из листов и уничтожил его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в начало 4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задачу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72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В таблице приведены нормативы по бегу на 30м для учащихся 9 класса. Оцените результат девочки, пробежавшей эту эстафету за 5,63с.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449001"/>
              </p:ext>
            </p:extLst>
          </p:nvPr>
        </p:nvGraphicFramePr>
        <p:xfrm>
          <a:off x="838201" y="3621582"/>
          <a:ext cx="1108255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222"/>
                <a:gridCol w="1583222"/>
                <a:gridCol w="1583222"/>
                <a:gridCol w="1583222"/>
                <a:gridCol w="1583222"/>
                <a:gridCol w="1583222"/>
                <a:gridCol w="1583222"/>
              </a:tblGrid>
              <a:tr h="386714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Мальчики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Девочки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671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Отметка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«5»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«4»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«3»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«5»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«4»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«3»</a:t>
                      </a:r>
                      <a:endParaRPr lang="ru-RU" sz="2400" dirty="0"/>
                    </a:p>
                  </a:txBody>
                  <a:tcPr/>
                </a:tc>
              </a:tr>
              <a:tr h="38671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Время, с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4,6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4,9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5,3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5,0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5,5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5,9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96579" y="5428493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3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Управляющая кнопка: в начало 5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82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задачу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548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dirty="0" smtClean="0"/>
              <a:t>Число хвойных деревьев в парке относится к числу лиственных как 13:7. Сколько процентов деревьев в парке составляют лиственные?</a:t>
            </a:r>
            <a:endParaRPr lang="ru-RU" sz="4400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92574" y="481765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35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1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задачу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915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В магазине канцтоваров тетрадки стоят 20 рублей, но при покупке четырех тетрадок пятую покупатель получает в подарок. Какое наибольшее число тетрадок можно приобрести на 250 рублей?</a:t>
            </a:r>
            <a:endParaRPr lang="ru-RU" sz="4000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92574" y="481765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15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0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задачу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00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Телевизор стоил 7500 рублей, но через некоторое время цена на эту модель снизилась до 6300 рублей. На сколько процентов была снежена цена?</a:t>
            </a:r>
            <a:endParaRPr lang="ru-RU" sz="4000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92574" y="481765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16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4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Решите задачу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732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В копилке 41 монета – двухрублевые и пятирублевые. Сколько двухрублевых и пятирублевых монет, если всего в копилке 136 рублей?</a:t>
            </a:r>
            <a:endParaRPr lang="ru-RU" sz="4000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11023600" y="6197600"/>
            <a:ext cx="1041400" cy="5334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92574" y="4817659"/>
            <a:ext cx="91923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23 –двухрублевых, 18 - пятирублевых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774</Words>
  <Application>Microsoft Office PowerPoint</Application>
  <PresentationFormat>Широкоэкранный</PresentationFormat>
  <Paragraphs>126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Franklin Gothic Book</vt:lpstr>
      <vt:lpstr>Тема Office</vt:lpstr>
      <vt:lpstr>Повторение курса математики 9 класса</vt:lpstr>
      <vt:lpstr>Презентация PowerPoint</vt:lpstr>
      <vt:lpstr>Решите уравнение</vt:lpstr>
      <vt:lpstr>Решите уравнение</vt:lpstr>
      <vt:lpstr>Решите уравнение</vt:lpstr>
      <vt:lpstr>Решите систему уравнений </vt:lpstr>
      <vt:lpstr>Решите систему неравенств</vt:lpstr>
      <vt:lpstr>Вычислите </vt:lpstr>
      <vt:lpstr>Найдите значение выражения</vt:lpstr>
      <vt:lpstr>Найдите значение выражения </vt:lpstr>
      <vt:lpstr>Найдите значение выражения</vt:lpstr>
      <vt:lpstr>Найдите значение выражения</vt:lpstr>
      <vt:lpstr>Решите задачу</vt:lpstr>
      <vt:lpstr>Решите задачу</vt:lpstr>
      <vt:lpstr>Решите задачу</vt:lpstr>
      <vt:lpstr>Решите задачу</vt:lpstr>
      <vt:lpstr>Решите задачу</vt:lpstr>
      <vt:lpstr>Сколько квадратов на рисунке?</vt:lpstr>
      <vt:lpstr>Поставь знаки арифметических действий, чтобы равенство стало верным</vt:lpstr>
      <vt:lpstr>Решите задачу</vt:lpstr>
      <vt:lpstr>Решите задачу</vt:lpstr>
      <vt:lpstr>Решите задачу</vt:lpstr>
      <vt:lpstr>Решите задачу</vt:lpstr>
      <vt:lpstr>Решите задачу</vt:lpstr>
      <vt:lpstr>Решите задачу</vt:lpstr>
      <vt:lpstr>Решите задачу</vt:lpstr>
      <vt:lpstr>Решите задачу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 курса 9 класса</dc:title>
  <dc:creator>User</dc:creator>
  <cp:lastModifiedBy>zamdir</cp:lastModifiedBy>
  <cp:revision>25</cp:revision>
  <dcterms:created xsi:type="dcterms:W3CDTF">2019-08-30T11:50:05Z</dcterms:created>
  <dcterms:modified xsi:type="dcterms:W3CDTF">2020-11-16T02:40:19Z</dcterms:modified>
</cp:coreProperties>
</file>