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sldIdLst>
    <p:sldId id="296" r:id="rId2"/>
    <p:sldId id="297" r:id="rId3"/>
    <p:sldId id="312" r:id="rId4"/>
    <p:sldId id="299" r:id="rId5"/>
    <p:sldId id="301" r:id="rId6"/>
    <p:sldId id="300" r:id="rId7"/>
    <p:sldId id="303" r:id="rId8"/>
    <p:sldId id="302" r:id="rId9"/>
    <p:sldId id="304" r:id="rId10"/>
    <p:sldId id="272" r:id="rId11"/>
    <p:sldId id="273" r:id="rId12"/>
    <p:sldId id="274" r:id="rId13"/>
    <p:sldId id="305" r:id="rId14"/>
    <p:sldId id="306" r:id="rId15"/>
    <p:sldId id="307" r:id="rId16"/>
    <p:sldId id="308" r:id="rId17"/>
    <p:sldId id="310" r:id="rId18"/>
    <p:sldId id="257" r:id="rId19"/>
    <p:sldId id="263" r:id="rId20"/>
    <p:sldId id="256" r:id="rId21"/>
    <p:sldId id="262" r:id="rId22"/>
    <p:sldId id="260" r:id="rId23"/>
    <p:sldId id="258" r:id="rId24"/>
    <p:sldId id="264" r:id="rId25"/>
    <p:sldId id="268" r:id="rId26"/>
    <p:sldId id="267" r:id="rId27"/>
    <p:sldId id="269" r:id="rId28"/>
    <p:sldId id="270" r:id="rId29"/>
    <p:sldId id="271" r:id="rId30"/>
    <p:sldId id="278" r:id="rId31"/>
    <p:sldId id="259" r:id="rId32"/>
    <p:sldId id="309" r:id="rId33"/>
    <p:sldId id="29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33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17D9E5F-CD60-42A4-F516-F86B8E3C17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BA245C-9C8C-82CE-1503-11022A2B12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E7EE45-B235-48C3-9CAD-7CE663D00377}" type="datetimeFigureOut">
              <a:rPr lang="ru-RU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6E21BAF9-B3E0-CBFB-A1B4-5BB450432F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79BE0599-C367-5427-616D-A3EE1CDD0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2EC282-D1A1-C977-9BDE-5BEDD512A5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7193A7-159E-215E-E0F6-31F6BD66DC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B48A81A-A802-4D09-8CC9-BC9708FBBAF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>
            <a:extLst>
              <a:ext uri="{FF2B5EF4-FFF2-40B4-BE49-F238E27FC236}">
                <a16:creationId xmlns:a16="http://schemas.microsoft.com/office/drawing/2014/main" id="{675EDDAC-12DA-2285-DEE7-5488E83C0E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>
            <a:extLst>
              <a:ext uri="{FF2B5EF4-FFF2-40B4-BE49-F238E27FC236}">
                <a16:creationId xmlns:a16="http://schemas.microsoft.com/office/drawing/2014/main" id="{ABCD81C9-930D-34C4-BB3B-AAC105CABA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Номер слайда 3">
            <a:extLst>
              <a:ext uri="{FF2B5EF4-FFF2-40B4-BE49-F238E27FC236}">
                <a16:creationId xmlns:a16="http://schemas.microsoft.com/office/drawing/2014/main" id="{82DD975A-D638-496C-F4FB-8CBC971A3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33C7A4-7951-4E1D-9C94-21EFB155DFF1}" type="slidenum">
              <a:rPr lang="ru-RU" altLang="en-US">
                <a:latin typeface="Calibri" panose="020F0502020204030204" pitchFamily="34" charset="0"/>
              </a:rPr>
              <a:pPr eaLnBrk="1" hangingPunct="1"/>
              <a:t>1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>
            <a:extLst>
              <a:ext uri="{FF2B5EF4-FFF2-40B4-BE49-F238E27FC236}">
                <a16:creationId xmlns:a16="http://schemas.microsoft.com/office/drawing/2014/main" id="{F6183B7E-84D3-106E-DBA1-D941BD0614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>
            <a:extLst>
              <a:ext uri="{FF2B5EF4-FFF2-40B4-BE49-F238E27FC236}">
                <a16:creationId xmlns:a16="http://schemas.microsoft.com/office/drawing/2014/main" id="{43FCFDFF-E24A-AABD-0F3E-C3CB17E523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Номер слайда 3">
            <a:extLst>
              <a:ext uri="{FF2B5EF4-FFF2-40B4-BE49-F238E27FC236}">
                <a16:creationId xmlns:a16="http://schemas.microsoft.com/office/drawing/2014/main" id="{D821AA71-289E-86F4-E30E-D581079F8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35FBD-F96A-4756-B52A-1736261AEA17}" type="slidenum">
              <a:rPr lang="ru-RU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>
            <a:extLst>
              <a:ext uri="{FF2B5EF4-FFF2-40B4-BE49-F238E27FC236}">
                <a16:creationId xmlns:a16="http://schemas.microsoft.com/office/drawing/2014/main" id="{2478D3DC-A0D7-2AC2-D214-CBD09DC682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>
            <a:extLst>
              <a:ext uri="{FF2B5EF4-FFF2-40B4-BE49-F238E27FC236}">
                <a16:creationId xmlns:a16="http://schemas.microsoft.com/office/drawing/2014/main" id="{107C71D3-FD1A-7589-B205-9B1EE4F51D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Номер слайда 3">
            <a:extLst>
              <a:ext uri="{FF2B5EF4-FFF2-40B4-BE49-F238E27FC236}">
                <a16:creationId xmlns:a16="http://schemas.microsoft.com/office/drawing/2014/main" id="{C873E591-2A73-721F-91AD-B6901A66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1BA76F-92DA-4E85-91D6-7BA671C815D5}" type="slidenum">
              <a:rPr lang="ru-RU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>
            <a:extLst>
              <a:ext uri="{FF2B5EF4-FFF2-40B4-BE49-F238E27FC236}">
                <a16:creationId xmlns:a16="http://schemas.microsoft.com/office/drawing/2014/main" id="{3091D6B8-0B49-DC12-408B-099F613856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>
            <a:extLst>
              <a:ext uri="{FF2B5EF4-FFF2-40B4-BE49-F238E27FC236}">
                <a16:creationId xmlns:a16="http://schemas.microsoft.com/office/drawing/2014/main" id="{99175E59-8975-F4F7-0F09-EB9FA3A7C6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Номер слайда 3">
            <a:extLst>
              <a:ext uri="{FF2B5EF4-FFF2-40B4-BE49-F238E27FC236}">
                <a16:creationId xmlns:a16="http://schemas.microsoft.com/office/drawing/2014/main" id="{968B692A-B5E0-80DF-DB5A-7FBF37A34F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A5F069-4717-4CE3-ADB3-F0E069482654}" type="slidenum">
              <a:rPr lang="ru-RU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ru-RU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fld id="{69E8A109-62E0-4B58-93E6-CDF6D1863A7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10A31781-22AC-4978-9D11-B644FC73CF14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5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3101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403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59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9066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970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78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A6DBD-4643-4BAC-AB66-5B170A76A2EF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4C4D-2AFD-48A9-9600-67E939B54A69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893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BCDF5-C9F8-431C-A467-5E916D3D47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4838-D1AD-49C5-8288-E522D82C381C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8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BB716-C92E-477F-A1B2-446F229134AC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980A-F5BD-4C39-BB84-BE06ABE42D7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191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F45E5-EB55-4E31-9A3D-D06CE5C4333C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1C1E-913B-410F-AA5D-80175D766F2C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42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DDEB3-5843-405E-B72F-6775E7BA0737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1A967-D8CD-4583-A081-BEBCEAE97A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55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B53EA-7DBB-4AB1-8337-78D820CBBF97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6CAD-EBC3-40CF-A94A-B2EB4BAF8B29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7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6D026-B7C1-4583-AFE7-5EA3E57EB5B3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F531-B694-45A5-A521-631317E5494B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6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E0F948-437A-41C9-B80B-1C82085D6ED5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4AB7-2E45-4F2F-90C3-1038A1D61A8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766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9393B-CF01-44AA-B57F-8D4849AA325A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DA6D-C054-417F-9BA1-E03C5A59B18E}" type="slidenum">
              <a:rPr lang="ru-RU" altLang="en-US" smtClean="0"/>
              <a:pPr/>
              <a:t>‹#›</a:t>
            </a:fld>
            <a:endParaRPr lang="ru-RU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18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46304-368C-4929-A63A-2C4D1E198836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17E3-7C9F-417B-BA38-9B4C282F378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276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EF419EE-6FEC-444A-83FA-E137B242D1D2}" type="datetimeFigureOut">
              <a:rPr lang="ru-RU" smtClean="0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9C5687-69E9-4357-AB6B-18002225D69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08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A70A3FD-A18B-F325-7007-C34D39B5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2500313"/>
            <a:ext cx="7772400" cy="2768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Креативные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технологии на уроках литературы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18" name="Текст 6">
            <a:extLst>
              <a:ext uri="{FF2B5EF4-FFF2-40B4-BE49-F238E27FC236}">
                <a16:creationId xmlns:a16="http://schemas.microsoft.com/office/drawing/2014/main" id="{D2B067A0-FFAE-6EDF-5EB9-47D84BCCD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714625"/>
            <a:ext cx="7772400" cy="1692275"/>
          </a:xfrm>
        </p:spPr>
        <p:txBody>
          <a:bodyPr/>
          <a:lstStyle/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0AC366E-4FE6-8389-6866-1061CAF0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	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Стадия вызова </a:t>
            </a:r>
            <a:endParaRPr lang="ru-RU" dirty="0"/>
          </a:p>
        </p:txBody>
      </p:sp>
      <p:sp>
        <p:nvSpPr>
          <p:cNvPr id="20483" name="Содержимое 4">
            <a:extLst>
              <a:ext uri="{FF2B5EF4-FFF2-40B4-BE49-F238E27FC236}">
                <a16:creationId xmlns:a16="http://schemas.microsoft.com/office/drawing/2014/main" id="{9E2D5D26-6F34-9325-AAA2-3769C74A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пробуждает интерес к теме, создаёт установку на её актуальное и творчески-поисковое изучение, активизирует имеющиеся знания</a:t>
            </a:r>
            <a:r>
              <a:rPr lang="ru-RU" altLang="en-US" i="1"/>
              <a:t>.</a:t>
            </a:r>
            <a:endParaRPr lang="ru-RU" altLang="en-US"/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>
            <a:extLst>
              <a:ext uri="{FF2B5EF4-FFF2-40B4-BE49-F238E27FC236}">
                <a16:creationId xmlns:a16="http://schemas.microsoft.com/office/drawing/2014/main" id="{2C6EECB5-0BFC-F260-4B4D-8B2ED073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b="1"/>
              <a:t>Стадия осмысления </a:t>
            </a:r>
            <a:endParaRPr lang="ru-RU" altLang="en-US"/>
          </a:p>
        </p:txBody>
      </p:sp>
      <p:sp>
        <p:nvSpPr>
          <p:cNvPr id="21507" name="Содержимое 4">
            <a:extLst>
              <a:ext uri="{FF2B5EF4-FFF2-40B4-BE49-F238E27FC236}">
                <a16:creationId xmlns:a16="http://schemas.microsoft.com/office/drawing/2014/main" id="{84B84C7B-8BE7-0221-734E-D12B4C2C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предполагает</a:t>
            </a:r>
            <a:r>
              <a:rPr lang="ru-RU" altLang="en-US" b="1"/>
              <a:t> </a:t>
            </a:r>
            <a:r>
              <a:rPr lang="ru-RU" altLang="en-US"/>
              <a:t>соотнесение новой информации с собственными знаниями, представлениями, получение новой информации активными способами, более глубокое прочтение текста, исследование текста с опорой на литературоведческие и критические работы.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Создание собственного критического текста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(устный вариант).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9276F39-2B20-AD27-396D-A0962685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Стадия размышления  (рефлексии)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2531" name="Содержимое 4">
            <a:extLst>
              <a:ext uri="{FF2B5EF4-FFF2-40B4-BE49-F238E27FC236}">
                <a16:creationId xmlns:a16="http://schemas.microsoft.com/office/drawing/2014/main" id="{8168ACB0-7D3A-7E58-98C6-6C7051F07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  Целостное осмысление и обобщение полученной информации, анализ всего процесса изучения материала, выработка собственного отношения к изучаемому материалу и его повторная проблематизация (новый «вызов»).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B269C-BB51-ABD7-51C5-E7F927F9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Примеры методических приёмов технологии развития критического мышления:</a:t>
            </a:r>
          </a:p>
        </p:txBody>
      </p:sp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756CC267-6E58-C002-1E38-15A1FC28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en-US"/>
          </a:p>
          <a:p>
            <a:pPr eaLnBrk="1" hangingPunct="1"/>
            <a:r>
              <a:rPr lang="ru-RU" altLang="en-US"/>
              <a:t>Инсерт</a:t>
            </a:r>
          </a:p>
          <a:p>
            <a:pPr eaLnBrk="1" hangingPunct="1"/>
            <a:r>
              <a:rPr lang="ru-RU" altLang="en-US"/>
              <a:t>Вопросы Блума</a:t>
            </a:r>
          </a:p>
          <a:p>
            <a:pPr eaLnBrk="1" hangingPunct="1"/>
            <a:r>
              <a:rPr lang="ru-RU" altLang="en-US"/>
              <a:t>Эссе</a:t>
            </a:r>
          </a:p>
          <a:p>
            <a:pPr eaLnBrk="1" hangingPunct="1"/>
            <a:r>
              <a:rPr lang="ru-RU" altLang="en-US"/>
              <a:t>Синквейн</a:t>
            </a:r>
          </a:p>
          <a:p>
            <a:pPr eaLnBrk="1" hangingPunct="1"/>
            <a:r>
              <a:rPr lang="ru-RU" altLang="en-US"/>
              <a:t>«Знаю. Хочу узнать. Узнал»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9C089-055B-BADF-946D-5F387379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Инсерт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интерактивная система записи для эффективного чтения и размышления</a:t>
            </a:r>
          </a:p>
        </p:txBody>
      </p:sp>
      <p:sp>
        <p:nvSpPr>
          <p:cNvPr id="24579" name="Содержимое 2">
            <a:extLst>
              <a:ext uri="{FF2B5EF4-FFF2-40B4-BE49-F238E27FC236}">
                <a16:creationId xmlns:a16="http://schemas.microsoft.com/office/drawing/2014/main" id="{C105B9F8-3115-8273-9298-A97DB5E8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ru-RU" altLang="en-US"/>
          </a:p>
          <a:p>
            <a:pPr eaLnBrk="1" hangingPunct="1"/>
            <a:r>
              <a:rPr lang="ru-RU" altLang="en-US"/>
              <a:t>«</a:t>
            </a:r>
            <a:r>
              <a:rPr lang="en-US" altLang="en-US"/>
              <a:t>V</a:t>
            </a:r>
            <a:r>
              <a:rPr lang="ru-RU" altLang="en-US"/>
              <a:t>» - помечается то, что уже известно учащимся</a:t>
            </a:r>
            <a:endParaRPr lang="en-US" altLang="en-US"/>
          </a:p>
          <a:p>
            <a:pPr eaLnBrk="1" hangingPunct="1"/>
            <a:r>
              <a:rPr lang="ru-RU" altLang="en-US"/>
              <a:t>«</a:t>
            </a:r>
            <a:r>
              <a:rPr lang="en-US" altLang="en-US"/>
              <a:t>-</a:t>
            </a:r>
            <a:r>
              <a:rPr lang="ru-RU" altLang="en-US"/>
              <a:t>» - помечается то, что противоречит представлениям школьников</a:t>
            </a:r>
            <a:endParaRPr lang="en-US" altLang="en-US"/>
          </a:p>
          <a:p>
            <a:pPr eaLnBrk="1" hangingPunct="1"/>
            <a:r>
              <a:rPr lang="ru-RU" altLang="en-US"/>
              <a:t>«</a:t>
            </a:r>
            <a:r>
              <a:rPr lang="en-US" altLang="en-US"/>
              <a:t>+</a:t>
            </a:r>
            <a:r>
              <a:rPr lang="ru-RU" altLang="en-US"/>
              <a:t>» - помечается то, что является для школьников интересным и неожиданным</a:t>
            </a:r>
            <a:endParaRPr lang="en-US" altLang="en-US"/>
          </a:p>
          <a:p>
            <a:pPr eaLnBrk="1" hangingPunct="1"/>
            <a:r>
              <a:rPr lang="ru-RU" altLang="en-US"/>
              <a:t>«?» - что-то неясно, возникло желание узнать больше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93491-3305-9677-4F87-5CC121F3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/>
              <a:t>Синквейн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стихотворение из 5 строк, предоставляет возможность резюмировать прочитанное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CF0F159-A9D6-6BF7-77D6-012D5B77D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sz="2400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1-я строка </a:t>
            </a:r>
            <a:r>
              <a:rPr lang="ru-RU" sz="2400" dirty="0"/>
              <a:t>— одно ключевое слово, определяющее содержание </a:t>
            </a:r>
            <a:r>
              <a:rPr lang="ru-RU" sz="2400" dirty="0" err="1"/>
              <a:t>синквейна</a:t>
            </a:r>
            <a:r>
              <a:rPr lang="ru-RU" sz="2400" dirty="0"/>
              <a:t>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2-я строка </a:t>
            </a:r>
            <a:r>
              <a:rPr lang="ru-RU" sz="2400" dirty="0"/>
              <a:t>— </a:t>
            </a:r>
            <a:r>
              <a:rPr lang="ru-RU" sz="2400" u="sng" dirty="0"/>
              <a:t>два прилагательных</a:t>
            </a:r>
            <a:r>
              <a:rPr lang="ru-RU" sz="2400" dirty="0"/>
              <a:t>, характеризующих данное понятие;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3-я строка </a:t>
            </a:r>
            <a:r>
              <a:rPr lang="ru-RU" sz="2400" dirty="0"/>
              <a:t>— </a:t>
            </a:r>
            <a:r>
              <a:rPr lang="ru-RU" sz="2400" u="sng" dirty="0"/>
              <a:t>три глагола</a:t>
            </a:r>
            <a:r>
              <a:rPr lang="ru-RU" sz="2400" dirty="0"/>
              <a:t>, обозначающих действие в рамках заданной темы;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4-я строка </a:t>
            </a:r>
            <a:r>
              <a:rPr lang="ru-RU" sz="2400" dirty="0"/>
              <a:t>— </a:t>
            </a:r>
            <a:r>
              <a:rPr lang="ru-RU" sz="2400" u="sng" dirty="0"/>
              <a:t>короткое предложение, </a:t>
            </a:r>
            <a:r>
              <a:rPr lang="ru-RU" sz="2400" dirty="0"/>
              <a:t>раскрывающее суть темы или отношение к ней;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5-я строка </a:t>
            </a:r>
            <a:r>
              <a:rPr lang="ru-RU" sz="2400" dirty="0"/>
              <a:t>— синоним ключевого слова  (существительное)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ED45BBBA-3F1B-D0D8-9193-648F74402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6627" name="Содержимое 2">
            <a:extLst>
              <a:ext uri="{FF2B5EF4-FFF2-40B4-BE49-F238E27FC236}">
                <a16:creationId xmlns:a16="http://schemas.microsoft.com/office/drawing/2014/main" id="{5E3BD8AE-D2DF-58FF-E781-1C5FFD0A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	Читатель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творческий, внимательный;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перечитывает, собирает, анализирует,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критически осмысливает прочитанное,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    библиофил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70EAE29F-80C2-5D1F-69B1-CE46B3B5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Трёхчастный дневник</a:t>
            </a:r>
          </a:p>
        </p:txBody>
      </p:sp>
      <p:sp>
        <p:nvSpPr>
          <p:cNvPr id="27651" name="Содержимое 2">
            <a:extLst>
              <a:ext uri="{FF2B5EF4-FFF2-40B4-BE49-F238E27FC236}">
                <a16:creationId xmlns:a16="http://schemas.microsoft.com/office/drawing/2014/main" id="{D34764B0-34CF-D9E6-EB41-02408B1C2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/>
              <a:t>	Знаю                 Хочу узнать            Узнал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0BDF5-0414-81CA-390E-F9D3C5FAD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75" y="2214563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Дебаты</a:t>
            </a:r>
            <a:br>
              <a:rPr lang="ru-RU" dirty="0"/>
            </a:br>
            <a:r>
              <a:rPr lang="ru-RU" dirty="0"/>
              <a:t>(автор технологии – Карл Поппер)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5469F7-241E-DA37-A152-E1A289F07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Дебаты – система формализованных дискуссий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на определённую тему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74725CCA-311E-963E-8782-388FE2E8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Для чего нужны дебаты?</a:t>
            </a:r>
          </a:p>
        </p:txBody>
      </p:sp>
      <p:sp>
        <p:nvSpPr>
          <p:cNvPr id="29699" name="Содержимое 2">
            <a:extLst>
              <a:ext uri="{FF2B5EF4-FFF2-40B4-BE49-F238E27FC236}">
                <a16:creationId xmlns:a16="http://schemas.microsoft.com/office/drawing/2014/main" id="{F5086F35-8782-4FA4-1158-DEBE85E86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en-US" sz="2400"/>
              <a:t>Это  форма обучения общению</a:t>
            </a:r>
          </a:p>
          <a:p>
            <a:pPr eaLnBrk="1" hangingPunct="1"/>
            <a:r>
              <a:rPr lang="ru-RU" altLang="en-US" sz="2400"/>
              <a:t>Позволяют тренировать навыки самостоятельной работы с литературой и источниками</a:t>
            </a:r>
          </a:p>
          <a:p>
            <a:pPr eaLnBrk="1" hangingPunct="1"/>
            <a:r>
              <a:rPr lang="ru-RU" altLang="en-US" sz="2400"/>
              <a:t>Способствуют отработке умения вести дискуссию и отстаивать собственную точку зрения</a:t>
            </a:r>
          </a:p>
          <a:p>
            <a:pPr eaLnBrk="1" hangingPunct="1"/>
            <a:r>
              <a:rPr lang="ru-RU" altLang="en-US" sz="2400"/>
              <a:t>Формируют готовность противостоять современному «информационному зомбированию» и умение самостоятельно, осознанно вырабатывать жизненную позицию</a:t>
            </a:r>
          </a:p>
          <a:p>
            <a:pPr eaLnBrk="1" hangingPunct="1"/>
            <a:r>
              <a:rPr lang="ru-RU" altLang="en-US" sz="2400"/>
              <a:t>Вырабатывают умение грамотно работать с вопросами</a:t>
            </a:r>
          </a:p>
          <a:p>
            <a:pPr eaLnBrk="1" hangingPunct="1"/>
            <a:endParaRPr lang="ru-RU" altLang="en-US" sz="2400"/>
          </a:p>
          <a:p>
            <a:pPr eaLnBrk="1" hangingPunct="1"/>
            <a:endParaRPr lang="ru-RU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>
            <a:extLst>
              <a:ext uri="{FF2B5EF4-FFF2-40B4-BE49-F238E27FC236}">
                <a16:creationId xmlns:a16="http://schemas.microsoft.com/office/drawing/2014/main" id="{07A47E41-6261-816D-5DAB-E5D99D76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Содержимое 4">
            <a:extLst>
              <a:ext uri="{FF2B5EF4-FFF2-40B4-BE49-F238E27FC236}">
                <a16:creationId xmlns:a16="http://schemas.microsoft.com/office/drawing/2014/main" id="{297F0EFD-7FCD-D577-455B-B4EC69B3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214563"/>
            <a:ext cx="8153400" cy="4495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 Скажи мне, и я  забуду;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покажи мне, и  я,  может быть,  запомню;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Вовлеки меня,  и я пойму.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/>
              <a:t>							Конфуций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39D57380-6475-E2C6-07C6-9B3671D6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Дебаты исключают:</a:t>
            </a:r>
          </a:p>
        </p:txBody>
      </p:sp>
      <p:sp>
        <p:nvSpPr>
          <p:cNvPr id="30723" name="Содержимое 2">
            <a:extLst>
              <a:ext uri="{FF2B5EF4-FFF2-40B4-BE49-F238E27FC236}">
                <a16:creationId xmlns:a16="http://schemas.microsoft.com/office/drawing/2014/main" id="{DF39652F-45C0-9D2A-82E6-90E952A70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ru-RU" altLang="en-US" sz="2800"/>
              <a:t>Лишние эмоции, опасные своей неуправляемостью: «Корректность превыше всего!»</a:t>
            </a:r>
          </a:p>
          <a:p>
            <a:pPr eaLnBrk="1" hangingPunct="1"/>
            <a:r>
              <a:rPr lang="ru-RU" altLang="en-US" sz="2800"/>
              <a:t>Стихийность и спонтанность хода обсуждения главной проблемы ради рассмотрения второстепенной: «Проблема только одна!»</a:t>
            </a:r>
          </a:p>
          <a:p>
            <a:pPr eaLnBrk="1" hangingPunct="1"/>
            <a:r>
              <a:rPr lang="ru-RU" altLang="en-US" sz="2800"/>
              <a:t>Чрезмерную концентрацию внимания участников и зрителей на фигуре ведущего: «Дебаты – это не театр одного актёра!»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3D84A16-256F-CB00-5399-5ADBE53E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Тема-тезис должна соответствовать нескольким условиям:</a:t>
            </a:r>
          </a:p>
        </p:txBody>
      </p:sp>
      <p:sp>
        <p:nvSpPr>
          <p:cNvPr id="31747" name="Содержимое 6">
            <a:extLst>
              <a:ext uri="{FF2B5EF4-FFF2-40B4-BE49-F238E27FC236}">
                <a16:creationId xmlns:a16="http://schemas.microsoft.com/office/drawing/2014/main" id="{B1D40383-1A07-4273-2ED9-C7C665A8E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  <a:p>
            <a:pPr algn="ctr" eaLnBrk="1" hangingPunct="1"/>
            <a:r>
              <a:rPr lang="ru-RU" altLang="en-US"/>
              <a:t>Чёткости в формулировке</a:t>
            </a:r>
          </a:p>
          <a:p>
            <a:pPr algn="ctr" eaLnBrk="1" hangingPunct="1"/>
            <a:r>
              <a:rPr lang="ru-RU" altLang="en-US"/>
              <a:t>Перспективности в обсуждении</a:t>
            </a:r>
          </a:p>
          <a:p>
            <a:pPr algn="ctr" eaLnBrk="1" hangingPunct="1"/>
            <a:r>
              <a:rPr lang="ru-RU" altLang="en-US"/>
              <a:t>Значимости для учащихся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EC462-A310-4A84-4091-95039731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57188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Кейс </a:t>
            </a:r>
            <a:br>
              <a:rPr lang="ru-RU" dirty="0"/>
            </a:br>
            <a:r>
              <a:rPr lang="ru-RU" dirty="0"/>
              <a:t>(система доказательств)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979FD15-BDDA-7389-E02B-F64EB7F4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85938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i="1" dirty="0"/>
              <a:t>Аспект</a:t>
            </a:r>
            <a:r>
              <a:rPr lang="ru-RU" dirty="0"/>
              <a:t> – категория, ограничивающая рассмотрение проблемы рамками определённой науки, теории, отдельной стороны проблемы. (Психологический, педагогический, литературоведческий, методический и др.)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i="1" dirty="0"/>
              <a:t>Тезис (основная мысль)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i="1" dirty="0"/>
              <a:t>Аргументы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i="1" dirty="0"/>
              <a:t>Поддержки – </a:t>
            </a:r>
            <a:r>
              <a:rPr lang="ru-RU" dirty="0"/>
              <a:t>цитаты из текста, литературоведческих и критических работ, факты, объективно подтверждающие конкретный аргумент заявленного аспекта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6A861-005F-4F10-CD78-A2AE901F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Типы вопросов в процессе проведения дебатов: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94424C6-E9BB-B670-E50F-C852E3F1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Уточняющие </a:t>
            </a:r>
            <a:r>
              <a:rPr lang="ru-RU" sz="2400" dirty="0"/>
              <a:t>(«Правильно ли я понял, что…?», «Я могу ошибаться, но, по-моему, ты сказал о…?», «Ты действительно думаешь, что…?»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Простые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Интерпретационные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Творческие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Оценочные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i="1" dirty="0"/>
              <a:t>Практические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Подробно о типах вопросов – в монографии </a:t>
            </a: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И.В. </a:t>
            </a:r>
            <a:r>
              <a:rPr lang="ru-RU" sz="2800" dirty="0" err="1"/>
              <a:t>Муштавинской</a:t>
            </a:r>
            <a:r>
              <a:rPr lang="ru-RU" sz="2800" dirty="0"/>
              <a:t> «Рефлексивные технологии в обучении взрослых». – СПб., 2008. С.46-47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F373C-4F35-3248-3693-EE7BBA20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 процессе подготовки к дебатам обеим сторонам следует ответить на следующие вопросы:</a:t>
            </a:r>
          </a:p>
        </p:txBody>
      </p:sp>
      <p:sp>
        <p:nvSpPr>
          <p:cNvPr id="34819" name="Содержимое 2">
            <a:extLst>
              <a:ext uri="{FF2B5EF4-FFF2-40B4-BE49-F238E27FC236}">
                <a16:creationId xmlns:a16="http://schemas.microsoft.com/office/drawing/2014/main" id="{78694229-9A6E-8AE7-2EDC-970AB29AC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ru-RU" altLang="en-US" sz="2800"/>
          </a:p>
          <a:p>
            <a:pPr eaLnBrk="1" hangingPunct="1"/>
            <a:r>
              <a:rPr lang="ru-RU" altLang="en-US" sz="2800"/>
              <a:t>Почему соглашаемся с темой?</a:t>
            </a:r>
          </a:p>
          <a:p>
            <a:pPr eaLnBrk="1" hangingPunct="1"/>
            <a:r>
              <a:rPr lang="ru-RU" altLang="en-US" sz="2800"/>
              <a:t>Какие основательные доводы можно привести в поддержку (отрицание) темы?</a:t>
            </a:r>
          </a:p>
          <a:p>
            <a:pPr eaLnBrk="1" hangingPunct="1"/>
            <a:r>
              <a:rPr lang="ru-RU" altLang="en-US" sz="2800"/>
              <a:t>Какие основные проблемы содержит тема и какие примеры можно привести?</a:t>
            </a:r>
          </a:p>
          <a:p>
            <a:pPr eaLnBrk="1" hangingPunct="1"/>
            <a:r>
              <a:rPr lang="ru-RU" altLang="en-US" sz="2800"/>
              <a:t>Каковы могут быть опровергающие аргументы?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>
            <a:extLst>
              <a:ext uri="{FF2B5EF4-FFF2-40B4-BE49-F238E27FC236}">
                <a16:creationId xmlns:a16="http://schemas.microsoft.com/office/drawing/2014/main" id="{9F5C48D2-4B51-0383-EF0B-89795887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928938"/>
            <a:ext cx="7772400" cy="1214437"/>
          </a:xfrm>
        </p:spPr>
        <p:txBody>
          <a:bodyPr/>
          <a:lstStyle/>
          <a:p>
            <a:pPr eaLnBrk="1" hangingPunct="1"/>
            <a:r>
              <a:rPr lang="ru-RU" altLang="en-US">
                <a:hlinkClick r:id="rId2" action="ppaction://hlinksldjump"/>
              </a:rPr>
              <a:t>Путь учеников к дебатам:</a:t>
            </a:r>
            <a:endParaRPr lang="ru-RU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id="{F6BBD06F-3F25-17EA-2DEC-A8E87BE7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7" name="Содержимое 2">
            <a:extLst>
              <a:ext uri="{FF2B5EF4-FFF2-40B4-BE49-F238E27FC236}">
                <a16:creationId xmlns:a16="http://schemas.microsoft.com/office/drawing/2014/main" id="{A11145FC-DAAA-1ABD-F8D1-29C30C45B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/>
              <a:t>    Учим видеть противоречия в тексте художественного произведения</a:t>
            </a:r>
          </a:p>
        </p:txBody>
      </p:sp>
      <p:sp>
        <p:nvSpPr>
          <p:cNvPr id="4" name="Стрелка вниз 3">
            <a:extLst>
              <a:ext uri="{FF2B5EF4-FFF2-40B4-BE49-F238E27FC236}">
                <a16:creationId xmlns:a16="http://schemas.microsoft.com/office/drawing/2014/main" id="{F95C669D-10D6-108C-BDC8-730EA8495EA3}"/>
              </a:ext>
            </a:extLst>
          </p:cNvPr>
          <p:cNvSpPr/>
          <p:nvPr/>
        </p:nvSpPr>
        <p:spPr>
          <a:xfrm>
            <a:off x="4071938" y="27146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8">
            <a:extLst>
              <a:ext uri="{FF2B5EF4-FFF2-40B4-BE49-F238E27FC236}">
                <a16:creationId xmlns:a16="http://schemas.microsoft.com/office/drawing/2014/main" id="{256BB421-46C4-9ADC-B95B-F27A6BA1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7891" name="Содержимое 5">
            <a:extLst>
              <a:ext uri="{FF2B5EF4-FFF2-40B4-BE49-F238E27FC236}">
                <a16:creationId xmlns:a16="http://schemas.microsoft.com/office/drawing/2014/main" id="{F379EEF2-B817-7E89-1AC5-475407A5B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Учим формулировать противоречия самостоятельно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en-US"/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id="{7633B082-CC62-06A4-41CC-00993E615DC1}"/>
              </a:ext>
            </a:extLst>
          </p:cNvPr>
          <p:cNvSpPr/>
          <p:nvPr/>
        </p:nvSpPr>
        <p:spPr>
          <a:xfrm>
            <a:off x="4500563" y="26431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3">
            <a:extLst>
              <a:ext uri="{FF2B5EF4-FFF2-40B4-BE49-F238E27FC236}">
                <a16:creationId xmlns:a16="http://schemas.microsoft.com/office/drawing/2014/main" id="{FEE75428-4E43-2B52-3F55-A39A432B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5" name="Содержимое 4">
            <a:extLst>
              <a:ext uri="{FF2B5EF4-FFF2-40B4-BE49-F238E27FC236}">
                <a16:creationId xmlns:a16="http://schemas.microsoft.com/office/drawing/2014/main" id="{5522A3EF-50AA-96F4-5E50-D1F65EE14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500188"/>
            <a:ext cx="8229600" cy="452596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Учим создавать кейсы</a:t>
            </a:r>
          </a:p>
        </p:txBody>
      </p:sp>
      <p:sp>
        <p:nvSpPr>
          <p:cNvPr id="7" name="Стрелка вниз 6">
            <a:extLst>
              <a:ext uri="{FF2B5EF4-FFF2-40B4-BE49-F238E27FC236}">
                <a16:creationId xmlns:a16="http://schemas.microsoft.com/office/drawing/2014/main" id="{D34EA3EC-E980-03A2-A5F8-6293163A8DFB}"/>
              </a:ext>
            </a:extLst>
          </p:cNvPr>
          <p:cNvSpPr/>
          <p:nvPr/>
        </p:nvSpPr>
        <p:spPr>
          <a:xfrm>
            <a:off x="4643438" y="2286000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id="{629C3451-EF47-5AC0-E533-8B008267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39" name="Содержимое 2">
            <a:extLst>
              <a:ext uri="{FF2B5EF4-FFF2-40B4-BE49-F238E27FC236}">
                <a16:creationId xmlns:a16="http://schemas.microsoft.com/office/drawing/2014/main" id="{F90E7B36-3A76-FC05-3AF6-C60A62325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en-US"/>
              <a:t>Переходим к дебатам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>
            <a:extLst>
              <a:ext uri="{FF2B5EF4-FFF2-40B4-BE49-F238E27FC236}">
                <a16:creationId xmlns:a16="http://schemas.microsoft.com/office/drawing/2014/main" id="{1F61AD74-CDA7-6E50-0979-FFF0429D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5" name="Содержимое 7">
            <a:extLst>
              <a:ext uri="{FF2B5EF4-FFF2-40B4-BE49-F238E27FC236}">
                <a16:creationId xmlns:a16="http://schemas.microsoft.com/office/drawing/2014/main" id="{8E5E253C-7B6E-FBC4-5642-B4BEC8E8CA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en-US" sz="3200"/>
              <a:t>Креативность</a:t>
            </a:r>
          </a:p>
        </p:txBody>
      </p:sp>
      <p:sp>
        <p:nvSpPr>
          <p:cNvPr id="13316" name="Содержимое 8">
            <a:extLst>
              <a:ext uri="{FF2B5EF4-FFF2-40B4-BE49-F238E27FC236}">
                <a16:creationId xmlns:a16="http://schemas.microsoft.com/office/drawing/2014/main" id="{85CB5291-28A0-92BD-6EA5-3CE4DC33DB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altLang="en-US" sz="3200"/>
              <a:t>Творчество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3">
            <a:extLst>
              <a:ext uri="{FF2B5EF4-FFF2-40B4-BE49-F238E27FC236}">
                <a16:creationId xmlns:a16="http://schemas.microsoft.com/office/drawing/2014/main" id="{869001B7-8F8E-D9B5-44FC-54341091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Путь учеников к дебатам:</a:t>
            </a:r>
          </a:p>
        </p:txBody>
      </p:sp>
      <p:sp>
        <p:nvSpPr>
          <p:cNvPr id="40963" name="Содержимое 4">
            <a:extLst>
              <a:ext uri="{FF2B5EF4-FFF2-40B4-BE49-F238E27FC236}">
                <a16:creationId xmlns:a16="http://schemas.microsoft.com/office/drawing/2014/main" id="{96AF0FC0-4BA9-BC94-FF44-F1A60323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Учим видеть противоречия в тексте художественного произведения</a:t>
            </a:r>
          </a:p>
          <a:p>
            <a:pPr eaLnBrk="1" hangingPunct="1"/>
            <a:r>
              <a:rPr lang="ru-RU" altLang="en-US"/>
              <a:t>Учим формулировать противоречия самостоятельно</a:t>
            </a:r>
          </a:p>
          <a:p>
            <a:pPr eaLnBrk="1" hangingPunct="1"/>
            <a:r>
              <a:rPr lang="ru-RU" altLang="en-US"/>
              <a:t>Учим создавать кейсы</a:t>
            </a:r>
          </a:p>
          <a:p>
            <a:pPr eaLnBrk="1" hangingPunct="1"/>
            <a:r>
              <a:rPr lang="ru-RU" altLang="en-US"/>
              <a:t>Переходим к дебатам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EEEE0-1B35-90BB-3AE3-3AF71B99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Возможные «риски» в процессе проведения дебатов:</a:t>
            </a:r>
          </a:p>
        </p:txBody>
      </p:sp>
      <p:sp>
        <p:nvSpPr>
          <p:cNvPr id="41987" name="Содержимое 2">
            <a:extLst>
              <a:ext uri="{FF2B5EF4-FFF2-40B4-BE49-F238E27FC236}">
                <a16:creationId xmlns:a16="http://schemas.microsoft.com/office/drawing/2014/main" id="{62811956-1336-1DC5-A655-729F90324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en-US"/>
          </a:p>
          <a:p>
            <a:pPr eaLnBrk="1" hangingPunct="1"/>
            <a:r>
              <a:rPr lang="ru-RU" altLang="en-US"/>
              <a:t>Уход, «отлёт» от художественного текста</a:t>
            </a:r>
          </a:p>
          <a:p>
            <a:pPr eaLnBrk="1" hangingPunct="1"/>
            <a:r>
              <a:rPr lang="ru-RU" altLang="en-US"/>
              <a:t>«Технологизация» общения с текстом, некоторая схематизация изложения собственной позиции</a:t>
            </a:r>
          </a:p>
          <a:p>
            <a:pPr eaLnBrk="1" hangingPunct="1"/>
            <a:r>
              <a:rPr lang="ru-RU" altLang="en-US"/>
              <a:t>Некоторое упрощение темы, идеи художественного произведения</a:t>
            </a:r>
          </a:p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4DED9-EEB2-57F2-C9FE-29887213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Что дают </a:t>
            </a:r>
            <a:r>
              <a:rPr lang="ru-RU" dirty="0" err="1"/>
              <a:t>креативные</a:t>
            </a:r>
            <a:r>
              <a:rPr lang="ru-RU" dirty="0"/>
              <a:t> технологии?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6983BDB-E55A-D659-6D47-14D8293A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Умение пользоваться приёмами построения нового знания.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Развивают креативность личности.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Дают возможность ответить на вопросы: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   - какие умения помогут  достичь цели?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   - какие надо проделать технологические шаги, чтобы получить достаточно высокие  результаты?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   - где и как можно эффективно использовать </a:t>
            </a:r>
            <a:r>
              <a:rPr lang="ru-RU" dirty="0" err="1"/>
              <a:t>креативные</a:t>
            </a:r>
            <a:r>
              <a:rPr lang="ru-RU" dirty="0"/>
              <a:t> технологии?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/>
              <a:t>Предоставляют возможность быстрой и эффективной адаптации личности в социуме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3">
            <a:extLst>
              <a:ext uri="{FF2B5EF4-FFF2-40B4-BE49-F238E27FC236}">
                <a16:creationId xmlns:a16="http://schemas.microsoft.com/office/drawing/2014/main" id="{E4608E50-526E-6560-6515-A5482FD3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Литература:</a:t>
            </a:r>
          </a:p>
        </p:txBody>
      </p:sp>
      <p:sp>
        <p:nvSpPr>
          <p:cNvPr id="47107" name="Содержимое 4">
            <a:extLst>
              <a:ext uri="{FF2B5EF4-FFF2-40B4-BE49-F238E27FC236}">
                <a16:creationId xmlns:a16="http://schemas.microsoft.com/office/drawing/2014/main" id="{AA77D88E-109D-8F85-DB8E-B9AB284CE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400"/>
              <a:t>Галицких  Е.О. Диалог в образовании как способ становления толерантности: Учебно-методическое пособие. – М., 2004.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400"/>
              <a:t>Мамардашвили М. необходимость себя. – М., 1996.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400"/>
              <a:t>Слободчиков В.И., Исаев Е.Н. психология развития человека. – М., 2000.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400"/>
              <a:t>Смелкова З.С. Педагогическое общение. Теория и практика учебного диалога на уроках словесности. – М., 1999.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>
            <a:extLst>
              <a:ext uri="{FF2B5EF4-FFF2-40B4-BE49-F238E27FC236}">
                <a16:creationId xmlns:a16="http://schemas.microsoft.com/office/drawing/2014/main" id="{FAE63820-419F-0940-3EFB-219405CD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41" name="Текст 4">
            <a:extLst>
              <a:ext uri="{FF2B5EF4-FFF2-40B4-BE49-F238E27FC236}">
                <a16:creationId xmlns:a16="http://schemas.microsoft.com/office/drawing/2014/main" id="{3F982E5F-5051-1E37-68E7-BC14FBE3D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39" name="Содержимое 5">
            <a:extLst>
              <a:ext uri="{FF2B5EF4-FFF2-40B4-BE49-F238E27FC236}">
                <a16:creationId xmlns:a16="http://schemas.microsoft.com/office/drawing/2014/main" id="{D86492BB-22DB-82A7-CB7B-AC94D66E06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/>
            <a:r>
              <a:rPr lang="ru-RU" altLang="en-US" b="1"/>
              <a:t>Творчество – </a:t>
            </a:r>
            <a:r>
              <a:rPr lang="ru-RU" altLang="en-US"/>
              <a:t>взаимодействие, ведущее к развитию, направленное на создание нового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0D7C0B4-48AC-2CED-EB7D-D68590B06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0" name="Содержимое 7">
            <a:extLst>
              <a:ext uri="{FF2B5EF4-FFF2-40B4-BE49-F238E27FC236}">
                <a16:creationId xmlns:a16="http://schemas.microsoft.com/office/drawing/2014/main" id="{DD3CB6D2-7E57-E4B6-68D6-22A0DB91A0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 eaLnBrk="1" hangingPunct="1"/>
            <a:r>
              <a:rPr lang="ru-RU" altLang="en-US" b="1"/>
              <a:t>Креативность – </a:t>
            </a:r>
            <a:r>
              <a:rPr lang="ru-RU" altLang="en-US"/>
              <a:t>способность к такой деятельности, то есть </a:t>
            </a:r>
          </a:p>
          <a:p>
            <a:pPr algn="ctr" eaLnBrk="1" hangingPunct="1"/>
            <a:r>
              <a:rPr lang="ru-RU" altLang="en-US" b="1"/>
              <a:t>Креативность – </a:t>
            </a:r>
            <a:r>
              <a:rPr lang="ru-RU" altLang="en-US"/>
              <a:t>способность к творчеству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974D682A-440C-5C80-9B15-6FC9F9822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i="1"/>
              <a:t>Креативные</a:t>
            </a:r>
            <a:r>
              <a:rPr lang="ru-RU" altLang="en-US"/>
              <a:t> </a:t>
            </a:r>
            <a:r>
              <a:rPr lang="ru-RU" altLang="en-US" i="1"/>
              <a:t>технологии </a:t>
            </a:r>
            <a:endParaRPr lang="ru-RU" altLang="en-US"/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96BDB535-AC6F-3516-CE01-284E72739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altLang="en-US"/>
              <a:t>формируют умение пользоваться приёмами построения нового знания;</a:t>
            </a:r>
          </a:p>
          <a:p>
            <a:pPr eaLnBrk="1" hangingPunct="1"/>
            <a:r>
              <a:rPr lang="ru-RU" altLang="en-US"/>
              <a:t>самостоятельно ставить и решать творческие задачи;</a:t>
            </a:r>
          </a:p>
          <a:p>
            <a:pPr eaLnBrk="1" hangingPunct="1"/>
            <a:r>
              <a:rPr lang="ru-RU" altLang="en-US"/>
              <a:t>формируют критичность мышления;</a:t>
            </a:r>
          </a:p>
          <a:p>
            <a:pPr eaLnBrk="1" hangingPunct="1"/>
            <a:r>
              <a:rPr lang="ru-RU" altLang="en-US"/>
              <a:t>создают условия для творческого саморазвития личности, самореализации;</a:t>
            </a:r>
          </a:p>
          <a:p>
            <a:pPr eaLnBrk="1" hangingPunct="1"/>
            <a:r>
              <a:rPr lang="ru-RU" altLang="en-US"/>
              <a:t>способствуют формированию креативности личности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6">
            <a:extLst>
              <a:ext uri="{FF2B5EF4-FFF2-40B4-BE49-F238E27FC236}">
                <a16:creationId xmlns:a16="http://schemas.microsoft.com/office/drawing/2014/main" id="{500EC9F4-38D6-E929-CF4F-35B47385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387" name="Содержимое 7">
            <a:extLst>
              <a:ext uri="{FF2B5EF4-FFF2-40B4-BE49-F238E27FC236}">
                <a16:creationId xmlns:a16="http://schemas.microsoft.com/office/drawing/2014/main" id="{EA4AEB2D-9322-7A47-60DC-B5518B48A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Особенность технологии </a:t>
            </a:r>
            <a:r>
              <a:rPr lang="ru-RU" altLang="en-US" i="1"/>
              <a:t>чтения и письма для развития критического мышления </a:t>
            </a:r>
            <a:r>
              <a:rPr lang="ru-RU" altLang="en-US"/>
              <a:t>(ЧПРКМ) – работа с информацией – чтение и письмо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52C288C2-03EB-1D1A-DC60-5614C555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62F7655F-8641-E40E-C992-7752A2D98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Заир-Бек С.И., Муштавинская И.В. Технология развития критического мышления на уроке. – М., 2004.</a:t>
            </a:r>
          </a:p>
          <a:p>
            <a:pPr eaLnBrk="1" hangingPunct="1"/>
            <a:r>
              <a:rPr lang="ru-RU" altLang="en-US"/>
              <a:t>Загашев И.О., Заир-Бек С.И. Критическое мышление: технология развития. – СПб., 2003.</a:t>
            </a:r>
          </a:p>
          <a:p>
            <a:pPr eaLnBrk="1" hangingPunct="1"/>
            <a:r>
              <a:rPr lang="ru-RU" altLang="en-US"/>
              <a:t>Муштавинская И.В. Рефлексивные технологии в обучении взрослых. СПб., 2008.</a:t>
            </a:r>
          </a:p>
          <a:p>
            <a:pPr eaLnBrk="1" hangingPunct="1"/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1A064897-ECE1-13E8-9C65-4F375497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5" name="Содержимое 2">
            <a:extLst>
              <a:ext uri="{FF2B5EF4-FFF2-40B4-BE49-F238E27FC236}">
                <a16:creationId xmlns:a16="http://schemas.microsoft.com/office/drawing/2014/main" id="{D80F61E4-6128-EC90-8B5D-2EEB5424C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/>
              <a:t>     Критическое мышление – открытое рефлексивное оценочное мышление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/>
              <a:t>Халперн Д. Критическое мышление. СПб., 2005.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E7485-126C-C95F-1400-B4812ADD8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Характеристики критического мышления</a:t>
            </a:r>
            <a:br>
              <a:rPr lang="ru-RU" dirty="0"/>
            </a:br>
            <a:endParaRPr lang="ru-RU" dirty="0"/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7ADD7647-F769-DD80-2F0B-2C54F57D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en-US" sz="2800"/>
              <a:t>Умение оценивать положительные и отрицательные стороны явления;</a:t>
            </a:r>
          </a:p>
          <a:p>
            <a:pPr eaLnBrk="1" hangingPunct="1"/>
            <a:r>
              <a:rPr lang="ru-RU" altLang="en-US" sz="2800"/>
              <a:t>Умение использовать различные стратегии решения проблем;</a:t>
            </a:r>
          </a:p>
          <a:p>
            <a:pPr eaLnBrk="1" hangingPunct="1"/>
            <a:r>
              <a:rPr lang="ru-RU" altLang="en-US" sz="2800"/>
              <a:t>Умение задавать вопросы;</a:t>
            </a:r>
          </a:p>
          <a:p>
            <a:pPr eaLnBrk="1" hangingPunct="1"/>
            <a:r>
              <a:rPr lang="ru-RU" altLang="en-US" sz="2800"/>
              <a:t>Умение организовывать информацию;</a:t>
            </a:r>
          </a:p>
          <a:p>
            <a:pPr eaLnBrk="1" hangingPunct="1"/>
            <a:r>
              <a:rPr lang="ru-RU" altLang="en-US" sz="2800"/>
              <a:t>Умение принимать обдуманные решения;</a:t>
            </a:r>
          </a:p>
          <a:p>
            <a:pPr eaLnBrk="1" hangingPunct="1"/>
            <a:r>
              <a:rPr lang="ru-RU" altLang="en-US" sz="2800"/>
              <a:t>Умение эффективно работать в группе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617</TotalTime>
  <Words>891</Words>
  <Application>Microsoft Office PowerPoint</Application>
  <PresentationFormat>Экран (4:3)</PresentationFormat>
  <Paragraphs>143</Paragraphs>
  <Slides>33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Garamond</vt:lpstr>
      <vt:lpstr>Wingdings</vt:lpstr>
      <vt:lpstr>Натуральные материалы</vt:lpstr>
      <vt:lpstr>Креативные технологии на уроках литературы </vt:lpstr>
      <vt:lpstr>Презентация PowerPoint</vt:lpstr>
      <vt:lpstr>Презентация PowerPoint</vt:lpstr>
      <vt:lpstr>Презентация PowerPoint</vt:lpstr>
      <vt:lpstr>Креативные технологии </vt:lpstr>
      <vt:lpstr>Презентация PowerPoint</vt:lpstr>
      <vt:lpstr>Презентация PowerPoint</vt:lpstr>
      <vt:lpstr>Презентация PowerPoint</vt:lpstr>
      <vt:lpstr> Характеристики критического мышления </vt:lpstr>
      <vt:lpstr>    Стадия вызова </vt:lpstr>
      <vt:lpstr>Стадия осмысления </vt:lpstr>
      <vt:lpstr>Стадия размышления  (рефлексии) </vt:lpstr>
      <vt:lpstr>Примеры методических приёмов технологии развития критического мышления:</vt:lpstr>
      <vt:lpstr>Инсерт интерактивная система записи для эффективного чтения и размышления</vt:lpstr>
      <vt:lpstr>Синквейн стихотворение из 5 строк, предоставляет возможность резюмировать прочитанное</vt:lpstr>
      <vt:lpstr>Презентация PowerPoint</vt:lpstr>
      <vt:lpstr>Трёхчастный дневник</vt:lpstr>
      <vt:lpstr>Дебаты (автор технологии – Карл Поппер)</vt:lpstr>
      <vt:lpstr>Для чего нужны дебаты?</vt:lpstr>
      <vt:lpstr>Дебаты исключают:</vt:lpstr>
      <vt:lpstr>  Тема-тезис должна соответствовать нескольким условиям:</vt:lpstr>
      <vt:lpstr>Кейс  (система доказательств)</vt:lpstr>
      <vt:lpstr>Типы вопросов в процессе проведения дебатов:</vt:lpstr>
      <vt:lpstr>В процессе подготовки к дебатам обеим сторонам следует ответить на следующие вопросы:</vt:lpstr>
      <vt:lpstr>Путь учеников к дебатам:</vt:lpstr>
      <vt:lpstr>Презентация PowerPoint</vt:lpstr>
      <vt:lpstr>Презентация PowerPoint</vt:lpstr>
      <vt:lpstr>Презентация PowerPoint</vt:lpstr>
      <vt:lpstr>Презентация PowerPoint</vt:lpstr>
      <vt:lpstr>Путь учеников к дебатам:</vt:lpstr>
      <vt:lpstr> Возможные «риски» в процессе проведения дебатов:</vt:lpstr>
      <vt:lpstr>Что дают креативные технологии?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Дебаты (автор технологии – Карл Поппер)</dc:title>
  <dc:creator>Ирина</dc:creator>
  <cp:lastModifiedBy>Полякова Татьяна Викторовна</cp:lastModifiedBy>
  <cp:revision>97</cp:revision>
  <dcterms:created xsi:type="dcterms:W3CDTF">2010-12-06T17:06:16Z</dcterms:created>
  <dcterms:modified xsi:type="dcterms:W3CDTF">2022-10-22T02:37:57Z</dcterms:modified>
</cp:coreProperties>
</file>