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60" r:id="rId6"/>
    <p:sldId id="259" r:id="rId7"/>
    <p:sldId id="261" r:id="rId8"/>
    <p:sldId id="263" r:id="rId9"/>
    <p:sldId id="264" r:id="rId10"/>
    <p:sldId id="265" r:id="rId11"/>
    <p:sldId id="271" r:id="rId12"/>
    <p:sldId id="282" r:id="rId13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A79A3608-DECD-473A-83CE-E9A859522CBD}" type="datetime1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11.11.2022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0AE5BF7C-3E2C-43E5-9182-AE1F5D3B43EC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заголовка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AD3030D5-FAFF-4D01-8045-221033EF689C}" type="datetime1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11.11.2022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B1F94EB7-193E-450C-A2A8-21BA8DE405C4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F02511FF-D1DE-4F6D-BFBB-204B06313600}" type="datetime1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11.11.2022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3BCACC44-6EF0-48A3-85DE-5262C9CE1806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Рисунок 3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1187640" y="1268640"/>
            <a:ext cx="6984360" cy="563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033CC"/>
                </a:solidFill>
                <a:latin typeface="Calibri"/>
              </a:rPr>
              <a:t>Использование приемов и методов мнемотехники </a:t>
            </a:r>
            <a:endParaRPr lang="ru-RU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033CC"/>
                </a:solidFill>
                <a:latin typeface="Calibri"/>
              </a:rPr>
              <a:t>в развитии связной речи дошкольников</a:t>
            </a:r>
            <a:endParaRPr lang="ru-RU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ru-RU" sz="3600" b="0" strike="noStrike" spc="-1" dirty="0">
                <a:solidFill>
                  <a:srgbClr val="0033CC"/>
                </a:solidFill>
                <a:latin typeface="Calibri"/>
              </a:rPr>
              <a:t>                           </a:t>
            </a:r>
            <a:r>
              <a:rPr dirty="0"/>
              <a:t/>
            </a:r>
            <a:br>
              <a:rPr dirty="0"/>
            </a:br>
            <a:endParaRPr lang="ru-RU" sz="3600" b="0" strike="noStrike" spc="-1" dirty="0">
              <a:latin typeface="Arial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229D1891-BAFA-4E4B-8ADD-61866C03392F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1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6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  <p:pic>
        <p:nvPicPr>
          <p:cNvPr id="287" name="Рисунок 5"/>
          <p:cNvPicPr/>
          <p:nvPr/>
        </p:nvPicPr>
        <p:blipFill>
          <a:blip r:embed="rId2"/>
          <a:stretch/>
        </p:blipFill>
        <p:spPr>
          <a:xfrm>
            <a:off x="-36360" y="324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288" name="CustomShape 3"/>
          <p:cNvSpPr/>
          <p:nvPr/>
        </p:nvSpPr>
        <p:spPr>
          <a:xfrm>
            <a:off x="971640" y="764640"/>
            <a:ext cx="734436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strike="noStrike" spc="49">
                <a:solidFill>
                  <a:srgbClr val="E0322D"/>
                </a:solidFill>
                <a:latin typeface="Calibri"/>
              </a:rPr>
              <a:t>Результаты: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289" name="CustomShape 4"/>
          <p:cNvSpPr/>
          <p:nvPr/>
        </p:nvSpPr>
        <p:spPr>
          <a:xfrm>
            <a:off x="899640" y="1484640"/>
            <a:ext cx="7488360" cy="490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endParaRPr lang="ru-RU" sz="1800" b="0" strike="noStrike" spc="-1">
              <a:latin typeface="Arial"/>
            </a:endParaRPr>
          </a:p>
          <a:p>
            <a:pPr indent="-3427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дети научились пользоваться зрительным планом, смоделированным взрослым (предметные картинки, план-схема, мнемодорожки и т.д.);</a:t>
            </a:r>
            <a:endParaRPr lang="ru-RU" sz="2000" b="0" strike="noStrike" spc="-1">
              <a:latin typeface="Arial"/>
            </a:endParaRPr>
          </a:p>
          <a:p>
            <a:pPr indent="-3427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повысилась детская инициативность и познавательная активность в ходе  составления рассказа;</a:t>
            </a:r>
            <a:endParaRPr lang="ru-RU" sz="2000" b="0" strike="noStrike" spc="-1">
              <a:latin typeface="Arial"/>
            </a:endParaRPr>
          </a:p>
          <a:p>
            <a:pPr indent="-3427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повысился интерес к публичному рассказыванию, дети преодолевают робость, застенчивость, учатся свободно держаться перед аудиторией;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  -  стихи и потешки запоминаются  быстрее и с большим интересом;</a:t>
            </a:r>
            <a:endParaRPr lang="ru-RU" sz="20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увеличился словарный запас;</a:t>
            </a:r>
            <a:endParaRPr lang="ru-RU" sz="20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формируется параметр оценки рассказов товарищей и своих собственных.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000" b="1" strike="noStrike" spc="-1">
                <a:solidFill>
                  <a:srgbClr val="000099"/>
                </a:solidFill>
                <a:latin typeface="Calibri"/>
              </a:rPr>
              <a:t>-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290" name="Рисунок 8"/>
          <p:cNvPicPr/>
          <p:nvPr/>
        </p:nvPicPr>
        <p:blipFill>
          <a:blip r:embed="rId3"/>
          <a:stretch/>
        </p:blipFill>
        <p:spPr>
          <a:xfrm>
            <a:off x="446400" y="5462640"/>
            <a:ext cx="905760" cy="981000"/>
          </a:xfrm>
          <a:prstGeom prst="rect">
            <a:avLst/>
          </a:prstGeom>
          <a:ln>
            <a:noFill/>
          </a:ln>
        </p:spPr>
      </p:pic>
      <p:sp>
        <p:nvSpPr>
          <p:cNvPr id="291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63CBCA92-8D80-421A-B113-BC1383B66A5E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10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Рисунок 1"/>
          <p:cNvPicPr/>
          <p:nvPr/>
        </p:nvPicPr>
        <p:blipFill>
          <a:blip r:embed="rId2"/>
          <a:stretch/>
        </p:blipFill>
        <p:spPr>
          <a:xfrm>
            <a:off x="0" y="-27360"/>
            <a:ext cx="9143640" cy="6885000"/>
          </a:xfrm>
          <a:prstGeom prst="rect">
            <a:avLst/>
          </a:prstGeom>
          <a:ln>
            <a:noFill/>
          </a:ln>
        </p:spPr>
      </p:pic>
      <p:sp>
        <p:nvSpPr>
          <p:cNvPr id="127" name="TextShape 1"/>
          <p:cNvSpPr txBox="1"/>
          <p:nvPr/>
        </p:nvSpPr>
        <p:spPr>
          <a:xfrm>
            <a:off x="457200" y="548640"/>
            <a:ext cx="8229240" cy="868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55000" lnSpcReduction="20000"/>
          </a:bodyPr>
          <a:lstStyle/>
          <a:p>
            <a:pPr algn="ctr">
              <a:lnSpc>
                <a:spcPct val="100000"/>
              </a:lnSpc>
            </a:pPr>
            <a:r>
              <a:t/>
            </a:r>
            <a:br/>
            <a:r>
              <a:rPr lang="ru-RU" sz="4400" b="1" strike="noStrike" spc="-1">
                <a:solidFill>
                  <a:srgbClr val="C00000"/>
                </a:solidFill>
                <a:latin typeface="Calibri"/>
              </a:rPr>
              <a:t>Причины недостаточного уровня развития связной речи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899640" y="1341120"/>
            <a:ext cx="7488360" cy="4785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lang="ru-RU" sz="3200" b="0" i="1" strike="noStrike" spc="-1" dirty="0">
                <a:solidFill>
                  <a:srgbClr val="000000"/>
                </a:solidFill>
                <a:latin typeface="Calibri"/>
              </a:rPr>
              <a:t>- </a:t>
            </a:r>
            <a:r>
              <a:rPr lang="ru-RU" sz="3200" b="0" i="1" strike="noStrike" spc="-1" dirty="0">
                <a:solidFill>
                  <a:srgbClr val="002060"/>
                </a:solidFill>
                <a:latin typeface="Calibri"/>
              </a:rPr>
              <a:t>Дефицит внимания;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lang="ru-RU" sz="3200" b="0" i="1" strike="noStrike" spc="-1" dirty="0">
                <a:solidFill>
                  <a:srgbClr val="002060"/>
                </a:solidFill>
                <a:latin typeface="Calibri"/>
              </a:rPr>
              <a:t>-Подмена  живого  человеческого общения   зависимостью  от компьютера и телевидения;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lang="ru-RU" sz="3200" b="0" i="1" strike="noStrike" spc="-1" dirty="0">
                <a:solidFill>
                  <a:srgbClr val="002060"/>
                </a:solidFill>
                <a:latin typeface="Calibri"/>
              </a:rPr>
              <a:t>-Недостаток общения  родителей  со  своими  	детьми;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lang="ru-RU" sz="3200" b="0" i="1" strike="noStrike" spc="-1" dirty="0">
                <a:solidFill>
                  <a:srgbClr val="002060"/>
                </a:solidFill>
                <a:latin typeface="Calibri"/>
              </a:rPr>
              <a:t>- Игнорирование родителями  речевых  трудностей 	детей. 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956F9F69-43BE-4A25-A790-F24538A40CBD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2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  <p:pic>
        <p:nvPicPr>
          <p:cNvPr id="144" name="Рисунок 3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45" name="CustomShape 3"/>
          <p:cNvSpPr/>
          <p:nvPr/>
        </p:nvSpPr>
        <p:spPr>
          <a:xfrm>
            <a:off x="899640" y="692640"/>
            <a:ext cx="7416360" cy="307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u="sng" strike="noStrike" spc="-1">
                <a:solidFill>
                  <a:srgbClr val="C00000"/>
                </a:solidFill>
                <a:uFillTx/>
                <a:latin typeface="Calibri"/>
              </a:rPr>
              <a:t>Мнемотехника </a:t>
            </a:r>
            <a:r>
              <a:rPr lang="ru-RU" sz="2400" b="1" i="1" strike="noStrike" spc="-1">
                <a:solidFill>
                  <a:srgbClr val="C00000"/>
                </a:solidFill>
                <a:latin typeface="Calibri"/>
              </a:rPr>
              <a:t>(mnemonikon)</a:t>
            </a:r>
            <a:r>
              <a:rPr lang="ru-RU" sz="2400" b="0" i="1" strike="noStrike" spc="-1">
                <a:solidFill>
                  <a:srgbClr val="C00000"/>
                </a:solidFill>
                <a:latin typeface="Calibri"/>
              </a:rPr>
              <a:t> </a:t>
            </a:r>
            <a:r>
              <a:rPr lang="ru-RU" sz="2400" b="0" strike="noStrike" spc="-1">
                <a:solidFill>
                  <a:srgbClr val="002060"/>
                </a:solidFill>
                <a:latin typeface="Calibri"/>
              </a:rPr>
              <a:t>- в переводе с греческого - «искусство запоминания». Это система методов и приемов, обеспечивающих успешное запоминание, сохранение и воспроизведение информации, знаний об особенностях объектов природы, об окружающем мире, эффективное запоминание структуры рассказа, и, конечно, развитие речи.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46" name="CustomShape 4"/>
          <p:cNvSpPr/>
          <p:nvPr/>
        </p:nvSpPr>
        <p:spPr>
          <a:xfrm>
            <a:off x="899640" y="3789000"/>
            <a:ext cx="7488360" cy="211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ru-RU" sz="2800" b="1" u="sng" strike="noStrike" spc="-1">
                <a:solidFill>
                  <a:srgbClr val="C00000"/>
                </a:solidFill>
                <a:uFillTx/>
                <a:latin typeface="Calibri"/>
              </a:rPr>
              <a:t>Суть мнемосхем</a:t>
            </a:r>
            <a:r>
              <a:rPr lang="ru-RU" sz="2800" b="0" strike="noStrike" spc="-1">
                <a:solidFill>
                  <a:srgbClr val="C00000"/>
                </a:solidFill>
                <a:latin typeface="Calibri"/>
              </a:rPr>
              <a:t> </a:t>
            </a:r>
            <a:r>
              <a:rPr lang="ru-RU" sz="2400" b="0" strike="noStrike" spc="-1">
                <a:solidFill>
                  <a:srgbClr val="002060"/>
                </a:solidFill>
                <a:latin typeface="Calibri"/>
              </a:rPr>
              <a:t>заключается в следующем: на каждое слово или маленькое словосочетание придумывается картинка (изображение); таким образом, весь текст зарисовывается схематично. Глядя на эти схемы – рисунки ребёнок легко воспроизводит текстовую информацию.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47" name="Рисунок 7"/>
          <p:cNvPicPr/>
          <p:nvPr/>
        </p:nvPicPr>
        <p:blipFill>
          <a:blip r:embed="rId3"/>
          <a:stretch/>
        </p:blipFill>
        <p:spPr>
          <a:xfrm>
            <a:off x="7668360" y="1556640"/>
            <a:ext cx="881280" cy="1093680"/>
          </a:xfrm>
          <a:prstGeom prst="rect">
            <a:avLst/>
          </a:prstGeom>
          <a:ln>
            <a:noFill/>
          </a:ln>
        </p:spPr>
      </p:pic>
      <p:sp>
        <p:nvSpPr>
          <p:cNvPr id="148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86C025CC-EFC2-4C97-AD60-B6683689DA60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3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  <p:pic>
        <p:nvPicPr>
          <p:cNvPr id="138" name="Рисунок 3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39" name="CustomShape 3"/>
          <p:cNvSpPr/>
          <p:nvPr/>
        </p:nvSpPr>
        <p:spPr>
          <a:xfrm>
            <a:off x="899640" y="980640"/>
            <a:ext cx="7344360" cy="447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 b="1" i="1" strike="noStrike" spc="-1">
                <a:solidFill>
                  <a:srgbClr val="002060"/>
                </a:solidFill>
                <a:latin typeface="Calibri"/>
              </a:rPr>
              <a:t>«Учите ребёнка каким-нибудь неизвестным ему пяти словам- он будет долго и напрасно мучиться, но свяжите двадцать таких слов с картинками, и он усвоит на лету».</a:t>
            </a:r>
            <a:endParaRPr lang="ru-RU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002060"/>
                </a:solidFill>
                <a:latin typeface="Calibri"/>
              </a:rPr>
              <a:t>                                      К . Д. Ушинский</a:t>
            </a:r>
            <a:endParaRPr lang="ru-RU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600" b="0" strike="noStrike" spc="-1">
              <a:latin typeface="Arial"/>
            </a:endParaRPr>
          </a:p>
        </p:txBody>
      </p:sp>
      <p:pic>
        <p:nvPicPr>
          <p:cNvPr id="140" name="Рисунок 5"/>
          <p:cNvPicPr/>
          <p:nvPr/>
        </p:nvPicPr>
        <p:blipFill>
          <a:blip r:embed="rId3"/>
          <a:stretch/>
        </p:blipFill>
        <p:spPr>
          <a:xfrm>
            <a:off x="1115640" y="4653000"/>
            <a:ext cx="1151640" cy="1295640"/>
          </a:xfrm>
          <a:prstGeom prst="rect">
            <a:avLst/>
          </a:prstGeom>
          <a:ln>
            <a:noFill/>
          </a:ln>
        </p:spPr>
      </p:pic>
      <p:sp>
        <p:nvSpPr>
          <p:cNvPr id="141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AFA5CD5E-6A84-4067-A4B5-120A7BAFFF9F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4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  <p:pic>
        <p:nvPicPr>
          <p:cNvPr id="151" name="Рисунок 3"/>
          <p:cNvPicPr/>
          <p:nvPr/>
        </p:nvPicPr>
        <p:blipFill>
          <a:blip r:embed="rId2"/>
          <a:stretch/>
        </p:blipFill>
        <p:spPr>
          <a:xfrm>
            <a:off x="0" y="-27360"/>
            <a:ext cx="9143640" cy="6885000"/>
          </a:xfrm>
          <a:prstGeom prst="rect">
            <a:avLst/>
          </a:prstGeom>
          <a:ln>
            <a:noFill/>
          </a:ln>
        </p:spPr>
      </p:pic>
      <p:sp>
        <p:nvSpPr>
          <p:cNvPr id="152" name="CustomShape 3"/>
          <p:cNvSpPr/>
          <p:nvPr/>
        </p:nvSpPr>
        <p:spPr>
          <a:xfrm>
            <a:off x="827640" y="620640"/>
            <a:ext cx="7632360" cy="167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u="sng" strike="noStrike" spc="-1" dirty="0">
                <a:solidFill>
                  <a:srgbClr val="C00000"/>
                </a:solidFill>
                <a:uFillTx/>
                <a:latin typeface="Calibri"/>
              </a:rPr>
              <a:t>Цель:</a:t>
            </a:r>
            <a:r>
              <a:rPr lang="ru-RU" sz="3200" b="1" strike="noStrike" spc="-1" dirty="0">
                <a:solidFill>
                  <a:srgbClr val="FFFFFF"/>
                </a:solidFill>
                <a:latin typeface="Calibri"/>
              </a:rPr>
              <a:t> </a:t>
            </a:r>
            <a:endParaRPr lang="ru-RU" sz="3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2060"/>
                </a:solidFill>
                <a:latin typeface="Calibri"/>
              </a:rPr>
              <a:t>Совершенствовать процесс становления связной речи дошкольников, используя в совместной и самостоятельной деятельности приёмы мнемотехники.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153" name="CustomShape 4"/>
          <p:cNvSpPr/>
          <p:nvPr/>
        </p:nvSpPr>
        <p:spPr>
          <a:xfrm>
            <a:off x="1005840" y="2072640"/>
            <a:ext cx="7452360" cy="382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u="sng" strike="noStrike" spc="-1" dirty="0">
                <a:solidFill>
                  <a:srgbClr val="C00000"/>
                </a:solidFill>
                <a:uFillTx/>
                <a:latin typeface="Calibri"/>
              </a:rPr>
              <a:t>Задачи:</a:t>
            </a:r>
            <a:endParaRPr lang="ru-RU" sz="28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2060"/>
              </a:buClr>
              <a:buFont typeface="Wingdings" charset="2"/>
              <a:buChar char=""/>
            </a:pPr>
            <a:r>
              <a:rPr lang="ru-RU" sz="2200" b="1" strike="noStrike" spc="-1" dirty="0">
                <a:solidFill>
                  <a:srgbClr val="002060"/>
                </a:solidFill>
                <a:latin typeface="Calibri"/>
              </a:rPr>
              <a:t>Учить строить высказывания разных типов.</a:t>
            </a:r>
            <a:endParaRPr lang="ru-RU" sz="22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2060"/>
              </a:buClr>
              <a:buFont typeface="Wingdings" charset="2"/>
              <a:buChar char=""/>
            </a:pPr>
            <a:r>
              <a:rPr lang="ru-RU" sz="2200" b="1" strike="noStrike" spc="-1" dirty="0">
                <a:solidFill>
                  <a:srgbClr val="002060"/>
                </a:solidFill>
                <a:latin typeface="Calibri"/>
              </a:rPr>
              <a:t>Учить пересказывать художественные произведения.</a:t>
            </a:r>
            <a:endParaRPr lang="ru-RU" sz="22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2060"/>
              </a:buClr>
              <a:buFont typeface="Wingdings" charset="2"/>
              <a:buChar char=""/>
            </a:pPr>
            <a:r>
              <a:rPr lang="ru-RU" sz="2200" b="1" strike="noStrike" spc="-1" dirty="0">
                <a:solidFill>
                  <a:srgbClr val="002060"/>
                </a:solidFill>
                <a:latin typeface="Calibri"/>
              </a:rPr>
              <a:t>Развивать образную память детей, ее различные виды.</a:t>
            </a:r>
            <a:endParaRPr lang="ru-RU" sz="22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2060"/>
              </a:buClr>
              <a:buFont typeface="Wingdings" charset="2"/>
              <a:buChar char=""/>
            </a:pPr>
            <a:r>
              <a:rPr lang="ru-RU" sz="2200" b="1" strike="noStrike" spc="-1" dirty="0">
                <a:solidFill>
                  <a:srgbClr val="002060"/>
                </a:solidFill>
                <a:latin typeface="Calibri"/>
              </a:rPr>
              <a:t>Развивать у детей психические процессы (мышление, внимание, воображение); </a:t>
            </a:r>
            <a:endParaRPr lang="ru-RU" sz="22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2060"/>
              </a:buClr>
              <a:buFont typeface="Wingdings" charset="2"/>
              <a:buChar char=""/>
            </a:pPr>
            <a:r>
              <a:rPr lang="ru-RU" sz="2200" b="1" strike="noStrike" spc="-1" dirty="0">
                <a:solidFill>
                  <a:srgbClr val="002060"/>
                </a:solidFill>
                <a:latin typeface="Calibri"/>
              </a:rPr>
              <a:t>Развивать у детей умственную активность, сообразительность, наблюдательность, умения сравнивать, выделять существенные признаки.</a:t>
            </a:r>
            <a:endParaRPr lang="ru-RU" sz="2200" b="0" strike="noStrike" spc="-1" dirty="0">
              <a:latin typeface="Arial"/>
            </a:endParaRPr>
          </a:p>
        </p:txBody>
      </p:sp>
      <p:sp>
        <p:nvSpPr>
          <p:cNvPr id="154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3B07319E-73D5-4ABA-9810-2F8A179AE796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5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  <p:pic>
        <p:nvPicPr>
          <p:cNvPr id="165" name="Рисунок 3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66" name="CustomShape 3"/>
          <p:cNvSpPr/>
          <p:nvPr/>
        </p:nvSpPr>
        <p:spPr>
          <a:xfrm>
            <a:off x="971640" y="764640"/>
            <a:ext cx="7272360" cy="197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strike="noStrike" spc="49">
                <a:solidFill>
                  <a:srgbClr val="E0322D"/>
                </a:solidFill>
                <a:latin typeface="Calibri"/>
              </a:rPr>
              <a:t>Мнемоквадрат -   </a:t>
            </a:r>
            <a:endParaRPr lang="ru-RU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49">
                <a:solidFill>
                  <a:srgbClr val="002060"/>
                </a:solidFill>
                <a:latin typeface="Calibri"/>
              </a:rPr>
              <a:t>Это одиночное изображение, которое обозначает одно слово, словосочетание или простое предложение.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167" name="Рисунок 9"/>
          <p:cNvPicPr/>
          <p:nvPr/>
        </p:nvPicPr>
        <p:blipFill>
          <a:blip r:embed="rId3"/>
          <a:stretch/>
        </p:blipFill>
        <p:spPr>
          <a:xfrm>
            <a:off x="5994720" y="2781000"/>
            <a:ext cx="2419200" cy="2160000"/>
          </a:xfrm>
          <a:prstGeom prst="rect">
            <a:avLst/>
          </a:prstGeom>
          <a:ln w="57240">
            <a:solidFill>
              <a:schemeClr val="accent1"/>
            </a:solidFill>
            <a:round/>
          </a:ln>
        </p:spPr>
      </p:pic>
      <p:pic>
        <p:nvPicPr>
          <p:cNvPr id="168" name="Picture 2"/>
          <p:cNvPicPr/>
          <p:nvPr/>
        </p:nvPicPr>
        <p:blipFill>
          <a:blip r:embed="rId4"/>
          <a:stretch/>
        </p:blipFill>
        <p:spPr>
          <a:xfrm>
            <a:off x="971640" y="2853000"/>
            <a:ext cx="2376000" cy="2106000"/>
          </a:xfrm>
          <a:prstGeom prst="rect">
            <a:avLst/>
          </a:prstGeom>
          <a:ln w="57240">
            <a:solidFill>
              <a:schemeClr val="accent1"/>
            </a:solidFill>
            <a:miter/>
          </a:ln>
        </p:spPr>
      </p:pic>
      <p:pic>
        <p:nvPicPr>
          <p:cNvPr id="169" name="Picture 3"/>
          <p:cNvPicPr/>
          <p:nvPr/>
        </p:nvPicPr>
        <p:blipFill>
          <a:blip r:embed="rId5"/>
          <a:stretch/>
        </p:blipFill>
        <p:spPr>
          <a:xfrm>
            <a:off x="3492000" y="3573000"/>
            <a:ext cx="2333520" cy="2495160"/>
          </a:xfrm>
          <a:prstGeom prst="rect">
            <a:avLst/>
          </a:prstGeom>
          <a:ln w="57240">
            <a:solidFill>
              <a:schemeClr val="accent1"/>
            </a:solidFill>
            <a:miter/>
          </a:ln>
        </p:spPr>
      </p:pic>
      <p:sp>
        <p:nvSpPr>
          <p:cNvPr id="170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56491FE5-FDA1-43DB-BC39-D772FC5BAEDB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6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  <p:pic>
        <p:nvPicPr>
          <p:cNvPr id="173" name="Рисунок 3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74" name="CustomShape 3"/>
          <p:cNvSpPr/>
          <p:nvPr/>
        </p:nvSpPr>
        <p:spPr>
          <a:xfrm>
            <a:off x="899640" y="836640"/>
            <a:ext cx="7416360" cy="191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49">
                <a:solidFill>
                  <a:srgbClr val="E0322D"/>
                </a:solidFill>
                <a:latin typeface="Calibri"/>
              </a:rPr>
              <a:t> </a:t>
            </a:r>
            <a:r>
              <a:rPr lang="ru-RU" sz="3600" b="1" strike="noStrike" spc="49">
                <a:solidFill>
                  <a:srgbClr val="E0322D"/>
                </a:solidFill>
                <a:latin typeface="Calibri"/>
              </a:rPr>
              <a:t>Мнемодорожка – </a:t>
            </a:r>
            <a:endParaRPr lang="ru-RU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49">
                <a:solidFill>
                  <a:srgbClr val="002060"/>
                </a:solidFill>
                <a:latin typeface="Calibri"/>
              </a:rPr>
              <a:t>Это ряд картинок (3-5), по которым можно составить небольшой рассказ в 2 - 4 предложения. 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175" name="Picture 2"/>
          <p:cNvPicPr/>
          <p:nvPr/>
        </p:nvPicPr>
        <p:blipFill>
          <a:blip r:embed="rId3"/>
          <a:stretch/>
        </p:blipFill>
        <p:spPr>
          <a:xfrm>
            <a:off x="1043640" y="2781000"/>
            <a:ext cx="7200360" cy="2448000"/>
          </a:xfrm>
          <a:prstGeom prst="rect">
            <a:avLst/>
          </a:prstGeom>
          <a:ln w="38160" cap="rnd">
            <a:solidFill>
              <a:srgbClr val="C00000"/>
            </a:solidFill>
            <a:custDash>
              <a:ds d="300000" sp="100000"/>
            </a:custDash>
            <a:miter/>
          </a:ln>
        </p:spPr>
      </p:pic>
      <p:sp>
        <p:nvSpPr>
          <p:cNvPr id="176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A3E510D5-AA4E-4469-946D-21583D8A17FE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7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8" name="Содержимое 3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79" name="CustomShape 2"/>
          <p:cNvSpPr/>
          <p:nvPr/>
        </p:nvSpPr>
        <p:spPr>
          <a:xfrm>
            <a:off x="971640" y="692640"/>
            <a:ext cx="7344360" cy="155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strike="noStrike" spc="49">
                <a:solidFill>
                  <a:srgbClr val="E0322D"/>
                </a:solidFill>
                <a:latin typeface="Calibri"/>
              </a:rPr>
              <a:t>Мнемотаблица –</a:t>
            </a:r>
            <a:endParaRPr lang="ru-RU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49">
                <a:solidFill>
                  <a:srgbClr val="002060"/>
                </a:solidFill>
                <a:latin typeface="Calibri"/>
              </a:rPr>
              <a:t> Это целая схема, в которую заложен текст 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49">
                <a:solidFill>
                  <a:srgbClr val="002060"/>
                </a:solidFill>
                <a:latin typeface="Calibri"/>
              </a:rPr>
              <a:t>( рассказ, стих, сказка и т. п.) 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180" name="Рисунок 6"/>
          <p:cNvPicPr/>
          <p:nvPr/>
        </p:nvPicPr>
        <p:blipFill>
          <a:blip r:embed="rId3"/>
          <a:stretch/>
        </p:blipFill>
        <p:spPr>
          <a:xfrm>
            <a:off x="755640" y="2205000"/>
            <a:ext cx="3137040" cy="3960000"/>
          </a:xfrm>
          <a:prstGeom prst="rect">
            <a:avLst/>
          </a:prstGeom>
          <a:ln>
            <a:noFill/>
          </a:ln>
        </p:spPr>
      </p:pic>
      <p:pic>
        <p:nvPicPr>
          <p:cNvPr id="181" name="Рисунок 7"/>
          <p:cNvPicPr/>
          <p:nvPr/>
        </p:nvPicPr>
        <p:blipFill>
          <a:blip r:embed="rId4"/>
          <a:stretch/>
        </p:blipFill>
        <p:spPr>
          <a:xfrm>
            <a:off x="4212000" y="2781000"/>
            <a:ext cx="4244040" cy="3240000"/>
          </a:xfrm>
          <a:prstGeom prst="rect">
            <a:avLst/>
          </a:prstGeom>
          <a:ln>
            <a:noFill/>
          </a:ln>
        </p:spPr>
      </p:pic>
      <p:sp>
        <p:nvSpPr>
          <p:cNvPr id="182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6F729DA-9B9F-447F-AD7E-3304B79158BF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8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  <p:pic>
        <p:nvPicPr>
          <p:cNvPr id="218" name="Рисунок 3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solidFill>
              <a:srgbClr val="F59240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pic>
      <p:sp>
        <p:nvSpPr>
          <p:cNvPr id="219" name="CustomShape 3"/>
          <p:cNvSpPr/>
          <p:nvPr/>
        </p:nvSpPr>
        <p:spPr>
          <a:xfrm>
            <a:off x="755640" y="620640"/>
            <a:ext cx="7488360" cy="1309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strike="noStrike" spc="49">
                <a:solidFill>
                  <a:srgbClr val="E0322D"/>
                </a:solidFill>
                <a:latin typeface="Calibri"/>
              </a:rPr>
              <a:t>Заучивание стихотворений</a:t>
            </a:r>
            <a:r>
              <a:t/>
            </a:r>
            <a:br/>
            <a:endParaRPr lang="ru-RU" sz="4000" b="0" strike="noStrike" spc="-1">
              <a:latin typeface="Arial"/>
            </a:endParaRPr>
          </a:p>
        </p:txBody>
      </p:sp>
      <p:pic>
        <p:nvPicPr>
          <p:cNvPr id="220" name="Picture 2"/>
          <p:cNvPicPr/>
          <p:nvPr/>
        </p:nvPicPr>
        <p:blipFill>
          <a:blip r:embed="rId3"/>
          <a:stretch/>
        </p:blipFill>
        <p:spPr>
          <a:xfrm>
            <a:off x="899640" y="1340640"/>
            <a:ext cx="7532640" cy="4896360"/>
          </a:xfrm>
          <a:prstGeom prst="rect">
            <a:avLst/>
          </a:prstGeom>
          <a:ln w="38160">
            <a:solidFill>
              <a:srgbClr val="46AAC4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pic>
      <p:sp>
        <p:nvSpPr>
          <p:cNvPr id="221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610CCD6-3E94-4E4F-BDE5-B4EE557714B6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9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</TotalTime>
  <Words>352</Words>
  <Application>Microsoft Office PowerPoint</Application>
  <PresentationFormat>Экран (4:3)</PresentationFormat>
  <Paragraphs>53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Calibri</vt:lpstr>
      <vt:lpstr>DejaVu Sans</vt:lpstr>
      <vt:lpstr>StarSymbol</vt:lpstr>
      <vt:lpstr>Symbol</vt:lpstr>
      <vt:lpstr>Times New Roman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ОПЫТ РАБОТЫ 2017Г</dc:subject>
  <dc:creator>КАРЕЛИНА Л.Ю.</dc:creator>
  <dc:description/>
  <cp:lastModifiedBy>dou150</cp:lastModifiedBy>
  <cp:revision>74</cp:revision>
  <dcterms:modified xsi:type="dcterms:W3CDTF">2022-11-11T12:08:50Z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29</vt:i4>
  </property>
</Properties>
</file>