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7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4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9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9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4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2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8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5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B816-E796-46F9-B6E2-0BECF61FBDE7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1C34-8184-412B-9A34-5BEC5DF0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0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38545"/>
            <a:ext cx="11748655" cy="66224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0" t="17172" r="26212"/>
          <a:stretch/>
        </p:blipFill>
        <p:spPr>
          <a:xfrm>
            <a:off x="914399" y="609599"/>
            <a:ext cx="4682837" cy="5292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91200" y="609599"/>
            <a:ext cx="548640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ГБОУ Школа № 1279 </a:t>
            </a:r>
            <a:r>
              <a:rPr lang="en-US" b="1" dirty="0" smtClean="0"/>
              <a:t> </a:t>
            </a:r>
            <a:r>
              <a:rPr lang="ru-RU" b="1" dirty="0" smtClean="0"/>
              <a:t>«Эврика» </a:t>
            </a:r>
          </a:p>
          <a:p>
            <a:r>
              <a:rPr lang="ru-RU" b="1" dirty="0" smtClean="0"/>
              <a:t>Дошкольное </a:t>
            </a:r>
            <a:r>
              <a:rPr lang="ru-RU" b="1" dirty="0"/>
              <a:t>отделение</a:t>
            </a:r>
            <a:endParaRPr lang="ru-RU" dirty="0"/>
          </a:p>
          <a:p>
            <a:r>
              <a:rPr lang="ru-RU" i="1" dirty="0"/>
              <a:t> </a:t>
            </a:r>
            <a:r>
              <a:rPr lang="ru-RU" i="1" dirty="0" smtClean="0"/>
              <a:t>По </a:t>
            </a:r>
            <a:r>
              <a:rPr lang="ru-RU" i="1" dirty="0"/>
              <a:t>адресу </a:t>
            </a:r>
            <a:r>
              <a:rPr lang="ru-RU" i="1" dirty="0" err="1"/>
              <a:t>ул</a:t>
            </a:r>
            <a:r>
              <a:rPr lang="ru-RU" i="1" dirty="0"/>
              <a:t>, </a:t>
            </a:r>
            <a:r>
              <a:rPr lang="ru-RU" i="1" dirty="0" err="1"/>
              <a:t>Болотниковская</a:t>
            </a:r>
            <a:r>
              <a:rPr lang="ru-RU" i="1" dirty="0"/>
              <a:t> </a:t>
            </a:r>
            <a:r>
              <a:rPr lang="ru-RU" i="1" dirty="0" smtClean="0"/>
              <a:t>36Б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  </a:t>
            </a:r>
            <a:r>
              <a:rPr lang="ru-RU" sz="2400" b="1" dirty="0" smtClean="0"/>
              <a:t>Проект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«Волшебный мир театра»</a:t>
            </a:r>
          </a:p>
          <a:p>
            <a:r>
              <a:rPr lang="ru-RU" b="1" dirty="0"/>
              <a:t>Автор проекта: </a:t>
            </a:r>
            <a:r>
              <a:rPr lang="ru-RU" dirty="0" smtClean="0"/>
              <a:t>музыкальный руководитель Цой  О.В.</a:t>
            </a:r>
          </a:p>
          <a:p>
            <a:r>
              <a:rPr lang="ru-RU" b="1" dirty="0" smtClean="0"/>
              <a:t>Тип</a:t>
            </a:r>
            <a:r>
              <a:rPr lang="ru-RU" b="1" dirty="0"/>
              <a:t> проекта</a:t>
            </a:r>
          </a:p>
          <a:p>
            <a:r>
              <a:rPr lang="ru-RU" dirty="0"/>
              <a:t>Творческий, фронтальный, долгосрочный.</a:t>
            </a:r>
          </a:p>
          <a:p>
            <a:r>
              <a:rPr lang="ru-RU" b="1" dirty="0"/>
              <a:t>Участники проекта</a:t>
            </a:r>
            <a:r>
              <a:rPr lang="ru-RU" dirty="0"/>
              <a:t>:</a:t>
            </a:r>
          </a:p>
          <a:p>
            <a:r>
              <a:rPr lang="ru-RU" dirty="0"/>
              <a:t>Музыкальный руководитель  </a:t>
            </a:r>
            <a:r>
              <a:rPr lang="ru-RU" dirty="0" smtClean="0"/>
              <a:t>Цой О.В.. воспитатели</a:t>
            </a:r>
            <a:r>
              <a:rPr lang="ru-RU" dirty="0"/>
              <a:t> </a:t>
            </a:r>
            <a:r>
              <a:rPr lang="ru-RU" dirty="0" smtClean="0"/>
              <a:t>старших и подготовительных  групп, </a:t>
            </a:r>
            <a:r>
              <a:rPr lang="ru-RU" dirty="0"/>
              <a:t>дети </a:t>
            </a:r>
            <a:r>
              <a:rPr lang="ru-RU" dirty="0" smtClean="0"/>
              <a:t>старшего возраста, </a:t>
            </a:r>
            <a:r>
              <a:rPr lang="ru-RU" dirty="0"/>
              <a:t>родители воспитанников.</a:t>
            </a:r>
            <a:endParaRPr lang="ru-RU" sz="2400" b="1" dirty="0" smtClean="0"/>
          </a:p>
          <a:p>
            <a:endParaRPr lang="ru-RU" sz="2400" b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6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365126"/>
            <a:ext cx="11623963" cy="6298910"/>
          </a:xfrm>
        </p:spPr>
      </p:pic>
      <p:sp>
        <p:nvSpPr>
          <p:cNvPr id="3" name="TextBox 2"/>
          <p:cNvSpPr txBox="1"/>
          <p:nvPr/>
        </p:nvSpPr>
        <p:spPr>
          <a:xfrm>
            <a:off x="706582" y="568036"/>
            <a:ext cx="111251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Знакомство с театром масок</a:t>
            </a:r>
          </a:p>
          <a:p>
            <a:r>
              <a:rPr lang="ru-RU" dirty="0"/>
              <a:t> </a:t>
            </a:r>
            <a:r>
              <a:rPr lang="ru-RU" dirty="0" smtClean="0"/>
              <a:t>        Мастер класс для родителей  «Теневой театр «Сочиним сказку сами»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Апрель.</a:t>
            </a:r>
          </a:p>
          <a:p>
            <a:r>
              <a:rPr lang="ru-RU" dirty="0" smtClean="0"/>
              <a:t>Репетиции и постановки сказок «Аленький цветочек», «Кошкин дом», </a:t>
            </a:r>
          </a:p>
          <a:p>
            <a:r>
              <a:rPr lang="ru-RU" dirty="0" err="1" smtClean="0"/>
              <a:t>Федорино</a:t>
            </a:r>
            <a:r>
              <a:rPr lang="ru-RU" dirty="0" smtClean="0"/>
              <a:t> горе», «</a:t>
            </a:r>
            <a:r>
              <a:rPr lang="ru-RU" dirty="0" err="1" smtClean="0"/>
              <a:t>Заюшкина</a:t>
            </a:r>
            <a:r>
              <a:rPr lang="ru-RU" dirty="0" smtClean="0"/>
              <a:t> </a:t>
            </a:r>
            <a:r>
              <a:rPr lang="ru-RU" dirty="0" err="1" smtClean="0"/>
              <a:t>избущка</a:t>
            </a:r>
            <a:r>
              <a:rPr lang="ru-RU" dirty="0" smtClean="0"/>
              <a:t>», «Не буду просить прощенье», «Красная шапочка».</a:t>
            </a:r>
            <a:endParaRPr lang="ru-RU" dirty="0" smtClean="0"/>
          </a:p>
          <a:p>
            <a:r>
              <a:rPr lang="ru-RU" dirty="0" smtClean="0"/>
              <a:t>                                                               </a:t>
            </a:r>
            <a:r>
              <a:rPr lang="ru-RU" b="1" dirty="0" smtClean="0"/>
              <a:t>Май.</a:t>
            </a:r>
          </a:p>
          <a:p>
            <a:r>
              <a:rPr lang="ru-RU" dirty="0" smtClean="0"/>
              <a:t>Знакомство с ростовыми куклами</a:t>
            </a:r>
          </a:p>
          <a:p>
            <a:r>
              <a:rPr lang="ru-RU" dirty="0"/>
              <a:t>Артикуляционная гимнастика;</a:t>
            </a:r>
          </a:p>
          <a:p>
            <a:r>
              <a:rPr lang="ru-RU" dirty="0"/>
              <a:t>игра «Не ошибись»;</a:t>
            </a:r>
          </a:p>
          <a:p>
            <a:r>
              <a:rPr lang="ru-RU" dirty="0"/>
              <a:t>игра «Если гости постучали»;</a:t>
            </a:r>
          </a:p>
          <a:p>
            <a:r>
              <a:rPr lang="ru-RU" dirty="0"/>
              <a:t>пальчиковые игры «Бельчата»;</a:t>
            </a:r>
          </a:p>
          <a:p>
            <a:r>
              <a:rPr lang="ru-RU" dirty="0"/>
              <a:t>этюд «Гадкий утенок</a:t>
            </a:r>
            <a:r>
              <a:rPr lang="ru-RU" dirty="0" smtClean="0"/>
              <a:t>»</a:t>
            </a:r>
          </a:p>
          <a:p>
            <a:r>
              <a:rPr lang="ru-RU" b="1" dirty="0"/>
              <a:t>Выводы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dirty="0"/>
              <a:t>1). Благодаря совместной деятельности в ходе реализации проекта укрепились взаимоотношения между детьми, воспитателями, музыкальным руководителем и родителями. Дети стали более общительными, раскрепощенными, уверенными в себе и в своих силах, не боятся выступать перед зрителями.</a:t>
            </a:r>
          </a:p>
          <a:p>
            <a:r>
              <a:rPr lang="ru-RU" dirty="0"/>
              <a:t>2). В лице родителей мы нашли поддержку не только в подготовительной работе (изготовлении декораций, атрибутов, костюмов, игрушек и т.д.), но увидели в них талантливых постановщиков, артистов, воспитателей своих детей. </a:t>
            </a:r>
            <a:r>
              <a:rPr lang="ru-RU" dirty="0" smtClean="0"/>
              <a:t>3</a:t>
            </a:r>
            <a:r>
              <a:rPr lang="ru-RU" dirty="0"/>
              <a:t>). Мы смогли доказать родителям, что только в совместной деятельности можно лучше узнать своего ребенка, его темперамент, особенности характера и, конечно же, его мечты и желания, потому что при решении каких-либо вопросов создается микроклимат, в основе которого лежат доверительные, дружеские отношения между детьми и взрослыми. </a:t>
            </a:r>
          </a:p>
        </p:txBody>
      </p:sp>
    </p:spTree>
    <p:extLst>
      <p:ext uri="{BB962C8B-B14F-4D97-AF65-F5344CB8AC3E}">
        <p14:creationId xmlns:p14="http://schemas.microsoft.com/office/powerpoint/2010/main" val="23367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365125"/>
            <a:ext cx="11443854" cy="6312766"/>
          </a:xfrm>
        </p:spPr>
      </p:pic>
      <p:sp>
        <p:nvSpPr>
          <p:cNvPr id="3" name="TextBox 2"/>
          <p:cNvSpPr txBox="1"/>
          <p:nvPr/>
        </p:nvSpPr>
        <p:spPr>
          <a:xfrm>
            <a:off x="838201" y="554182"/>
            <a:ext cx="10356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                                                        </a:t>
            </a:r>
            <a:r>
              <a:rPr lang="ru-RU" b="1" dirty="0" smtClean="0"/>
              <a:t>Список  литературы:</a:t>
            </a:r>
            <a:endParaRPr lang="ru-RU" dirty="0"/>
          </a:p>
          <a:p>
            <a:pPr lvl="0"/>
            <a:r>
              <a:rPr lang="ru-RU" dirty="0"/>
              <a:t>Федеральный государственный образовательный стандарт дошкольного образования.</a:t>
            </a:r>
          </a:p>
          <a:p>
            <a:pPr lvl="0"/>
            <a:r>
              <a:rPr lang="ru-RU" dirty="0"/>
              <a:t>СанПиН 2.4.1.3049-13 "Санитарно-эпидемиологические требования к устройству, содержанию и организации режима работы ДОУ".</a:t>
            </a:r>
          </a:p>
          <a:p>
            <a:pPr lvl="0"/>
            <a:r>
              <a:rPr lang="ru-RU" dirty="0"/>
              <a:t>Н.Ф Сорокина, Л.Г. </a:t>
            </a:r>
            <a:r>
              <a:rPr lang="ru-RU" dirty="0" err="1"/>
              <a:t>Миланович</a:t>
            </a:r>
            <a:r>
              <a:rPr lang="ru-RU" dirty="0"/>
              <a:t> «Развитие творческих способностей у детей средствами кукольного театра»; «Айрис - пресс», Москва 2007 год.</a:t>
            </a:r>
          </a:p>
          <a:p>
            <a:pPr lvl="0"/>
            <a:r>
              <a:rPr lang="ru-RU" dirty="0"/>
              <a:t>А.В. </a:t>
            </a:r>
            <a:r>
              <a:rPr lang="ru-RU" dirty="0" err="1"/>
              <a:t>Щёткин</a:t>
            </a:r>
            <a:r>
              <a:rPr lang="ru-RU" dirty="0"/>
              <a:t> «Театральная деятельность в детском саду с детьми 5-6 лет», Москва, «Мозаика-Синтез», 2008 год.</a:t>
            </a:r>
          </a:p>
          <a:p>
            <a:pPr lvl="0"/>
            <a:r>
              <a:rPr lang="ru-RU" dirty="0" err="1"/>
              <a:t>Е.В.Мигунова</a:t>
            </a:r>
            <a:r>
              <a:rPr lang="ru-RU" dirty="0"/>
              <a:t> «Организация театральной деятельности в детском саду», Великий Новгород, 2006 год.</a:t>
            </a:r>
          </a:p>
          <a:p>
            <a:pPr lvl="0"/>
            <a:r>
              <a:rPr lang="ru-RU" dirty="0"/>
              <a:t>И.П. </a:t>
            </a:r>
            <a:r>
              <a:rPr lang="ru-RU" dirty="0" err="1"/>
              <a:t>Кошманская</a:t>
            </a:r>
            <a:r>
              <a:rPr lang="ru-RU" dirty="0"/>
              <a:t> «Театр в детском саду», г. Ростов-на-Дону, изд-во «Феникс».</a:t>
            </a:r>
          </a:p>
          <a:p>
            <a:pPr lvl="0"/>
            <a:r>
              <a:rPr lang="ru-RU" dirty="0"/>
              <a:t>Н.Ф. Сорокина «Сценарии театральных кукольных занятий», Москва, изд-во «</a:t>
            </a:r>
            <a:r>
              <a:rPr lang="ru-RU" dirty="0" err="1"/>
              <a:t>Аркти</a:t>
            </a:r>
            <a:r>
              <a:rPr lang="ru-RU" dirty="0"/>
              <a:t>», 2007 год.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27071" r="24394"/>
          <a:stretch/>
        </p:blipFill>
        <p:spPr>
          <a:xfrm>
            <a:off x="1285009" y="3693502"/>
            <a:ext cx="2604656" cy="24351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4" t="18333" r="29417" b="5000"/>
          <a:stretch/>
        </p:blipFill>
        <p:spPr>
          <a:xfrm>
            <a:off x="4107874" y="3642601"/>
            <a:ext cx="2148840" cy="25369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3" t="21333" r="18417" b="12333"/>
          <a:stretch/>
        </p:blipFill>
        <p:spPr>
          <a:xfrm>
            <a:off x="6626283" y="3856999"/>
            <a:ext cx="3931920" cy="23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8" y="365125"/>
            <a:ext cx="11610108" cy="6354330"/>
          </a:xfrm>
        </p:spPr>
      </p:pic>
      <p:sp>
        <p:nvSpPr>
          <p:cNvPr id="5" name="TextBox 4"/>
          <p:cNvSpPr txBox="1"/>
          <p:nvPr/>
        </p:nvSpPr>
        <p:spPr>
          <a:xfrm>
            <a:off x="838201" y="858982"/>
            <a:ext cx="1041169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Актуальность проекта</a:t>
            </a:r>
          </a:p>
          <a:p>
            <a:r>
              <a:rPr lang="ru-RU" dirty="0"/>
              <a:t>1. Недостаточное внимание родителей и детей к </a:t>
            </a:r>
            <a:r>
              <a:rPr lang="ru-RU" b="1" dirty="0"/>
              <a:t>театру</a:t>
            </a:r>
            <a:r>
              <a:rPr lang="ru-RU" dirty="0"/>
              <a:t>.</a:t>
            </a:r>
          </a:p>
          <a:p>
            <a:r>
              <a:rPr lang="ru-RU" dirty="0"/>
              <a:t>2. Несформированные умения детей в </a:t>
            </a:r>
            <a:r>
              <a:rPr lang="ru-RU" i="1" dirty="0"/>
              <a:t>«актёрском мастерстве»</a:t>
            </a:r>
            <a:r>
              <a:rPr lang="ru-RU" dirty="0"/>
              <a:t>.</a:t>
            </a:r>
          </a:p>
          <a:p>
            <a:r>
              <a:rPr lang="ru-RU" dirty="0"/>
              <a:t>3. Поверхностные знания детей о разных видах </a:t>
            </a:r>
            <a:r>
              <a:rPr lang="ru-RU" b="1" dirty="0"/>
              <a:t>театра в детском саду</a:t>
            </a:r>
            <a:r>
              <a:rPr lang="ru-RU" dirty="0"/>
              <a:t>.</a:t>
            </a:r>
          </a:p>
          <a:p>
            <a:r>
              <a:rPr lang="ru-RU" dirty="0"/>
              <a:t>Участвуя, дети знакомятся с окружающим миром во всем его многообразии через образы, краски, звуки, а поставленные вопросы заставляют их думать, анализировать, делать выводы и обобщения.</a:t>
            </a:r>
          </a:p>
          <a:p>
            <a:r>
              <a:rPr lang="ru-RU" dirty="0"/>
              <a:t>В процессе работы над выразительностью реплик персонажей, собственных высказываний незаметно активизируется словарь ребенка, совершенствуется звуковая культура его речи, ее интонационный строй.</a:t>
            </a:r>
          </a:p>
          <a:p>
            <a:r>
              <a:rPr lang="ru-RU" dirty="0"/>
              <a:t>Основная </a:t>
            </a:r>
            <a:r>
              <a:rPr lang="ru-RU" b="1" dirty="0"/>
              <a:t>театрализованная деятельность</a:t>
            </a:r>
            <a:r>
              <a:rPr lang="ru-RU" dirty="0"/>
              <a:t> заключается в проигрывании сюжетно-ролевых игр, применение к себе разных социальных ролей.</a:t>
            </a:r>
          </a:p>
          <a:p>
            <a:r>
              <a:rPr lang="ru-RU" b="1" dirty="0"/>
              <a:t>Театрализованные</a:t>
            </a:r>
            <a:r>
              <a:rPr lang="ru-RU" dirty="0"/>
              <a:t> игры представляют собой разыгрывание в лицах литературных произведений </a:t>
            </a:r>
            <a:r>
              <a:rPr lang="ru-RU" i="1" dirty="0"/>
              <a:t>(сказки, рассказы, специально написанные инсценировки)</a:t>
            </a:r>
            <a:r>
              <a:rPr lang="ru-RU" dirty="0"/>
              <a:t>. Герои литературных произведений становятся действующими лицами, а их приключения, события жизни, измененные детской фантазией, - сюжетом игры</a:t>
            </a:r>
            <a:r>
              <a:rPr lang="ru-RU" dirty="0" smtClean="0"/>
              <a:t>.</a:t>
            </a:r>
            <a:r>
              <a:rPr lang="ru-RU" dirty="0"/>
              <a:t> Чтобы понять, какой герой, мы с детьми анализируем его поступки, оцениваем их. Умение представлять героя произведения, его переживания, конкретную обстановку, в которой развиваются события, во многом зависит от личного опыта </a:t>
            </a:r>
            <a:r>
              <a:rPr lang="ru-RU" u="sng" dirty="0"/>
              <a:t>ребенка</a:t>
            </a:r>
            <a:r>
              <a:rPr lang="ru-RU" dirty="0"/>
              <a:t>: чем разнообразнее его впечатления об окружающей жизни, тем богаче воображение, чувства, способность мыслить.</a:t>
            </a:r>
          </a:p>
          <a:p>
            <a:r>
              <a:rPr lang="ru-RU" dirty="0"/>
              <a:t>Для исполнения роли ребенок должен владеть разнообразными изобразительными средствами (мимикой, телодвижениями, жестами, выразительной по лексике и интонации речью и т. п.).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4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365124"/>
            <a:ext cx="11596253" cy="6340475"/>
          </a:xfrm>
        </p:spPr>
      </p:pic>
      <p:sp>
        <p:nvSpPr>
          <p:cNvPr id="5" name="TextBox 4"/>
          <p:cNvSpPr txBox="1"/>
          <p:nvPr/>
        </p:nvSpPr>
        <p:spPr>
          <a:xfrm>
            <a:off x="838200" y="761999"/>
            <a:ext cx="10515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Учитывая актуальность проблемы и важность её для гармоничного развития детей, поставила свою </a:t>
            </a:r>
            <a:r>
              <a:rPr lang="ru-RU" u="sng" dirty="0"/>
              <a:t>цель</a:t>
            </a:r>
            <a:r>
              <a:rPr lang="ru-RU" dirty="0"/>
              <a:t>: сделать жизнь воспитанников интересной и содержательной, наполненной яркими впечатлениями, интересными делами, радостью творчества.</a:t>
            </a:r>
          </a:p>
          <a:p>
            <a:r>
              <a:rPr lang="ru-RU" b="1" dirty="0"/>
              <a:t>Цель и задачи проекта</a:t>
            </a:r>
            <a:endParaRPr lang="ru-RU" dirty="0"/>
          </a:p>
          <a:p>
            <a:r>
              <a:rPr lang="ru-RU" b="1" dirty="0"/>
              <a:t>Цель проекта:</a:t>
            </a:r>
            <a:r>
              <a:rPr lang="ru-RU" dirty="0"/>
              <a:t> Развитие артистических способностей детей через </a:t>
            </a:r>
            <a:r>
              <a:rPr lang="ru-RU" b="1" dirty="0"/>
              <a:t>театрализованную деятельность.</a:t>
            </a:r>
            <a:endParaRPr lang="ru-RU" dirty="0"/>
          </a:p>
          <a:p>
            <a:r>
              <a:rPr lang="ru-RU" dirty="0"/>
              <a:t>Создание оптимальных условий для развития эмоционально - волевой, познавательной, двигательной сферы, речи, развитие позитивных качеств личности каждого ребенка.</a:t>
            </a:r>
          </a:p>
          <a:p>
            <a:r>
              <a:rPr lang="ru-RU" b="1" dirty="0"/>
              <a:t>Задачи</a:t>
            </a:r>
            <a:r>
              <a:rPr lang="ru-RU" dirty="0"/>
              <a:t> </a:t>
            </a:r>
            <a:r>
              <a:rPr lang="ru-RU" b="1" dirty="0"/>
              <a:t>проекта</a:t>
            </a:r>
            <a:r>
              <a:rPr lang="ru-RU" dirty="0"/>
              <a:t>:</a:t>
            </a:r>
          </a:p>
          <a:p>
            <a:r>
              <a:rPr lang="ru-RU" dirty="0"/>
              <a:t>1. Учить детей разыгрывать несложные представления по знакомым</a:t>
            </a:r>
          </a:p>
          <a:p>
            <a:r>
              <a:rPr lang="ru-RU" dirty="0"/>
              <a:t>литературным произведениям, используя выразительные средства</a:t>
            </a:r>
          </a:p>
          <a:p>
            <a:r>
              <a:rPr lang="ru-RU" i="1" dirty="0"/>
              <a:t>(интонацию, мимику, жест)</a:t>
            </a:r>
            <a:r>
              <a:rPr lang="ru-RU" dirty="0"/>
              <a:t>.</a:t>
            </a:r>
          </a:p>
          <a:p>
            <a:r>
              <a:rPr lang="ru-RU" dirty="0"/>
              <a:t>2. Поддерживать интерес детей к театральной игре путём</a:t>
            </a:r>
          </a:p>
          <a:p>
            <a:r>
              <a:rPr lang="ru-RU" dirty="0"/>
              <a:t>приобретения игровых умений и навыков, способность воспринимать</a:t>
            </a:r>
          </a:p>
          <a:p>
            <a:r>
              <a:rPr lang="ru-RU" dirty="0"/>
              <a:t>художественный образ, следить за развитием и взаимодействием</a:t>
            </a:r>
          </a:p>
          <a:p>
            <a:r>
              <a:rPr lang="ru-RU" dirty="0"/>
              <a:t>персонажей.</a:t>
            </a:r>
          </a:p>
          <a:p>
            <a:r>
              <a:rPr lang="ru-RU" dirty="0"/>
              <a:t>3. Развивать эмоциональность и выразительность речи у дошкольников</a:t>
            </a:r>
          </a:p>
          <a:p>
            <a:r>
              <a:rPr lang="ru-RU" dirty="0"/>
              <a:t>артистические способности детей через театрализованную игру.</a:t>
            </a:r>
          </a:p>
          <a:p>
            <a:r>
              <a:rPr lang="ru-RU" dirty="0"/>
              <a:t>4. Воспитывать у детей устойчивый интерес к театру, организуя их</a:t>
            </a:r>
          </a:p>
          <a:p>
            <a:r>
              <a:rPr lang="ru-RU" dirty="0"/>
              <a:t>собственную театральную деятельность</a:t>
            </a:r>
          </a:p>
          <a:p>
            <a:r>
              <a:rPr lang="ru-RU" dirty="0"/>
              <a:t>5. Обогатить уголок театрализованной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3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365125"/>
            <a:ext cx="11291455" cy="6368184"/>
          </a:xfrm>
        </p:spPr>
      </p:pic>
      <p:sp>
        <p:nvSpPr>
          <p:cNvPr id="5" name="TextBox 4"/>
          <p:cNvSpPr txBox="1"/>
          <p:nvPr/>
        </p:nvSpPr>
        <p:spPr>
          <a:xfrm>
            <a:off x="1025236" y="637309"/>
            <a:ext cx="103285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формы реализации проекта:</a:t>
            </a:r>
          </a:p>
          <a:p>
            <a:r>
              <a:rPr lang="ru-RU" dirty="0"/>
              <a:t>* Анкетирование родителей.</a:t>
            </a:r>
          </a:p>
          <a:p>
            <a:r>
              <a:rPr lang="ru-RU" dirty="0"/>
              <a:t>* Речевые и дыхательные упражнения.</a:t>
            </a:r>
          </a:p>
          <a:p>
            <a:r>
              <a:rPr lang="ru-RU" dirty="0"/>
              <a:t>* Художественное слово.</a:t>
            </a:r>
          </a:p>
          <a:p>
            <a:r>
              <a:rPr lang="ru-RU" dirty="0"/>
              <a:t>* Чтение художественной литературы.</a:t>
            </a:r>
          </a:p>
          <a:p>
            <a:r>
              <a:rPr lang="ru-RU" dirty="0"/>
              <a:t>* Праздники и развлечения, беседы.</a:t>
            </a:r>
          </a:p>
          <a:p>
            <a:r>
              <a:rPr lang="ru-RU" dirty="0"/>
              <a:t>* Работа с родителями.</a:t>
            </a:r>
          </a:p>
          <a:p>
            <a:r>
              <a:rPr lang="ru-RU" b="1" dirty="0" smtClean="0"/>
              <a:t>Ожидаемые </a:t>
            </a:r>
            <a:r>
              <a:rPr lang="ru-RU" b="1" dirty="0"/>
              <a:t>конечные результаты реализации проекта</a:t>
            </a:r>
          </a:p>
          <a:p>
            <a:r>
              <a:rPr lang="ru-RU" dirty="0"/>
              <a:t>1. Повышенный интерес к театру и театрализованным играм.</a:t>
            </a:r>
          </a:p>
          <a:p>
            <a:r>
              <a:rPr lang="ru-RU" dirty="0"/>
              <a:t>2. Адекватно воспринимать в театре </a:t>
            </a:r>
            <a:r>
              <a:rPr lang="ru-RU" i="1" dirty="0"/>
              <a:t>(кукольном, драматическом)</a:t>
            </a:r>
            <a:endParaRPr lang="ru-RU" dirty="0"/>
          </a:p>
          <a:p>
            <a:r>
              <a:rPr lang="ru-RU" dirty="0"/>
              <a:t>художественный образ.</a:t>
            </a:r>
          </a:p>
          <a:p>
            <a:r>
              <a:rPr lang="ru-RU" dirty="0"/>
              <a:t>3. Творческое исполнение ролевых действий и выразительная речь в</a:t>
            </a:r>
          </a:p>
          <a:p>
            <a:r>
              <a:rPr lang="ru-RU" dirty="0"/>
              <a:t>играх-драматизациях, театрализованных представлениях, при чтении</a:t>
            </a:r>
          </a:p>
          <a:p>
            <a:r>
              <a:rPr lang="ru-RU" dirty="0"/>
              <a:t>художественных произведений и т. д.</a:t>
            </a:r>
          </a:p>
          <a:p>
            <a:r>
              <a:rPr lang="ru-RU" dirty="0"/>
              <a:t>4. В самостоятельных театрализованных играх обустраивать место для игры (режиссерской, драматизации, воплощаться в роли, используя</a:t>
            </a:r>
          </a:p>
          <a:p>
            <a:r>
              <a:rPr lang="ru-RU" dirty="0"/>
              <a:t>художественные выразительные средства (движение, интонация, мимика, атрибуты, реквизит.</a:t>
            </a:r>
          </a:p>
          <a:p>
            <a:r>
              <a:rPr lang="ru-RU" dirty="0"/>
              <a:t>5. После просмотра спектакля оценить игру актёра (актёров, используемые средства художественной выразительности и элементы художественного оформления постановки.</a:t>
            </a:r>
          </a:p>
          <a:p>
            <a:r>
              <a:rPr lang="ru-RU" dirty="0"/>
              <a:t>6. Иметь в творческом опыте несколько ролей, сыгранных в спектаклях в детском саду и домашнем театре; оформлять свой спектакль, используя</a:t>
            </a:r>
          </a:p>
          <a:p>
            <a:r>
              <a:rPr lang="ru-RU" dirty="0"/>
              <a:t>самые разнообразные материалы </a:t>
            </a:r>
            <a:r>
              <a:rPr lang="ru-RU" i="1" dirty="0"/>
              <a:t>(атрибуты, подручный материал, поделки</a:t>
            </a:r>
            <a:r>
              <a:rPr lang="ru-RU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0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35528"/>
            <a:ext cx="11145982" cy="6400800"/>
          </a:xfrm>
        </p:spPr>
      </p:pic>
      <p:sp>
        <p:nvSpPr>
          <p:cNvPr id="5" name="TextBox 4"/>
          <p:cNvSpPr txBox="1"/>
          <p:nvPr/>
        </p:nvSpPr>
        <p:spPr>
          <a:xfrm>
            <a:off x="401782" y="235528"/>
            <a:ext cx="95596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Продукт совместной деятельности: кукольные представления, игры, этюды, игры - импровизации, театральные физкультминутки, утренники, спортивные праздники.</a:t>
            </a:r>
          </a:p>
          <a:p>
            <a:r>
              <a:rPr lang="ru-RU" dirty="0" smtClean="0"/>
              <a:t>Предполагаемый результат проекта для родителей:</a:t>
            </a:r>
          </a:p>
          <a:p>
            <a:r>
              <a:rPr lang="ru-RU" dirty="0" smtClean="0"/>
              <a:t>* Получение консультаций по вопросам театрализованной деятельности для детей старшего дошкольного возраста.</a:t>
            </a:r>
          </a:p>
          <a:p>
            <a:r>
              <a:rPr lang="ru-RU" dirty="0" smtClean="0"/>
              <a:t>* Укрепление связей между детским садом и семьёй.</a:t>
            </a:r>
          </a:p>
          <a:p>
            <a:r>
              <a:rPr lang="ru-RU" dirty="0" smtClean="0"/>
              <a:t>Возможности проекта для воспитателей</a:t>
            </a:r>
          </a:p>
          <a:p>
            <a:r>
              <a:rPr lang="ru-RU" dirty="0" smtClean="0"/>
              <a:t>* Повышение знаний в театрализованной деятельности с использованием художественной литературы для детей дошкольного возраста.</a:t>
            </a:r>
          </a:p>
          <a:p>
            <a:r>
              <a:rPr lang="ru-RU" dirty="0" smtClean="0"/>
              <a:t>* Улучшение отношений между детьми.</a:t>
            </a:r>
          </a:p>
          <a:p>
            <a:r>
              <a:rPr lang="ru-RU" dirty="0" smtClean="0"/>
              <a:t>* Укрепление связи с родителями.</a:t>
            </a:r>
          </a:p>
          <a:p>
            <a:r>
              <a:rPr lang="ru-RU" dirty="0" smtClean="0"/>
              <a:t>Перечень основных направлений проекта</a:t>
            </a:r>
          </a:p>
          <a:p>
            <a:r>
              <a:rPr lang="ru-RU" dirty="0" smtClean="0"/>
              <a:t>Оснащение предметно-развивающей среды группы детского сада:</a:t>
            </a:r>
          </a:p>
          <a:p>
            <a:r>
              <a:rPr lang="ru-RU" dirty="0" smtClean="0"/>
              <a:t>* Оформить уголок театрализованной деятельности.</a:t>
            </a:r>
          </a:p>
          <a:p>
            <a:r>
              <a:rPr lang="ru-RU" dirty="0" smtClean="0"/>
              <a:t>* Изготовить маски и атрибуты.</a:t>
            </a:r>
          </a:p>
          <a:p>
            <a:r>
              <a:rPr lang="ru-RU" dirty="0" smtClean="0"/>
              <a:t>* Пополнять и обновлять уголок ряженья в группе.</a:t>
            </a:r>
          </a:p>
          <a:p>
            <a:r>
              <a:rPr lang="ru-RU" dirty="0" smtClean="0"/>
              <a:t>* Сделать подборку театрализованных игр.</a:t>
            </a:r>
          </a:p>
          <a:p>
            <a:r>
              <a:rPr lang="ru-RU" b="1" dirty="0" smtClean="0"/>
              <a:t>Методическая копилка:</a:t>
            </a:r>
          </a:p>
          <a:p>
            <a:r>
              <a:rPr lang="ru-RU" dirty="0" smtClean="0"/>
              <a:t>* Составить перспективный план работы по театрализованной деятельности.</a:t>
            </a:r>
          </a:p>
          <a:p>
            <a:r>
              <a:rPr lang="ru-RU" dirty="0" smtClean="0"/>
              <a:t>* Разработать конспекты с инсценировками и мини-сценками.</a:t>
            </a:r>
          </a:p>
          <a:p>
            <a:r>
              <a:rPr lang="ru-RU" dirty="0" smtClean="0"/>
              <a:t>* Сценарии развлечений и досугов.</a:t>
            </a:r>
          </a:p>
          <a:p>
            <a:r>
              <a:rPr lang="ru-RU" dirty="0" smtClean="0"/>
              <a:t>* Подобрать и оформить методический материал по театру.</a:t>
            </a:r>
          </a:p>
        </p:txBody>
      </p:sp>
    </p:spTree>
    <p:extLst>
      <p:ext uri="{BB962C8B-B14F-4D97-AF65-F5344CB8AC3E}">
        <p14:creationId xmlns:p14="http://schemas.microsoft.com/office/powerpoint/2010/main" val="15555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2" y="365125"/>
            <a:ext cx="11249890" cy="6312766"/>
          </a:xfrm>
        </p:spPr>
      </p:pic>
      <p:sp>
        <p:nvSpPr>
          <p:cNvPr id="8" name="TextBox 7"/>
          <p:cNvSpPr txBox="1"/>
          <p:nvPr/>
        </p:nvSpPr>
        <p:spPr>
          <a:xfrm>
            <a:off x="838200" y="803563"/>
            <a:ext cx="1032856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 Работа с родителями:</a:t>
            </a:r>
          </a:p>
          <a:p>
            <a:r>
              <a:rPr lang="ru-RU" b="1" u="sng" dirty="0" smtClean="0"/>
              <a:t>Консультации</a:t>
            </a:r>
            <a:r>
              <a:rPr lang="ru-RU" b="1" dirty="0" smtClean="0"/>
              <a:t>:</a:t>
            </a:r>
          </a:p>
          <a:p>
            <a:pPr lvl="0"/>
            <a:r>
              <a:rPr lang="ru-RU" i="1" dirty="0" smtClean="0"/>
              <a:t>«</a:t>
            </a:r>
            <a:r>
              <a:rPr lang="ru-RU" b="1" i="1" dirty="0" smtClean="0"/>
              <a:t>Театр в жизни ребёнка</a:t>
            </a:r>
            <a:r>
              <a:rPr lang="ru-RU" i="1" dirty="0" smtClean="0"/>
              <a:t>»</a:t>
            </a:r>
            <a:endParaRPr lang="ru-RU" dirty="0" smtClean="0"/>
          </a:p>
          <a:p>
            <a:pPr lvl="0"/>
            <a:r>
              <a:rPr lang="ru-RU" i="1" dirty="0" smtClean="0"/>
              <a:t>Педагогический всеобуч родителей по театрализованной </a:t>
            </a:r>
            <a:r>
              <a:rPr lang="ru-RU" i="1" dirty="0" smtClean="0"/>
              <a:t>деятельности  :</a:t>
            </a:r>
          </a:p>
          <a:p>
            <a:pPr lvl="0"/>
            <a:r>
              <a:rPr lang="ru-RU" i="1" dirty="0" smtClean="0"/>
              <a:t> </a:t>
            </a:r>
            <a:r>
              <a:rPr lang="ru-RU" i="1" dirty="0" smtClean="0"/>
              <a:t>Консультация «Театрализованная деятельность в детском саду»</a:t>
            </a:r>
            <a:endParaRPr lang="ru-RU" dirty="0" smtClean="0"/>
          </a:p>
          <a:p>
            <a:pPr lvl="0"/>
            <a:r>
              <a:rPr lang="ru-RU" i="1" dirty="0" smtClean="0"/>
              <a:t> Консультация для родителей «Развитие творческих способностей детей средствами театрализованной деятельности»</a:t>
            </a:r>
            <a:endParaRPr lang="ru-RU" dirty="0" smtClean="0"/>
          </a:p>
          <a:p>
            <a:pPr lvl="0"/>
            <a:r>
              <a:rPr lang="ru-RU" i="1" dirty="0" smtClean="0"/>
              <a:t>Круглый стол «Взаимодействие </a:t>
            </a:r>
            <a:r>
              <a:rPr lang="ru-RU" i="1" dirty="0" smtClean="0"/>
              <a:t>ДО </a:t>
            </a:r>
            <a:r>
              <a:rPr lang="ru-RU" i="1" dirty="0" smtClean="0"/>
              <a:t>и семьи в вопросах познавательно-речевого развития детей посредством театрализованной деятельности</a:t>
            </a:r>
            <a:endParaRPr lang="ru-RU" dirty="0" smtClean="0"/>
          </a:p>
          <a:p>
            <a:pPr lvl="0"/>
            <a:r>
              <a:rPr lang="ru-RU" i="1" dirty="0" smtClean="0"/>
              <a:t>  «Играйте вместе с детьми»</a:t>
            </a:r>
            <a:endParaRPr lang="ru-RU" dirty="0" smtClean="0"/>
          </a:p>
          <a:p>
            <a:pPr lvl="0"/>
            <a:r>
              <a:rPr lang="ru-RU" i="1" dirty="0" smtClean="0"/>
              <a:t>«</a:t>
            </a:r>
            <a:r>
              <a:rPr lang="ru-RU" i="1" dirty="0" err="1" smtClean="0"/>
              <a:t>Сказкотерапия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b="1" dirty="0" smtClean="0"/>
              <a:t>Краткое описание проекта по этапам</a:t>
            </a:r>
          </a:p>
          <a:p>
            <a:r>
              <a:rPr lang="ru-RU" dirty="0" smtClean="0"/>
              <a:t>Тип </a:t>
            </a:r>
            <a:r>
              <a:rPr lang="ru-RU" b="1" dirty="0" smtClean="0"/>
              <a:t>проекта</a:t>
            </a:r>
            <a:r>
              <a:rPr lang="ru-RU" dirty="0" smtClean="0"/>
              <a:t>: </a:t>
            </a:r>
            <a:r>
              <a:rPr lang="ru-RU" b="1" dirty="0" smtClean="0"/>
              <a:t>Групповой</a:t>
            </a:r>
            <a:r>
              <a:rPr lang="ru-RU" dirty="0" smtClean="0"/>
              <a:t>, творческий.</a:t>
            </a:r>
          </a:p>
          <a:p>
            <a:r>
              <a:rPr lang="ru-RU" dirty="0" smtClean="0"/>
              <a:t>Продолжительность </a:t>
            </a:r>
            <a:r>
              <a:rPr lang="ru-RU" b="1" dirty="0" smtClean="0"/>
              <a:t>проекта</a:t>
            </a:r>
            <a:r>
              <a:rPr lang="ru-RU" dirty="0" smtClean="0"/>
              <a:t>: 9 месяца</a:t>
            </a:r>
          </a:p>
          <a:p>
            <a:r>
              <a:rPr lang="ru-RU" dirty="0" smtClean="0"/>
              <a:t>Сроки реализации </a:t>
            </a:r>
            <a:r>
              <a:rPr lang="ru-RU" b="1" dirty="0" smtClean="0"/>
              <a:t>проекта</a:t>
            </a:r>
            <a:r>
              <a:rPr lang="ru-RU" dirty="0" smtClean="0"/>
              <a:t>: сентябрь </a:t>
            </a:r>
            <a:r>
              <a:rPr lang="ru-RU" dirty="0" smtClean="0"/>
              <a:t>2022года </a:t>
            </a:r>
            <a:r>
              <a:rPr lang="ru-RU" dirty="0" smtClean="0"/>
              <a:t>– май </a:t>
            </a:r>
            <a:r>
              <a:rPr lang="ru-RU" dirty="0" smtClean="0"/>
              <a:t>2023 </a:t>
            </a:r>
            <a:r>
              <a:rPr lang="ru-RU" dirty="0" smtClean="0"/>
              <a:t>года.</a:t>
            </a:r>
            <a:r>
              <a:rPr lang="ru-RU" u="sng" dirty="0"/>
              <a:t> </a:t>
            </a:r>
            <a:endParaRPr lang="ru-RU" u="sng" dirty="0" smtClean="0"/>
          </a:p>
          <a:p>
            <a:r>
              <a:rPr lang="ru-RU" b="1" u="sng" dirty="0" smtClean="0"/>
              <a:t>Исследовательский </a:t>
            </a:r>
            <a:r>
              <a:rPr lang="ru-RU" b="1" u="sng" dirty="0"/>
              <a:t>этап</a:t>
            </a:r>
            <a:r>
              <a:rPr lang="ru-RU" b="1" dirty="0"/>
              <a:t>:</a:t>
            </a:r>
          </a:p>
          <a:p>
            <a:r>
              <a:rPr lang="ru-RU" dirty="0"/>
              <a:t>- мониторинг творческих способностей детей их умений и навыков;</a:t>
            </a:r>
          </a:p>
          <a:p>
            <a:r>
              <a:rPr lang="ru-RU" dirty="0"/>
              <a:t>- обобщение и анализ полученных данных.</a:t>
            </a:r>
          </a:p>
          <a:p>
            <a:r>
              <a:rPr lang="ru-RU" b="1" u="sng" dirty="0"/>
              <a:t>Основной этап</a:t>
            </a:r>
            <a:r>
              <a:rPr lang="ru-RU" b="1" dirty="0"/>
              <a:t>: </a:t>
            </a:r>
            <a:r>
              <a:rPr lang="ru-RU" dirty="0"/>
              <a:t>выполнение подробного плана работы по всем видам </a:t>
            </a:r>
            <a:r>
              <a:rPr lang="ru-RU" b="1" dirty="0"/>
              <a:t>деятельности с детьми</a:t>
            </a:r>
            <a:r>
              <a:rPr lang="ru-RU" dirty="0"/>
              <a:t>; большая совместная образовательная работа с детьми, родителями для решения поставленных задач; подборка художественных произведений, инсценировок, мини-сценок, по данной теме.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686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65124"/>
            <a:ext cx="11485419" cy="6229639"/>
          </a:xfrm>
        </p:spPr>
      </p:pic>
      <p:sp>
        <p:nvSpPr>
          <p:cNvPr id="7" name="TextBox 6"/>
          <p:cNvSpPr txBox="1"/>
          <p:nvPr/>
        </p:nvSpPr>
        <p:spPr>
          <a:xfrm>
            <a:off x="512619" y="540327"/>
            <a:ext cx="11388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Организационный этап</a:t>
            </a:r>
          </a:p>
          <a:p>
            <a:r>
              <a:rPr lang="ru-RU" dirty="0"/>
              <a:t>-Разработка проекта: определение целей и задач проекта -утверждение проекта</a:t>
            </a:r>
          </a:p>
          <a:p>
            <a:r>
              <a:rPr lang="ru-RU" dirty="0"/>
              <a:t>-Разработка сценариев праздников, мероприятий совместно с муз. Руководителем</a:t>
            </a:r>
          </a:p>
          <a:p>
            <a:r>
              <a:rPr lang="ru-RU" dirty="0"/>
              <a:t>- составление перспективного плана театрализованной деятельности с учетом возрастных особенностей детей</a:t>
            </a:r>
          </a:p>
          <a:p>
            <a:r>
              <a:rPr lang="ru-RU" dirty="0"/>
              <a:t>- организация работы по театральной деятельности детей в режимных моментах дня</a:t>
            </a:r>
          </a:p>
          <a:p>
            <a:r>
              <a:rPr lang="ru-RU" dirty="0"/>
              <a:t>- оформление в схемах и таблицах формы организации театрализованной деятельности.</a:t>
            </a:r>
          </a:p>
          <a:p>
            <a:r>
              <a:rPr lang="ru-RU" u="sng" dirty="0"/>
              <a:t>-Консультация для родителей</a:t>
            </a:r>
            <a:r>
              <a:rPr lang="ru-RU" dirty="0"/>
              <a:t>: </a:t>
            </a:r>
            <a:r>
              <a:rPr lang="ru-RU" i="1" dirty="0"/>
              <a:t>«ТЕАТР ДОМА»</a:t>
            </a:r>
            <a:endParaRPr lang="ru-RU" dirty="0"/>
          </a:p>
          <a:p>
            <a:r>
              <a:rPr lang="ru-RU" dirty="0"/>
              <a:t>-Создание моделей театров в группе совместно с родителями</a:t>
            </a:r>
          </a:p>
          <a:p>
            <a:r>
              <a:rPr lang="ru-RU" dirty="0"/>
              <a:t>-Составление списка необходимых материалов для реализации проекта</a:t>
            </a:r>
          </a:p>
          <a:p>
            <a:r>
              <a:rPr lang="ru-RU" dirty="0"/>
              <a:t>-Создание функциональных зон для театрализованной деятельности, обогащение уже имеющихся зон</a:t>
            </a:r>
          </a:p>
          <a:p>
            <a:r>
              <a:rPr lang="ru-RU" u="sng" dirty="0" smtClean="0"/>
              <a:t>-</a:t>
            </a:r>
            <a:r>
              <a:rPr lang="ru-RU" b="1" dirty="0" smtClean="0"/>
              <a:t>Предполагаемые </a:t>
            </a:r>
            <a:r>
              <a:rPr lang="ru-RU" b="1" dirty="0"/>
              <a:t>результаты.</a:t>
            </a:r>
          </a:p>
          <a:p>
            <a:r>
              <a:rPr lang="ru-RU" dirty="0"/>
              <a:t>- Задействовать детей группы в проекте;</a:t>
            </a:r>
          </a:p>
          <a:p>
            <a:r>
              <a:rPr lang="ru-RU" dirty="0"/>
              <a:t>- Познакомить детей с историей театра, его видами, способами изготовления и обыгрывания;</a:t>
            </a:r>
          </a:p>
          <a:p>
            <a:r>
              <a:rPr lang="ru-RU" dirty="0"/>
              <a:t>- Приобретение и изготовление атрибутов и реквизита для театрализованных игр;</a:t>
            </a:r>
          </a:p>
          <a:p>
            <a:r>
              <a:rPr lang="ru-RU" dirty="0"/>
              <a:t>- В результате создания творческой группы из родителей и воспитателей повысится компетентность в вопросах воспитания,</a:t>
            </a:r>
          </a:p>
          <a:p>
            <a:r>
              <a:rPr lang="ru-RU" dirty="0"/>
              <a:t>- Театрально-игровая деятельность, наряду с другими видами детской деятельности, позволит ребенку приобретать и демонстрировать начала ключевых </a:t>
            </a:r>
            <a:r>
              <a:rPr lang="ru-RU" u="sng" dirty="0"/>
              <a:t>компетентностей</a:t>
            </a:r>
            <a:r>
              <a:rPr lang="ru-RU" dirty="0"/>
              <a:t>:</a:t>
            </a:r>
          </a:p>
          <a:p>
            <a:r>
              <a:rPr lang="ru-RU" dirty="0"/>
              <a:t>- Коммуникативный - возможность понимать речь других, грамматически правильно строить свою речь;</a:t>
            </a:r>
          </a:p>
          <a:p>
            <a:r>
              <a:rPr lang="ru-RU" dirty="0"/>
              <a:t>- Социальный - в выборе места партнера для совместной деятельности, умение устанавливать и поддерживать отношения с разными людьми, анализировать действия и поступки, включаться в разговор, выбирать стиль </a:t>
            </a:r>
            <a:r>
              <a:rPr lang="ru-RU" dirty="0" smtClean="0"/>
              <a:t>общения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5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65125"/>
            <a:ext cx="11610108" cy="6368184"/>
          </a:xfrm>
        </p:spPr>
      </p:pic>
      <p:sp>
        <p:nvSpPr>
          <p:cNvPr id="3" name="TextBox 2"/>
          <p:cNvSpPr txBox="1"/>
          <p:nvPr/>
        </p:nvSpPr>
        <p:spPr>
          <a:xfrm>
            <a:off x="838201" y="734290"/>
            <a:ext cx="107719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Информационный - в обращении к различным источникам информации при обсуждении темы, способов действия;</a:t>
            </a:r>
          </a:p>
          <a:p>
            <a:r>
              <a:rPr lang="ru-RU" dirty="0"/>
              <a:t>- </a:t>
            </a:r>
            <a:r>
              <a:rPr lang="ru-RU" dirty="0" err="1"/>
              <a:t>Деятельностный</a:t>
            </a:r>
            <a:r>
              <a:rPr lang="ru-RU" dirty="0"/>
              <a:t> - это способность осуществлять результативные действия индивидуально или в сотрудничестве; в выборе планирования дел;</a:t>
            </a:r>
          </a:p>
          <a:p>
            <a:r>
              <a:rPr lang="ru-RU" dirty="0"/>
              <a:t>-</a:t>
            </a:r>
            <a:r>
              <a:rPr lang="ru-RU" dirty="0" err="1"/>
              <a:t>Здоровьесберегающий</a:t>
            </a:r>
            <a:r>
              <a:rPr lang="ru-RU" dirty="0"/>
              <a:t> - в самостоятельном регулировании активности, свободном вы-боре позы, длительности и темпа выполнения.</a:t>
            </a:r>
          </a:p>
          <a:p>
            <a:r>
              <a:rPr lang="ru-RU" b="1" u="sng" dirty="0"/>
              <a:t>Заключительный</a:t>
            </a:r>
            <a:r>
              <a:rPr lang="ru-RU" b="1" dirty="0"/>
              <a:t>:</a:t>
            </a:r>
          </a:p>
          <a:p>
            <a:r>
              <a:rPr lang="ru-RU" dirty="0"/>
              <a:t>Подведение итогов работы над проектом; анкетирование родителей и опрос детей; презентация проекта</a:t>
            </a:r>
            <a:r>
              <a:rPr lang="ru-RU" dirty="0" smtClean="0"/>
              <a:t>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</a:t>
            </a:r>
            <a:r>
              <a:rPr lang="ru-RU" b="1" dirty="0" err="1" smtClean="0"/>
              <a:t>Этпы</a:t>
            </a:r>
            <a:r>
              <a:rPr lang="ru-RU" b="1" dirty="0" smtClean="0"/>
              <a:t> работы.</a:t>
            </a:r>
            <a:endParaRPr lang="ru-RU" b="1" dirty="0"/>
          </a:p>
          <a:p>
            <a:r>
              <a:rPr lang="ru-RU" b="1" dirty="0"/>
              <a:t>Сентябрь</a:t>
            </a:r>
          </a:p>
          <a:p>
            <a:r>
              <a:rPr lang="ru-RU" b="1" dirty="0"/>
              <a:t>Тема: «Мир театра». Цель:  </a:t>
            </a:r>
            <a:r>
              <a:rPr lang="ru-RU" dirty="0"/>
              <a:t>Знакомство с понятием театр, знакомство с театральными профессиями</a:t>
            </a:r>
            <a:r>
              <a:rPr lang="ru-RU" dirty="0" smtClean="0"/>
              <a:t>.</a:t>
            </a:r>
          </a:p>
          <a:p>
            <a:r>
              <a:rPr lang="ru-RU" b="1" dirty="0"/>
              <a:t>Октября</a:t>
            </a:r>
            <a:endParaRPr lang="ru-RU" dirty="0"/>
          </a:p>
          <a:p>
            <a:r>
              <a:rPr lang="ru-RU" b="1" dirty="0"/>
              <a:t>Тема: «Колобок». Цель: </a:t>
            </a:r>
            <a:r>
              <a:rPr lang="ru-RU" dirty="0"/>
              <a:t>знакомство с пальчиковым, </a:t>
            </a:r>
            <a:r>
              <a:rPr lang="ru-RU" dirty="0" err="1"/>
              <a:t>варежковым</a:t>
            </a:r>
            <a:r>
              <a:rPr lang="ru-RU" dirty="0"/>
              <a:t> театром. Инсценировка сказки колобок.</a:t>
            </a:r>
          </a:p>
          <a:p>
            <a:r>
              <a:rPr lang="ru-RU" dirty="0"/>
              <a:t>Знакомство с  пальчиковым театром</a:t>
            </a:r>
            <a:r>
              <a:rPr lang="ru-RU" dirty="0" smtClean="0"/>
              <a:t>.</a:t>
            </a:r>
            <a:r>
              <a:rPr lang="ru-RU" dirty="0"/>
              <a:t> Развивать интерес к различной театральной деятельности; навыками владения этим видом театральной деятельности; развивать мелкую моторику рук в сочетании с речью</a:t>
            </a:r>
            <a:r>
              <a:rPr lang="ru-RU" dirty="0" smtClean="0"/>
              <a:t>.</a:t>
            </a:r>
          </a:p>
          <a:p>
            <a:r>
              <a:rPr lang="ru-RU" b="1" dirty="0"/>
              <a:t>Ноябрь</a:t>
            </a:r>
            <a:endParaRPr lang="ru-RU" dirty="0"/>
          </a:p>
          <a:p>
            <a:r>
              <a:rPr lang="ru-RU" b="1" dirty="0"/>
              <a:t>Тема: Репка. Цель: </a:t>
            </a:r>
            <a:r>
              <a:rPr lang="ru-RU" dirty="0"/>
              <a:t>знакомство с конусным настольным театром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Постановка сказок «Веселый огород, «Сказка про непослушного Огурчика»</a:t>
            </a:r>
          </a:p>
          <a:p>
            <a:r>
              <a:rPr lang="ru-RU" dirty="0" smtClean="0"/>
              <a:t>«Веселое </a:t>
            </a:r>
            <a:r>
              <a:rPr lang="ru-RU" dirty="0"/>
              <a:t>путешествие в </a:t>
            </a:r>
            <a:r>
              <a:rPr lang="ru-RU" dirty="0" smtClean="0"/>
              <a:t>сказку»- развлечение.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9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8" y="734291"/>
            <a:ext cx="10411691" cy="956397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484908"/>
            <a:ext cx="11637817" cy="6373091"/>
          </a:xfrm>
        </p:spPr>
      </p:pic>
      <p:sp>
        <p:nvSpPr>
          <p:cNvPr id="3" name="TextBox 2"/>
          <p:cNvSpPr txBox="1"/>
          <p:nvPr/>
        </p:nvSpPr>
        <p:spPr>
          <a:xfrm>
            <a:off x="838201" y="831273"/>
            <a:ext cx="1061950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«Веселое путешествие в сказку»-Учить </a:t>
            </a:r>
            <a:r>
              <a:rPr lang="ru-RU" dirty="0"/>
              <a:t>средствами мимики и жестов передавать наиболее характерные черты персонажей сказки; учить проявлять свою индивидуальность и неповторимость; развивать воображение, мелкую моторику рук; введение понятия «Скороговорка».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</a:t>
            </a:r>
            <a:r>
              <a:rPr lang="ru-RU" b="1" dirty="0" smtClean="0"/>
              <a:t>Декабрь</a:t>
            </a:r>
          </a:p>
          <a:p>
            <a:r>
              <a:rPr lang="ru-RU" dirty="0" smtClean="0"/>
              <a:t>Знакомство с теневым театром. </a:t>
            </a:r>
          </a:p>
          <a:p>
            <a:r>
              <a:rPr lang="ru-RU" dirty="0" smtClean="0"/>
              <a:t>Постановка сказок «</a:t>
            </a:r>
            <a:r>
              <a:rPr lang="ru-RU" dirty="0" err="1" smtClean="0"/>
              <a:t>Спяшая</a:t>
            </a:r>
            <a:r>
              <a:rPr lang="ru-RU" dirty="0" smtClean="0"/>
              <a:t> красавица», «Золушка</a:t>
            </a:r>
            <a:r>
              <a:rPr lang="ru-RU" dirty="0" smtClean="0"/>
              <a:t>», «Щелкунчик»</a:t>
            </a:r>
            <a:endParaRPr lang="ru-RU" dirty="0" smtClean="0"/>
          </a:p>
          <a:p>
            <a:r>
              <a:rPr lang="ru-RU" dirty="0" smtClean="0"/>
              <a:t>Консультация для родителей «Игрушка своими руками»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</a:t>
            </a:r>
            <a:r>
              <a:rPr lang="ru-RU" b="1" dirty="0" smtClean="0"/>
              <a:t>Январь</a:t>
            </a:r>
          </a:p>
          <a:p>
            <a:r>
              <a:rPr lang="ru-RU" dirty="0" smtClean="0"/>
              <a:t>Театральные игры -упражнять </a:t>
            </a:r>
            <a:r>
              <a:rPr lang="ru-RU" dirty="0"/>
              <a:t>артикуляционной гимнастикой; «Что изменилось?», «Поймай хлопок», «Я положил в мешок..», «Тень». «Внимательные звери»</a:t>
            </a:r>
          </a:p>
          <a:p>
            <a:r>
              <a:rPr lang="ru-RU" dirty="0"/>
              <a:t>«Веселые </a:t>
            </a:r>
            <a:r>
              <a:rPr lang="ru-RU" dirty="0" err="1"/>
              <a:t>обезъянки</a:t>
            </a:r>
            <a:r>
              <a:rPr lang="ru-RU" dirty="0" smtClean="0"/>
              <a:t>», «</a:t>
            </a:r>
            <a:r>
              <a:rPr lang="ru-RU" dirty="0"/>
              <a:t>Угадай что я делаю</a:t>
            </a:r>
            <a:r>
              <a:rPr lang="ru-RU" dirty="0" smtClean="0"/>
              <a:t>».</a:t>
            </a:r>
          </a:p>
          <a:p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dirty="0" smtClean="0"/>
              <a:t>Театральное представление «Наступили святки- запевай колядки»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</a:t>
            </a:r>
            <a:r>
              <a:rPr lang="ru-RU" b="1" dirty="0" smtClean="0"/>
              <a:t>Февраль</a:t>
            </a:r>
          </a:p>
          <a:p>
            <a:r>
              <a:rPr lang="ru-RU" dirty="0"/>
              <a:t>Знакомство с театром из деревянных </a:t>
            </a:r>
            <a:r>
              <a:rPr lang="ru-RU" b="1" dirty="0"/>
              <a:t>ф</a:t>
            </a:r>
            <a:r>
              <a:rPr lang="ru-RU" dirty="0"/>
              <a:t>игурок, резиновых игрушек (персонажи из мультфильмов). Магнитный театр</a:t>
            </a:r>
            <a:r>
              <a:rPr lang="ru-RU" dirty="0" smtClean="0"/>
              <a:t>.</a:t>
            </a:r>
          </a:p>
          <a:p>
            <a:r>
              <a:rPr lang="ru-RU" dirty="0"/>
              <a:t>Изготовление кукол-оригами для театра. Инсценировка сказки «Кот и пес</a:t>
            </a:r>
            <a:r>
              <a:rPr lang="ru-RU" dirty="0" smtClean="0"/>
              <a:t>».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Март</a:t>
            </a:r>
          </a:p>
          <a:p>
            <a:endParaRPr lang="ru-RU" dirty="0" smtClean="0"/>
          </a:p>
          <a:p>
            <a:r>
              <a:rPr lang="ru-RU" dirty="0"/>
              <a:t>Артикуляционная гимнастика</a:t>
            </a:r>
          </a:p>
          <a:p>
            <a:r>
              <a:rPr lang="ru-RU" dirty="0"/>
              <a:t>«Считай до пяти», «Больной зуб», «Укачиваем куклу», «Игра со свечой», «Самолет», «Мяч эмоций».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6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607</Words>
  <Application>Microsoft Office PowerPoint</Application>
  <PresentationFormat>Широкоэкранный</PresentationFormat>
  <Paragraphs>190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PC</cp:lastModifiedBy>
  <cp:revision>16</cp:revision>
  <dcterms:created xsi:type="dcterms:W3CDTF">2021-05-31T11:44:50Z</dcterms:created>
  <dcterms:modified xsi:type="dcterms:W3CDTF">2023-08-04T21:45:29Z</dcterms:modified>
</cp:coreProperties>
</file>