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7" r:id="rId10"/>
    <p:sldId id="268" r:id="rId11"/>
    <p:sldId id="269" r:id="rId12"/>
    <p:sldId id="290" r:id="rId13"/>
    <p:sldId id="291" r:id="rId14"/>
    <p:sldId id="293" r:id="rId15"/>
    <p:sldId id="294" r:id="rId16"/>
    <p:sldId id="295" r:id="rId17"/>
    <p:sldId id="297" r:id="rId18"/>
    <p:sldId id="296" r:id="rId19"/>
    <p:sldId id="283" r:id="rId20"/>
    <p:sldId id="298" r:id="rId21"/>
    <p:sldId id="299" r:id="rId22"/>
    <p:sldId id="300" r:id="rId23"/>
    <p:sldId id="270" r:id="rId24"/>
    <p:sldId id="28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3" autoAdjust="0"/>
    <p:restoredTop sz="87722" autoAdjust="0"/>
  </p:normalViewPr>
  <p:slideViewPr>
    <p:cSldViewPr>
      <p:cViewPr varScale="1">
        <p:scale>
          <a:sx n="74" d="100"/>
          <a:sy n="74" d="100"/>
        </p:scale>
        <p:origin x="-126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99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29DA4-7578-4E8E-9DC7-2E8E3774B330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67159-D08C-4AEC-B43D-C1973AEC7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27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67159-D08C-4AEC-B43D-C1973AEC73B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6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  <a:effectLst/>
        </p:spPr>
        <p:txBody>
          <a:bodyPr>
            <a:normAutofit fontScale="90000"/>
          </a:bodyPr>
          <a:lstStyle/>
          <a:p>
            <a:r>
              <a:rPr lang="ru-RU" sz="1800" b="1" dirty="0"/>
              <a:t>МБДОУ «Детский сад №2 «</a:t>
            </a:r>
            <a:r>
              <a:rPr lang="ru-RU" sz="1800" b="1" dirty="0" smtClean="0"/>
              <a:t>Алсу», г</a:t>
            </a:r>
            <a:r>
              <a:rPr lang="ru-RU" sz="1800" b="1" dirty="0"/>
              <a:t>. Набережные </a:t>
            </a:r>
            <a:r>
              <a:rPr lang="ru-RU" sz="1800" b="1" dirty="0" smtClean="0"/>
              <a:t>Челны</a:t>
            </a:r>
            <a:br>
              <a:rPr lang="ru-RU" sz="18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ПРОЕКТ </a:t>
            </a:r>
            <a:r>
              <a:rPr lang="ru-RU" sz="2400" b="1" dirty="0">
                <a:solidFill>
                  <a:srgbClr val="FF0000"/>
                </a:solidFill>
              </a:rPr>
              <a:t>с детьми первой  группы раннего </a:t>
            </a:r>
            <a:r>
              <a:rPr lang="ru-RU" sz="2400" b="1" dirty="0" smtClean="0">
                <a:solidFill>
                  <a:srgbClr val="FF0000"/>
                </a:solidFill>
              </a:rPr>
              <a:t>возраста</a:t>
            </a: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«Все </a:t>
            </a:r>
            <a:r>
              <a:rPr lang="ru-RU" sz="2400" b="1" dirty="0">
                <a:solidFill>
                  <a:srgbClr val="00B050"/>
                </a:solidFill>
              </a:rPr>
              <a:t>профессии важны, все профессии нужны</a:t>
            </a:r>
            <a:r>
              <a:rPr lang="ru-RU" sz="2400" b="1" dirty="0" smtClean="0">
                <a:solidFill>
                  <a:srgbClr val="00B050"/>
                </a:solidFill>
              </a:rPr>
              <a:t>»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                                                        </a:t>
            </a:r>
            <a:r>
              <a:rPr lang="ru-RU" sz="1800" b="1" dirty="0" smtClean="0"/>
              <a:t>воспитатель: Хусаинова Р.Р.</a:t>
            </a:r>
            <a:endParaRPr lang="ru-RU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9188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95536" y="260648"/>
            <a:ext cx="8291264" cy="158417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СРИ </a:t>
            </a:r>
            <a:r>
              <a:rPr lang="ru-RU" sz="2800" dirty="0">
                <a:solidFill>
                  <a:srgbClr val="FF0000"/>
                </a:solidFill>
              </a:rPr>
              <a:t>«Больница»</a:t>
            </a:r>
          </a:p>
          <a:p>
            <a:r>
              <a:rPr lang="ru-RU" dirty="0"/>
              <a:t>Цель: </a:t>
            </a:r>
            <a:r>
              <a:rPr lang="ru-RU" sz="2000" b="0" dirty="0"/>
              <a:t>закрепить ранее полученные знания о труде врача, обогащать словарь, развивать речь </a:t>
            </a:r>
            <a:r>
              <a:rPr lang="ru-RU" sz="2000" b="0" dirty="0" smtClean="0"/>
              <a:t>детей.</a:t>
            </a:r>
            <a:r>
              <a:rPr lang="ru-RU" sz="2000" b="0" dirty="0"/>
              <a:t>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635724"/>
            <a:ext cx="4040188" cy="3029590"/>
          </a:xfrm>
        </p:spPr>
      </p:pic>
      <p:pic>
        <p:nvPicPr>
          <p:cNvPr id="1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3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                                  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20" y="1885741"/>
            <a:ext cx="4541713" cy="345177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6149" y="1986658"/>
            <a:ext cx="4541714" cy="3249935"/>
          </a:xfrm>
        </p:spPr>
      </p:pic>
    </p:spTree>
    <p:extLst>
      <p:ext uri="{BB962C8B-B14F-4D97-AF65-F5344CB8AC3E}">
        <p14:creationId xmlns:p14="http://schemas.microsoft.com/office/powerpoint/2010/main" val="249391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FF0000"/>
                </a:solidFill>
              </a:rPr>
              <a:t>СРИ «</a:t>
            </a:r>
            <a:r>
              <a:rPr lang="ru-RU" sz="3100" b="1" dirty="0" smtClean="0">
                <a:solidFill>
                  <a:srgbClr val="FF0000"/>
                </a:solidFill>
              </a:rPr>
              <a:t>Магазин»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2200" b="1" dirty="0" smtClean="0"/>
              <a:t>Цель: </a:t>
            </a:r>
            <a:r>
              <a:rPr lang="ru-RU" sz="2200" dirty="0" smtClean="0"/>
              <a:t>познакомить </a:t>
            </a:r>
            <a:r>
              <a:rPr lang="ru-RU" sz="2200" dirty="0"/>
              <a:t>детей с обобщающим понятием </a:t>
            </a:r>
            <a:r>
              <a:rPr lang="ru-RU" sz="2200" dirty="0" smtClean="0"/>
              <a:t>магазин. </a:t>
            </a:r>
            <a:r>
              <a:rPr lang="ru-RU" sz="2000" dirty="0" smtClean="0"/>
              <a:t>Формирование </a:t>
            </a:r>
            <a:r>
              <a:rPr lang="ru-RU" sz="2000" dirty="0"/>
              <a:t>игрового опыта </a:t>
            </a:r>
            <a:r>
              <a:rPr lang="ru-RU" sz="2000" dirty="0" smtClean="0"/>
              <a:t>детей</a:t>
            </a:r>
            <a:r>
              <a:rPr lang="ru-RU" sz="2000" dirty="0"/>
              <a:t>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151" y="2058666"/>
            <a:ext cx="4325689" cy="332194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6171" y="2166678"/>
            <a:ext cx="4253681" cy="3177927"/>
          </a:xfrm>
        </p:spPr>
      </p:pic>
    </p:spTree>
    <p:extLst>
      <p:ext uri="{BB962C8B-B14F-4D97-AF65-F5344CB8AC3E}">
        <p14:creationId xmlns:p14="http://schemas.microsoft.com/office/powerpoint/2010/main" val="2862758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023" y="2191320"/>
            <a:ext cx="4342953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4655" y="2205162"/>
            <a:ext cx="4325689" cy="3028950"/>
          </a:xfr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4240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СРИ «Автобус», «</a:t>
            </a:r>
            <a:r>
              <a:rPr lang="ru-RU" sz="2400" b="1" dirty="0" smtClean="0">
                <a:solidFill>
                  <a:srgbClr val="FF0000"/>
                </a:solidFill>
              </a:rPr>
              <a:t>Водитель»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1800" b="1" dirty="0" smtClean="0"/>
              <a:t>Цель</a:t>
            </a:r>
            <a:r>
              <a:rPr lang="ru-RU" sz="1800" b="1" dirty="0"/>
              <a:t>:</a:t>
            </a:r>
            <a:r>
              <a:rPr lang="ru-RU" sz="1800" dirty="0"/>
              <a:t> обогащать игровой опыт детей посредством объединения отдельных действий в единую сюжетную линию, знакомить детей с профессией шофера и различных видах транспорта, закреплять умения выполнять игровые </a:t>
            </a:r>
            <a:r>
              <a:rPr lang="ru-RU" sz="1800" dirty="0" smtClean="0"/>
              <a:t>действия</a:t>
            </a:r>
            <a:r>
              <a:rPr lang="ru-RU" sz="1800" dirty="0"/>
              <a:t>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51116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660682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</a:rPr>
              <a:t>СРИ «Салон красоты»</a:t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200" b="1" dirty="0" smtClean="0"/>
              <a:t>Цель:</a:t>
            </a:r>
            <a:r>
              <a:rPr lang="ru-RU" sz="2200" b="1" dirty="0" smtClean="0">
                <a:solidFill>
                  <a:srgbClr val="FF0000"/>
                </a:solidFill>
              </a:rPr>
              <a:t> </a:t>
            </a:r>
            <a:r>
              <a:rPr lang="ru-RU" sz="2200" dirty="0"/>
              <a:t>Развитие игровой деятельности детей; интереса и уважения к профессии парикмахера; знакомить с правилами поведения в парикмахерской.</a:t>
            </a: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886847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040614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СРИ «Строитель»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200" b="1" dirty="0" smtClean="0"/>
              <a:t>Цель: </a:t>
            </a:r>
            <a:r>
              <a:rPr lang="ru-RU" sz="2200" dirty="0"/>
              <a:t>уточнение представлений детей о рабочем </a:t>
            </a:r>
            <a:r>
              <a:rPr lang="ru-RU" sz="2200" dirty="0" smtClean="0"/>
              <a:t>- строителе</a:t>
            </a:r>
            <a:r>
              <a:rPr lang="ru-RU" sz="2200" dirty="0"/>
              <a:t>; воспитание у детей интереса и уважения к труду взрослых; формирование детского коллектива, на развитие творческих способностей.</a:t>
            </a: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996288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Интегрированное </a:t>
            </a:r>
            <a:r>
              <a:rPr lang="ru-RU" sz="2000" b="1" dirty="0">
                <a:solidFill>
                  <a:srgbClr val="FF0000"/>
                </a:solidFill>
              </a:rPr>
              <a:t>занятие по </a:t>
            </a:r>
            <a:r>
              <a:rPr lang="ru-RU" sz="2000" b="1" dirty="0" smtClean="0">
                <a:solidFill>
                  <a:srgbClr val="FF0000"/>
                </a:solidFill>
              </a:rPr>
              <a:t>конструктивной деятельности </a:t>
            </a: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                                     Тема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 smtClean="0">
                <a:solidFill>
                  <a:srgbClr val="FF0000"/>
                </a:solidFill>
              </a:rPr>
              <a:t>«Домик для Маши».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Цель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dirty="0"/>
              <a:t>Обучение  детей способом </a:t>
            </a:r>
            <a:r>
              <a:rPr lang="ru-RU" sz="2000" dirty="0" smtClean="0"/>
              <a:t>конструирования </a:t>
            </a:r>
            <a:r>
              <a:rPr lang="ru-RU" sz="2000" dirty="0"/>
              <a:t>– прикладывания </a:t>
            </a:r>
            <a:br>
              <a:rPr lang="ru-RU" sz="2000" dirty="0"/>
            </a:br>
            <a:r>
              <a:rPr lang="ru-RU" sz="2000" dirty="0"/>
              <a:t>накладывания. Продолжать обучение </a:t>
            </a:r>
            <a:r>
              <a:rPr lang="ru-RU" sz="2000" dirty="0" smtClean="0"/>
              <a:t>детей </a:t>
            </a:r>
            <a:r>
              <a:rPr lang="ru-RU" sz="2000" dirty="0"/>
              <a:t>овладевать элементарными </a:t>
            </a:r>
            <a:r>
              <a:rPr lang="ru-RU" sz="2000" dirty="0" smtClean="0"/>
              <a:t>навыками </a:t>
            </a:r>
            <a:r>
              <a:rPr lang="ru-RU" sz="2000" dirty="0"/>
              <a:t>конструирования, используя </a:t>
            </a:r>
            <a:r>
              <a:rPr lang="ru-RU" sz="2000" dirty="0" smtClean="0"/>
              <a:t>знакомые </a:t>
            </a:r>
            <a:r>
              <a:rPr lang="ru-RU" sz="2000" dirty="0"/>
              <a:t>формы </a:t>
            </a:r>
            <a:r>
              <a:rPr lang="ru-RU" sz="2000" dirty="0" smtClean="0"/>
              <a:t>строительного материала</a:t>
            </a:r>
            <a:r>
              <a:rPr lang="ru-RU" sz="2000" dirty="0"/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2058537"/>
            <a:ext cx="388843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51225"/>
            <a:ext cx="3672408" cy="425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21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ПРОЕКТ: «Все профессии важны, все профессии нужны» 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dirty="0"/>
          </a:p>
        </p:txBody>
      </p:sp>
      <p:sp useBgFill="1"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Вид </a:t>
            </a:r>
            <a:r>
              <a:rPr lang="ru-RU" b="1" dirty="0">
                <a:solidFill>
                  <a:srgbClr val="0070C0"/>
                </a:solidFill>
              </a:rPr>
              <a:t>проекта</a:t>
            </a:r>
            <a:r>
              <a:rPr lang="ru-RU" b="1" dirty="0" smtClean="0">
                <a:solidFill>
                  <a:srgbClr val="0070C0"/>
                </a:solidFill>
              </a:rPr>
              <a:t>: </a:t>
            </a:r>
            <a:r>
              <a:rPr lang="ru-RU" dirty="0" smtClean="0"/>
              <a:t>информационный</a:t>
            </a:r>
            <a:r>
              <a:rPr lang="ru-RU" dirty="0"/>
              <a:t>, </a:t>
            </a:r>
            <a:r>
              <a:rPr lang="ru-RU" dirty="0" smtClean="0"/>
              <a:t>познавательно - исследовательский, игровой, творческий.</a:t>
            </a:r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00FF00"/>
                </a:solidFill>
              </a:rPr>
              <a:t>Срок реализации:</a:t>
            </a:r>
            <a:r>
              <a:rPr lang="ru-RU" dirty="0"/>
              <a:t> краткосрочный с 6</a:t>
            </a:r>
            <a:r>
              <a:rPr lang="ru-RU" dirty="0" smtClean="0"/>
              <a:t> по 24 сентября.</a:t>
            </a:r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Участники проекта</a:t>
            </a:r>
            <a:r>
              <a:rPr lang="ru-RU" b="1" dirty="0" smtClean="0">
                <a:solidFill>
                  <a:srgbClr val="7030A0"/>
                </a:solidFill>
              </a:rPr>
              <a:t>: </a:t>
            </a:r>
            <a:r>
              <a:rPr lang="ru-RU" dirty="0" smtClean="0"/>
              <a:t>воспитатель</a:t>
            </a:r>
            <a:r>
              <a:rPr lang="ru-RU" dirty="0"/>
              <a:t>, родители, </a:t>
            </a:r>
            <a:r>
              <a:rPr lang="ru-RU" dirty="0" smtClean="0"/>
              <a:t>дети первой группы раннего возраста.</a:t>
            </a:r>
          </a:p>
          <a:p>
            <a:pPr marL="0" indent="0">
              <a:buNone/>
            </a:pPr>
            <a:r>
              <a:rPr lang="ru-RU" dirty="0" smtClean="0"/>
              <a:t>Форма проекта: групповая.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656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052602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Выпуск стенгазеты «Профессия моих родителей!»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772816"/>
            <a:ext cx="5976664" cy="4104455"/>
          </a:xfrm>
        </p:spPr>
      </p:pic>
    </p:spTree>
    <p:extLst>
      <p:ext uri="{BB962C8B-B14F-4D97-AF65-F5344CB8AC3E}">
        <p14:creationId xmlns:p14="http://schemas.microsoft.com/office/powerpoint/2010/main" val="3393955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72966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7"/>
            <a:ext cx="8229600" cy="87084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Список </a:t>
            </a:r>
            <a:r>
              <a:rPr lang="ru-RU" sz="3600" b="1" dirty="0">
                <a:solidFill>
                  <a:srgbClr val="FF0000"/>
                </a:solidFill>
              </a:rPr>
              <a:t>используемой литературы: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1</a:t>
            </a:r>
            <a:r>
              <a:rPr lang="ru-RU" dirty="0"/>
              <a:t>.  Примерная общеобразовательная программа дошкольного образования </a:t>
            </a:r>
            <a:r>
              <a:rPr lang="ru-RU" dirty="0" smtClean="0"/>
              <a:t>"</a:t>
            </a:r>
            <a:r>
              <a:rPr lang="ru-RU" dirty="0"/>
              <a:t>От рождения до школы" под редакцией </a:t>
            </a:r>
            <a:r>
              <a:rPr lang="ru-RU" dirty="0" err="1"/>
              <a:t>Н.Е.Веракса</a:t>
            </a:r>
            <a:r>
              <a:rPr lang="ru-RU" dirty="0"/>
              <a:t>, Т.С. Комаровой, </a:t>
            </a:r>
            <a:r>
              <a:rPr lang="ru-RU" dirty="0" smtClean="0"/>
              <a:t> М.А</a:t>
            </a:r>
            <a:r>
              <a:rPr lang="ru-RU" dirty="0"/>
              <a:t>. Васильевой, </a:t>
            </a:r>
            <a:r>
              <a:rPr lang="ru-RU" dirty="0" smtClean="0"/>
              <a:t>2019.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2.  И.А. Лыкова. Изобразительная деятельность в детском саду: </a:t>
            </a:r>
            <a:r>
              <a:rPr lang="ru-RU" dirty="0" smtClean="0"/>
              <a:t> планирование</a:t>
            </a:r>
            <a:r>
              <a:rPr lang="ru-RU" dirty="0"/>
              <a:t>, конспекты занятий, методические рекомендации. Ранний </a:t>
            </a:r>
            <a:r>
              <a:rPr lang="ru-RU" dirty="0" smtClean="0"/>
              <a:t>возраст</a:t>
            </a:r>
            <a:r>
              <a:rPr lang="ru-RU" dirty="0"/>
              <a:t>/ Издательство: КАРАПУЗ-ДИДАКТИКА, </a:t>
            </a:r>
            <a:r>
              <a:rPr lang="ru-RU" dirty="0" smtClean="0"/>
              <a:t>2018г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3.  Е.А</a:t>
            </a:r>
            <a:r>
              <a:rPr lang="ru-RU" dirty="0"/>
              <a:t>. </a:t>
            </a:r>
            <a:r>
              <a:rPr lang="ru-RU" dirty="0" err="1"/>
              <a:t>Янушко</a:t>
            </a:r>
            <a:r>
              <a:rPr lang="ru-RU" dirty="0"/>
              <a:t>. </a:t>
            </a:r>
            <a:r>
              <a:rPr lang="ru-RU" dirty="0" smtClean="0"/>
              <a:t>Развитие </a:t>
            </a:r>
            <a:r>
              <a:rPr lang="ru-RU" dirty="0"/>
              <a:t>мелкой моторики рук у детей раннего возраста/ </a:t>
            </a:r>
          </a:p>
          <a:p>
            <a:pPr marL="0" indent="0" algn="just">
              <a:buNone/>
            </a:pPr>
            <a:r>
              <a:rPr lang="ru-RU" dirty="0"/>
              <a:t>Издательство «Мозаика - Синтез», </a:t>
            </a:r>
            <a:r>
              <a:rPr lang="ru-RU" dirty="0" smtClean="0"/>
              <a:t>2017.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4.  В. </a:t>
            </a:r>
            <a:r>
              <a:rPr lang="ru-RU" dirty="0" err="1"/>
              <a:t>В.Гербова</a:t>
            </a:r>
            <a:r>
              <a:rPr lang="ru-RU" dirty="0"/>
              <a:t>. Развитие речи в детском саду. Первая младшая группа. Для </a:t>
            </a:r>
          </a:p>
          <a:p>
            <a:pPr marL="0" indent="0" algn="just">
              <a:buNone/>
            </a:pPr>
            <a:r>
              <a:rPr lang="ru-RU" dirty="0"/>
              <a:t>занятий с детьми 2-3 лет/Издательство «Мозаика - Синтез», </a:t>
            </a:r>
            <a:r>
              <a:rPr lang="ru-RU" dirty="0" smtClean="0"/>
              <a:t>2018.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5.  С. О. Ермакова. Пальчиковые игры для детей от года до трех лет-М.: </a:t>
            </a:r>
          </a:p>
          <a:p>
            <a:pPr marL="0" indent="0" algn="just">
              <a:buNone/>
            </a:pPr>
            <a:r>
              <a:rPr lang="ru-RU" dirty="0"/>
              <a:t>РИПОЛ классик,2009.</a:t>
            </a:r>
          </a:p>
          <a:p>
            <a:pPr marL="0" indent="0" algn="just">
              <a:buNone/>
            </a:pPr>
            <a:r>
              <a:rPr lang="ru-RU" dirty="0"/>
              <a:t>6.  Комплексные занятия по программе под редакцией М.А. Васильевой, </a:t>
            </a:r>
          </a:p>
          <a:p>
            <a:pPr marL="0" indent="0" algn="just">
              <a:buNone/>
            </a:pPr>
            <a:r>
              <a:rPr lang="ru-RU" dirty="0"/>
              <a:t>В.В. Гербовой, </a:t>
            </a:r>
            <a:r>
              <a:rPr lang="ru-RU" dirty="0" err="1"/>
              <a:t>Т.С.Комаровой</a:t>
            </a:r>
            <a:r>
              <a:rPr lang="ru-RU" dirty="0"/>
              <a:t> ..Первая младшая группа/ авт.-сост. </a:t>
            </a:r>
          </a:p>
          <a:p>
            <a:pPr marL="0" indent="0" algn="just">
              <a:buNone/>
            </a:pPr>
            <a:r>
              <a:rPr lang="ru-RU" dirty="0" err="1"/>
              <a:t>О.П.Власенко</a:t>
            </a:r>
            <a:r>
              <a:rPr lang="ru-RU" dirty="0"/>
              <a:t> ,(и др.)- Волгоград: Учитель, </a:t>
            </a:r>
            <a:r>
              <a:rPr lang="ru-RU" dirty="0" smtClean="0"/>
              <a:t>2018.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7.  С.Н. </a:t>
            </a:r>
            <a:r>
              <a:rPr lang="ru-RU" dirty="0" err="1"/>
              <a:t>Теплюк</a:t>
            </a:r>
            <a:r>
              <a:rPr lang="ru-RU" dirty="0"/>
              <a:t>. Игры-занятия на прогулке с малышами: Для занятий с </a:t>
            </a:r>
            <a:r>
              <a:rPr lang="ru-RU" dirty="0" smtClean="0"/>
              <a:t>детьми </a:t>
            </a:r>
            <a:r>
              <a:rPr lang="ru-RU" dirty="0"/>
              <a:t>2-4 лет.-М.: МОЗАИКА-СИНТЕЗ, </a:t>
            </a:r>
            <a:r>
              <a:rPr lang="ru-RU" dirty="0" smtClean="0"/>
              <a:t>2018.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41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ВНИМАНИЕ!!!</a:t>
            </a:r>
            <a:endParaRPr lang="ru-RU" sz="6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89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Цель проекта: </a:t>
            </a:r>
            <a:r>
              <a:rPr lang="ru-RU" dirty="0" smtClean="0"/>
              <a:t>формирование </a:t>
            </a:r>
            <a:r>
              <a:rPr lang="ru-RU" dirty="0"/>
              <a:t>знаний и представлений о труде, доступном пониманию дошкольников 2-3 лет,  воспитание положительного отношения к труду взрослых.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Задачи </a:t>
            </a:r>
            <a:r>
              <a:rPr lang="ru-RU" b="1" dirty="0">
                <a:solidFill>
                  <a:srgbClr val="FF0000"/>
                </a:solidFill>
              </a:rPr>
              <a:t>проекта: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 </a:t>
            </a:r>
            <a:r>
              <a:rPr lang="ru-RU" dirty="0"/>
              <a:t>познакомить детей с профессиями ближайшего окружения;</a:t>
            </a:r>
          </a:p>
          <a:p>
            <a:r>
              <a:rPr lang="ru-RU" dirty="0" smtClean="0"/>
              <a:t> </a:t>
            </a:r>
            <a:r>
              <a:rPr lang="ru-RU" dirty="0"/>
              <a:t>создать и поддерживать интерес малышей к деятельности взрослых;</a:t>
            </a:r>
          </a:p>
          <a:p>
            <a:r>
              <a:rPr lang="ru-RU" dirty="0" smtClean="0"/>
              <a:t> </a:t>
            </a:r>
            <a:r>
              <a:rPr lang="ru-RU" dirty="0"/>
              <a:t>обеспечить восприятие ребёнком простейших трудовых действий, их называния  и соотношения к профессии;</a:t>
            </a:r>
          </a:p>
          <a:p>
            <a:r>
              <a:rPr lang="ru-RU" dirty="0" smtClean="0"/>
              <a:t>помочь </a:t>
            </a:r>
            <a:r>
              <a:rPr lang="ru-RU" dirty="0"/>
              <a:t>увидеть значимость труда взрослых в конкретных трудовых процессах;</a:t>
            </a:r>
          </a:p>
          <a:p>
            <a:r>
              <a:rPr lang="ru-RU" dirty="0" smtClean="0"/>
              <a:t> </a:t>
            </a:r>
            <a:r>
              <a:rPr lang="ru-RU" dirty="0"/>
              <a:t>воспитывать положительное отношение к результатам труда взрослых;</a:t>
            </a:r>
          </a:p>
          <a:p>
            <a:r>
              <a:rPr lang="ru-RU" dirty="0" smtClean="0"/>
              <a:t> </a:t>
            </a:r>
            <a:r>
              <a:rPr lang="ru-RU" dirty="0"/>
              <a:t>побуждать к  отражению  полученных впечатлений в </a:t>
            </a:r>
            <a:r>
              <a:rPr lang="ru-RU" dirty="0" smtClean="0"/>
              <a:t>игре.</a:t>
            </a:r>
            <a:endParaRPr lang="ru-RU" dirty="0"/>
          </a:p>
          <a:p>
            <a:pPr marL="0" indent="0" algn="just"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4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597666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FF0000"/>
                </a:solidFill>
              </a:rPr>
              <a:t>Актуальность </a:t>
            </a:r>
            <a:r>
              <a:rPr lang="ru-RU" sz="4000" b="1" dirty="0" smtClean="0">
                <a:solidFill>
                  <a:srgbClr val="FF0000"/>
                </a:solidFill>
              </a:rPr>
              <a:t>проекта:</a:t>
            </a:r>
          </a:p>
          <a:p>
            <a:pPr marL="0" indent="0" algn="ctr">
              <a:buNone/>
            </a:pPr>
            <a:endParaRPr lang="ru-RU" sz="40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dirty="0" smtClean="0"/>
              <a:t>     В </a:t>
            </a:r>
            <a:r>
              <a:rPr lang="ru-RU" dirty="0"/>
              <a:t>младшем дошкольном возрасте особое значение для полноценного развития детской личности приобретает дальнейшее приобщение к миру взрослых людей и созданных их трудом предметов. Ознакомление с профессиями родителей обеспечивает дальнейшее вхождение ребёнка в современный мир, приобщение к его ценностям. Поэтому и возникла идея создания данного проекта. Углубленное изучение профессий через профессии своих родителей способствует развитию представлений об их значимости, ценности каждого труда, развитию доказательной речи. Правильный выбор профессии определяет жизненный успех.</a:t>
            </a:r>
          </a:p>
          <a:p>
            <a:pPr marL="0" indent="0" algn="just">
              <a:buNone/>
            </a:pPr>
            <a:r>
              <a:rPr lang="ru-RU" dirty="0" smtClean="0"/>
              <a:t>    Формирование </a:t>
            </a:r>
            <a:r>
              <a:rPr lang="ru-RU" dirty="0"/>
              <a:t>представлений детей о мире труда и профессий – это необходимый процесс, который актуален в современном мире. И начинать знакомство с профессиями нужно именно с семьи: с мамы и папы, бабушки и дедушки, то, что ближе детям.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69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ЭТАПЫ РЕАЛИЗАЦИИ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1. Подготовительный этап.</a:t>
            </a:r>
          </a:p>
          <a:p>
            <a:pPr marL="0" indent="0">
              <a:buNone/>
            </a:pPr>
            <a:r>
              <a:rPr lang="ru-RU" b="1" dirty="0" smtClean="0"/>
              <a:t>- </a:t>
            </a:r>
            <a:r>
              <a:rPr lang="ru-RU" dirty="0" smtClean="0"/>
              <a:t>Разработка и составление плана реализации проекта;</a:t>
            </a:r>
          </a:p>
          <a:p>
            <a:pPr marL="0" indent="0">
              <a:buNone/>
            </a:pPr>
            <a:r>
              <a:rPr lang="ru-RU" dirty="0" smtClean="0"/>
              <a:t>- Изучение методической литературы по теме;</a:t>
            </a:r>
          </a:p>
          <a:p>
            <a:pPr marL="0" indent="0">
              <a:buNone/>
            </a:pPr>
            <a:r>
              <a:rPr lang="ru-RU" dirty="0" smtClean="0"/>
              <a:t>- Подбор художественной литературы для детей на тему: «Профессии»;</a:t>
            </a:r>
          </a:p>
          <a:p>
            <a:pPr marL="0" indent="0">
              <a:buNone/>
            </a:pPr>
            <a:r>
              <a:rPr lang="ru-RU" dirty="0" smtClean="0"/>
              <a:t>- Подбор дидактического материала и наглядных пособий;</a:t>
            </a:r>
          </a:p>
          <a:p>
            <a:pPr marL="0" indent="0">
              <a:buNone/>
            </a:pPr>
            <a:r>
              <a:rPr lang="ru-RU" dirty="0" smtClean="0"/>
              <a:t>- Конспекты бесед, НОД, Игры-эксперимента;</a:t>
            </a:r>
          </a:p>
          <a:p>
            <a:pPr marL="0" indent="0">
              <a:buNone/>
            </a:pPr>
            <a:r>
              <a:rPr lang="ru-RU" dirty="0" smtClean="0"/>
              <a:t>- Создание условий для реализации проекта;</a:t>
            </a:r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b="1" i="1" dirty="0" smtClean="0"/>
              <a:t>работа с родителями:</a:t>
            </a:r>
          </a:p>
          <a:p>
            <a:pPr marL="0" indent="0">
              <a:buNone/>
            </a:pPr>
            <a:r>
              <a:rPr lang="ru-RU" dirty="0" smtClean="0"/>
              <a:t>- Выпуск стенгазеты родителями вместе с детьми; </a:t>
            </a:r>
          </a:p>
          <a:p>
            <a:pPr marL="0" indent="0">
              <a:buNone/>
            </a:pPr>
            <a:r>
              <a:rPr lang="ru-RU" dirty="0" smtClean="0"/>
              <a:t>- Рекомендации </a:t>
            </a:r>
            <a:r>
              <a:rPr lang="ru-RU" dirty="0"/>
              <a:t>для родителей «Формирование интереса у детей 2-3-го года жизни к людям разных профессий</a:t>
            </a:r>
            <a:r>
              <a:rPr lang="ru-RU" dirty="0" smtClean="0"/>
              <a:t>»;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- Разработка </a:t>
            </a:r>
            <a:r>
              <a:rPr lang="ru-RU" dirty="0"/>
              <a:t>картотеки дидактических игр, пальчиковых игр на тему «Профессии» в помощь </a:t>
            </a:r>
            <a:r>
              <a:rPr lang="ru-RU" dirty="0" smtClean="0"/>
              <a:t>родителям.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4152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395288" y="260648"/>
            <a:ext cx="8229600" cy="64087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/>
              <a:t>2. Основной этап.</a:t>
            </a:r>
          </a:p>
          <a:p>
            <a:r>
              <a:rPr lang="ru-RU" sz="1400" b="1" dirty="0"/>
              <a:t>Социально-коммуникативное развитие:</a:t>
            </a:r>
            <a:endParaRPr lang="ru-RU" sz="1400" dirty="0"/>
          </a:p>
          <a:p>
            <a:r>
              <a:rPr lang="ru-RU" sz="1400" b="1" dirty="0"/>
              <a:t>- </a:t>
            </a:r>
            <a:r>
              <a:rPr lang="ru-RU" sz="1400" dirty="0"/>
              <a:t>беседы: «Я и моя мама», «Папины помощники», «Как я помогаю маме»;</a:t>
            </a:r>
            <a:br>
              <a:rPr lang="ru-RU" sz="1400" dirty="0"/>
            </a:br>
            <a:r>
              <a:rPr lang="ru-RU" sz="1400" dirty="0"/>
              <a:t>- беседы о  профессиях ближайшего окружения;</a:t>
            </a:r>
            <a:br>
              <a:rPr lang="ru-RU" sz="1400" dirty="0"/>
            </a:br>
            <a:r>
              <a:rPr lang="ru-RU" sz="1400" dirty="0"/>
              <a:t>- сюжетно-ролевые  игры «Больница», «Магазин», «Салон красоты», «Гараж», «Готовим обед</a:t>
            </a:r>
            <a:r>
              <a:rPr lang="ru-RU" sz="1400" dirty="0" smtClean="0"/>
              <a:t>».</a:t>
            </a:r>
            <a:endParaRPr lang="ru-RU" sz="1400" dirty="0"/>
          </a:p>
          <a:p>
            <a:r>
              <a:rPr lang="ru-RU" sz="1400" b="1" dirty="0"/>
              <a:t>Физическое развитие: </a:t>
            </a:r>
            <a:r>
              <a:rPr lang="ru-RU" sz="1400" dirty="0"/>
              <a:t>подвижные игры «Внимательный водитель», «Цветные автомобили</a:t>
            </a:r>
            <a:r>
              <a:rPr lang="ru-RU" sz="1400" dirty="0" smtClean="0"/>
              <a:t>».</a:t>
            </a:r>
            <a:endParaRPr lang="ru-RU" sz="1400" dirty="0"/>
          </a:p>
          <a:p>
            <a:r>
              <a:rPr lang="ru-RU" sz="1400" b="1" dirty="0"/>
              <a:t>Познавательное развитие:</a:t>
            </a:r>
            <a:endParaRPr lang="ru-RU" sz="1400" dirty="0"/>
          </a:p>
          <a:p>
            <a:r>
              <a:rPr lang="ru-RU" sz="1400" b="1" dirty="0"/>
              <a:t>-</a:t>
            </a:r>
            <a:r>
              <a:rPr lang="ru-RU" sz="1400" dirty="0"/>
              <a:t>  Дидактические и настольные игры «Профессии», «У кого что?», «Собери картинку из кубиков», «Что лишнее?», «Кто что делает», «Чудесный мешочек»;</a:t>
            </a:r>
            <a:br>
              <a:rPr lang="ru-RU" sz="1400" dirty="0"/>
            </a:br>
            <a:r>
              <a:rPr lang="ru-RU" sz="1400" dirty="0"/>
              <a:t>- ситуативная беседа «Кто приготовил еду»;</a:t>
            </a:r>
            <a:br>
              <a:rPr lang="ru-RU" sz="1400" dirty="0"/>
            </a:br>
            <a:r>
              <a:rPr lang="ru-RU" sz="1400" dirty="0"/>
              <a:t>- игровая ситуация «Накрываем на стол»;</a:t>
            </a:r>
          </a:p>
          <a:p>
            <a:r>
              <a:rPr lang="ru-RU" sz="1400" dirty="0"/>
              <a:t>- </a:t>
            </a:r>
            <a:r>
              <a:rPr lang="ru-RU" sz="1400" dirty="0" smtClean="0"/>
              <a:t>конструирование </a:t>
            </a:r>
            <a:r>
              <a:rPr lang="ru-RU" sz="1400" dirty="0"/>
              <a:t>«Дом для куклы»;</a:t>
            </a:r>
          </a:p>
          <a:p>
            <a:r>
              <a:rPr lang="ru-RU" sz="1400" dirty="0"/>
              <a:t>- экскурсия в прачечную;</a:t>
            </a:r>
          </a:p>
          <a:p>
            <a:r>
              <a:rPr lang="ru-RU" sz="1400" dirty="0"/>
              <a:t>- наблюдение за трудом помощника </a:t>
            </a:r>
            <a:r>
              <a:rPr lang="ru-RU" sz="1400" dirty="0" smtClean="0"/>
              <a:t>воспитателя;</a:t>
            </a:r>
          </a:p>
          <a:p>
            <a:r>
              <a:rPr lang="ru-RU" sz="1400" b="1" dirty="0" smtClean="0"/>
              <a:t>Речевое </a:t>
            </a:r>
            <a:r>
              <a:rPr lang="ru-RU" sz="1400" b="1" dirty="0"/>
              <a:t>развитие:</a:t>
            </a:r>
            <a:endParaRPr lang="ru-RU" sz="1400" dirty="0"/>
          </a:p>
          <a:p>
            <a:r>
              <a:rPr lang="ru-RU" sz="1400" b="1" dirty="0"/>
              <a:t>- </a:t>
            </a:r>
            <a:r>
              <a:rPr lang="ru-RU" sz="1400" dirty="0"/>
              <a:t>беседа «Чем нам поможет врач?»</a:t>
            </a:r>
            <a:br>
              <a:rPr lang="ru-RU" sz="1400" dirty="0"/>
            </a:br>
            <a:r>
              <a:rPr lang="ru-RU" sz="1400" dirty="0"/>
              <a:t>- пальчиковые игры:  «Бабушка кисель варила…», «Мы белье стирали…»</a:t>
            </a:r>
            <a:br>
              <a:rPr lang="ru-RU" sz="1400" dirty="0"/>
            </a:br>
            <a:r>
              <a:rPr lang="ru-RU" sz="1400" dirty="0"/>
              <a:t>- игра «Назови профессию»</a:t>
            </a:r>
          </a:p>
          <a:p>
            <a:r>
              <a:rPr lang="ru-RU" sz="1400" b="1" dirty="0" smtClean="0"/>
              <a:t>Самостоятельная </a:t>
            </a:r>
            <a:r>
              <a:rPr lang="ru-RU" sz="1400" b="1" dirty="0"/>
              <a:t>деятельность детей</a:t>
            </a:r>
            <a:endParaRPr lang="ru-RU" sz="1400" dirty="0"/>
          </a:p>
          <a:p>
            <a:r>
              <a:rPr lang="ru-RU" sz="1400" dirty="0"/>
              <a:t>- Раскрашивание раскрасок «Профессии», «Овощи-фрукты»;</a:t>
            </a:r>
          </a:p>
          <a:p>
            <a:r>
              <a:rPr lang="ru-RU" sz="1400" dirty="0"/>
              <a:t>- Рассматривание картин по теме проекта;</a:t>
            </a:r>
          </a:p>
          <a:p>
            <a:r>
              <a:rPr lang="ru-RU" sz="1400" dirty="0"/>
              <a:t>- Настольные и дидактические игры «У кого что?», «Что лишнее?», «Собери картинку из кубиков», «Кто что делает»</a:t>
            </a:r>
          </a:p>
          <a:p>
            <a:r>
              <a:rPr lang="ru-RU" sz="1400" dirty="0"/>
              <a:t>- Сюжетно-ролевые игры </a:t>
            </a:r>
            <a:r>
              <a:rPr lang="ru-RU" sz="1400" dirty="0" smtClean="0"/>
              <a:t>«Готовим обед», </a:t>
            </a:r>
            <a:r>
              <a:rPr lang="ru-RU" sz="1400" dirty="0"/>
              <a:t>« Сделаем прическу кукле Маше», «Лечим кукле Даше горло», </a:t>
            </a:r>
            <a:r>
              <a:rPr lang="ru-RU" sz="1400" dirty="0" smtClean="0"/>
              <a:t>«Доставим груз».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0212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3</a:t>
            </a:r>
            <a:r>
              <a:rPr lang="ru-RU" b="1" dirty="0" smtClean="0"/>
              <a:t>. Заключительный </a:t>
            </a:r>
            <a:r>
              <a:rPr lang="ru-RU" b="1" dirty="0"/>
              <a:t>этап.</a:t>
            </a:r>
          </a:p>
          <a:p>
            <a:pPr marL="0" indent="0">
              <a:buNone/>
            </a:pPr>
            <a:r>
              <a:rPr lang="ru-RU" dirty="0" smtClean="0"/>
              <a:t>-</a:t>
            </a:r>
            <a:r>
              <a:rPr lang="ru-RU" dirty="0"/>
              <a:t>Выставка </a:t>
            </a:r>
            <a:r>
              <a:rPr lang="ru-RU" dirty="0" smtClean="0"/>
              <a:t>стенгазеты </a:t>
            </a:r>
            <a:r>
              <a:rPr lang="ru-RU" dirty="0"/>
              <a:t>детей совместно с родителями </a:t>
            </a:r>
            <a:r>
              <a:rPr lang="ru-RU" dirty="0" smtClean="0"/>
              <a:t>«Профессия моих родителей».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410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Результаты </a:t>
            </a:r>
            <a:r>
              <a:rPr lang="ru-RU" b="1" dirty="0">
                <a:solidFill>
                  <a:srgbClr val="FF0000"/>
                </a:solidFill>
              </a:rPr>
              <a:t>реализации проекта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/>
              <a:t>Очень </a:t>
            </a:r>
            <a:r>
              <a:rPr lang="ru-RU" sz="2000" dirty="0"/>
              <a:t>активно включились в проект все воспитанники группы.  Дети  с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/>
              <a:t>удовольствием  выполняли задания предложенные воспитателем. </a:t>
            </a:r>
            <a:r>
              <a:rPr lang="ru-RU" sz="2000" dirty="0" smtClean="0"/>
              <a:t>Родители задавали </a:t>
            </a:r>
            <a:r>
              <a:rPr lang="ru-RU" sz="2000" dirty="0"/>
              <a:t>много вопросов по реализации проекта. </a:t>
            </a:r>
            <a:endParaRPr lang="ru-RU" sz="20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/>
              <a:t>Таким </a:t>
            </a:r>
            <a:r>
              <a:rPr lang="ru-RU" sz="2000" dirty="0"/>
              <a:t>образом, </a:t>
            </a:r>
            <a:r>
              <a:rPr lang="ru-RU" sz="2000" dirty="0" smtClean="0"/>
              <a:t>задачи исследования </a:t>
            </a:r>
            <a:r>
              <a:rPr lang="ru-RU" sz="2000" dirty="0"/>
              <a:t>решены, были сделаны выводы, ожидаемые </a:t>
            </a:r>
            <a:r>
              <a:rPr lang="ru-RU" sz="2000" dirty="0" smtClean="0"/>
              <a:t>результаты выполнены</a:t>
            </a:r>
            <a:r>
              <a:rPr lang="ru-RU" sz="2000" dirty="0"/>
              <a:t>, процесс познания углублен и расширен.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/>
              <a:t>Именно такой путь познания наиболее естествен для детей раннего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/>
              <a:t>возраста. Использование проектной деятельности по познавательной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/>
              <a:t>деятельности дошкольников – новый подход к образовательному </a:t>
            </a:r>
            <a:r>
              <a:rPr lang="ru-RU" sz="2000" dirty="0" smtClean="0"/>
              <a:t>процессу, основанный </a:t>
            </a:r>
            <a:r>
              <a:rPr lang="ru-RU" sz="2000" dirty="0"/>
              <a:t>с учетом личностных интересов.</a:t>
            </a:r>
          </a:p>
        </p:txBody>
      </p:sp>
    </p:spTree>
    <p:extLst>
      <p:ext uri="{BB962C8B-B14F-4D97-AF65-F5344CB8AC3E}">
        <p14:creationId xmlns:p14="http://schemas.microsoft.com/office/powerpoint/2010/main" val="30447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                          Пальчиковые </a:t>
            </a:r>
            <a:r>
              <a:rPr lang="ru-RU" sz="2000" b="1" dirty="0">
                <a:solidFill>
                  <a:srgbClr val="FF0000"/>
                </a:solidFill>
              </a:rPr>
              <a:t>игры</a:t>
            </a:r>
            <a:r>
              <a:rPr lang="ru-RU" sz="2000" b="1" dirty="0" smtClean="0">
                <a:solidFill>
                  <a:srgbClr val="FF0000"/>
                </a:solidFill>
              </a:rPr>
              <a:t>: «Бабушка кисель варила», «Мы белье стирали </a:t>
            </a:r>
            <a:r>
              <a:rPr lang="ru-RU" sz="2000" b="1" dirty="0">
                <a:solidFill>
                  <a:srgbClr val="FF0000"/>
                </a:solidFill>
              </a:rPr>
              <a:t>и др</a:t>
            </a:r>
            <a:r>
              <a:rPr lang="ru-RU" sz="2000" b="1" dirty="0" smtClean="0">
                <a:solidFill>
                  <a:srgbClr val="FF0000"/>
                </a:solidFill>
              </a:rPr>
              <a:t>.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Цель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dirty="0"/>
              <a:t>развивать мелкую моторику рук, укреплять мышцы рук детей.</a:t>
            </a: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56" y="1268413"/>
            <a:ext cx="6477000" cy="4857750"/>
          </a:xfrm>
        </p:spPr>
      </p:pic>
    </p:spTree>
    <p:extLst>
      <p:ext uri="{BB962C8B-B14F-4D97-AF65-F5344CB8AC3E}">
        <p14:creationId xmlns:p14="http://schemas.microsoft.com/office/powerpoint/2010/main" val="373411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655</Words>
  <Application>Microsoft Office PowerPoint</Application>
  <PresentationFormat>Экран (4:3)</PresentationFormat>
  <Paragraphs>86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МБДОУ «Детский сад №2 «Алсу», г. Набережные Челны ПРОЕКТ с детьми первой  группы раннего возраста «Все профессии важны, все профессии нужны»                                                         воспитатель: Хусаинова Р.Р.</vt:lpstr>
      <vt:lpstr> ПРОЕКТ: «Все профессии важны, все профессии нужны»  </vt:lpstr>
      <vt:lpstr>Презентация PowerPoint</vt:lpstr>
      <vt:lpstr>Презентация PowerPoint</vt:lpstr>
      <vt:lpstr>ЭТАПЫ РЕАЛИЗАЦИИ</vt:lpstr>
      <vt:lpstr>Презентация PowerPoint</vt:lpstr>
      <vt:lpstr>Презентация PowerPoint</vt:lpstr>
      <vt:lpstr> Результаты реализации проекта: </vt:lpstr>
      <vt:lpstr>                            Пальчиковые игры: «Бабушка кисель варила», «Мы белье стирали и др.  Цель: развивать мелкую моторику рук, укреплять мышцы рук детей.  </vt:lpstr>
      <vt:lpstr> </vt:lpstr>
      <vt:lpstr>                                  </vt:lpstr>
      <vt:lpstr>СРИ «Магазин» Цель: познакомить детей с обобщающим понятием магазин. Формирование игрового опыта детей. </vt:lpstr>
      <vt:lpstr>Презентация PowerPoint</vt:lpstr>
      <vt:lpstr>СРИ «Автобус», «Водитель» Цель: обогащать игровой опыт детей посредством объединения отдельных действий в единую сюжетную линию, знакомить детей с профессией шофера и различных видах транспорта, закреплять умения выполнять игровые действия.</vt:lpstr>
      <vt:lpstr>Презентация PowerPoint</vt:lpstr>
      <vt:lpstr>СРИ «Салон красоты» Цель: Развитие игровой деятельности детей; интереса и уважения к профессии парикмахера; знакомить с правилами поведения в парикмахерской.</vt:lpstr>
      <vt:lpstr>Презентация PowerPoint</vt:lpstr>
      <vt:lpstr>СРИ «Строитель» Цель: уточнение представлений детей о рабочем - строителе; воспитание у детей интереса и уважения к труду взрослых; формирование детского коллектива, на развитие творческих способностей.</vt:lpstr>
      <vt:lpstr>                   Интегрированное занятие по конструктивной деятельности                                       Тема: «Домик для Маши».  Цель: Обучение  детей способом конструирования – прикладывания  накладывания. Продолжать обучение детей овладевать элементарными навыками конструирования, используя знакомые формы строительного материала.</vt:lpstr>
      <vt:lpstr>Презентация PowerPoint</vt:lpstr>
      <vt:lpstr>Выпуск стенгазеты «Профессия моих родителей!»</vt:lpstr>
      <vt:lpstr>Презентация PowerPoint</vt:lpstr>
      <vt:lpstr> Список используемой литературы: </vt:lpstr>
      <vt:lpstr>БЛАГОДАРЮ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Айсина</dc:creator>
  <cp:lastModifiedBy>Айсина</cp:lastModifiedBy>
  <cp:revision>86</cp:revision>
  <cp:lastPrinted>2021-02-04T05:58:29Z</cp:lastPrinted>
  <dcterms:created xsi:type="dcterms:W3CDTF">2021-02-02T17:26:57Z</dcterms:created>
  <dcterms:modified xsi:type="dcterms:W3CDTF">2022-02-20T13:23:38Z</dcterms:modified>
</cp:coreProperties>
</file>