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74" r:id="rId3"/>
    <p:sldId id="279" r:id="rId4"/>
    <p:sldId id="275" r:id="rId5"/>
    <p:sldId id="277" r:id="rId6"/>
    <p:sldId id="278" r:id="rId7"/>
    <p:sldId id="280" r:id="rId8"/>
    <p:sldId id="281" r:id="rId9"/>
    <p:sldId id="282" r:id="rId10"/>
    <p:sldId id="285" r:id="rId11"/>
    <p:sldId id="283" r:id="rId12"/>
    <p:sldId id="284" r:id="rId13"/>
    <p:sldId id="264" r:id="rId14"/>
    <p:sldId id="268" r:id="rId15"/>
    <p:sldId id="272" r:id="rId16"/>
    <p:sldId id="271" r:id="rId17"/>
    <p:sldId id="267" r:id="rId18"/>
    <p:sldId id="286" r:id="rId19"/>
    <p:sldId id="287" r:id="rId20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E7CC"/>
    <a:srgbClr val="FDD2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2807" autoAdjust="0"/>
    <p:restoredTop sz="86762" autoAdjust="0"/>
  </p:normalViewPr>
  <p:slideViewPr>
    <p:cSldViewPr snapToGrid="0">
      <p:cViewPr>
        <p:scale>
          <a:sx n="125" d="100"/>
          <a:sy n="125" d="100"/>
        </p:scale>
        <p:origin x="-1224" y="-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68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61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37AA92-07BB-4423-B949-C30960EEAB14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7EB2EF-0523-4A47-BDA2-CA12BF09C9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6495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80528" y="980728"/>
            <a:ext cx="9324528" cy="648072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C00000"/>
                </a:solidFill>
              </a:rPr>
              <a:t>Сюжетно-ролевая игра  </a:t>
            </a:r>
            <a:br>
              <a:rPr lang="ru-RU" sz="3600" dirty="0" smtClean="0">
                <a:solidFill>
                  <a:srgbClr val="C00000"/>
                </a:solidFill>
              </a:rPr>
            </a:br>
            <a:r>
              <a:rPr lang="ru-RU" sz="3600" dirty="0" smtClean="0">
                <a:solidFill>
                  <a:srgbClr val="C00000"/>
                </a:solidFill>
              </a:rPr>
              <a:t>«Наш музей народной игрушки»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38936" y="4797152"/>
            <a:ext cx="4205064" cy="1752600"/>
          </a:xfrm>
        </p:spPr>
        <p:txBody>
          <a:bodyPr>
            <a:normAutofit/>
          </a:bodyPr>
          <a:lstStyle/>
          <a:p>
            <a:r>
              <a:rPr lang="ru-RU" sz="2400" i="1" u="sng" dirty="0" smtClean="0">
                <a:solidFill>
                  <a:srgbClr val="002060"/>
                </a:solidFill>
              </a:rPr>
              <a:t>Воспитатель высшей категории:</a:t>
            </a:r>
          </a:p>
          <a:p>
            <a:r>
              <a:rPr lang="ru-RU" sz="2400" i="1" u="sng" dirty="0" err="1" smtClean="0">
                <a:solidFill>
                  <a:srgbClr val="002060"/>
                </a:solidFill>
              </a:rPr>
              <a:t>Полухина</a:t>
            </a:r>
            <a:endParaRPr lang="ru-RU" sz="2400" i="1" u="sng" dirty="0" smtClean="0">
              <a:solidFill>
                <a:srgbClr val="002060"/>
              </a:solidFill>
            </a:endParaRPr>
          </a:p>
          <a:p>
            <a:r>
              <a:rPr lang="ru-RU" sz="2400" i="1" u="sng" dirty="0" smtClean="0">
                <a:solidFill>
                  <a:srgbClr val="002060"/>
                </a:solidFill>
              </a:rPr>
              <a:t>Евгения Александровна</a:t>
            </a:r>
            <a:endParaRPr lang="ru-RU" sz="2400" i="1" dirty="0" smtClean="0">
              <a:solidFill>
                <a:srgbClr val="002060"/>
              </a:solidFill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1619672" y="0"/>
            <a:ext cx="6400800" cy="620688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Государственное бюджетное дошкольное образовательное учреждение (ГБДОУ) детский сад №87</a:t>
            </a:r>
            <a:r>
              <a:rPr kumimoji="0" lang="ru-RU" sz="2800" b="0" i="0" u="sng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Фрунзенского района Санкт-Петербурга.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196" name="Picture 4" descr="http://www.syl.ru/misc/i/ai/173218/668575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79512" y="2708920"/>
            <a:ext cx="5266543" cy="3960440"/>
          </a:xfrm>
          <a:prstGeom prst="rect">
            <a:avLst/>
          </a:prstGeom>
          <a:noFill/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323528" y="1772816"/>
            <a:ext cx="8352928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endParaRPr kumimoji="0" lang="ru-RU" sz="2800" b="0" i="1" u="sng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Русская народная - Попурри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Книги для рассматривания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122" name="Picture 2" descr="http://www.avalon.ru/_images/Gallery/HigherEducation/Design/Diplomas/2006-Crafts/cover_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67544" y="1412776"/>
            <a:ext cx="2031738" cy="2856043"/>
          </a:xfrm>
          <a:prstGeom prst="rect">
            <a:avLst/>
          </a:prstGeom>
          <a:noFill/>
        </p:spPr>
      </p:pic>
      <p:pic>
        <p:nvPicPr>
          <p:cNvPr id="26626" name="Picture 2" descr="http://static.my-shop.ru/product/0/109/1080760_120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rot="20301832">
            <a:off x="574904" y="3960557"/>
            <a:ext cx="1796385" cy="2487994"/>
          </a:xfrm>
          <a:prstGeom prst="rect">
            <a:avLst/>
          </a:prstGeom>
          <a:noFill/>
        </p:spPr>
      </p:pic>
      <p:pic>
        <p:nvPicPr>
          <p:cNvPr id="5124" name="Picture 4" descr="http://kirov.bezformata.ru/content/image71657048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699792" y="2492896"/>
            <a:ext cx="6262188" cy="41711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-243408"/>
            <a:ext cx="6408712" cy="11430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Дидактические  игры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23554" name="Picture 2" descr="http://www.maam.ru/upload/blogs/cae433f9d2f9ac9a734e16fa88904616.jpg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580112" y="4005064"/>
            <a:ext cx="3096344" cy="2322258"/>
          </a:xfrm>
          <a:prstGeom prst="rect">
            <a:avLst/>
          </a:prstGeom>
          <a:noFill/>
        </p:spPr>
      </p:pic>
      <p:pic>
        <p:nvPicPr>
          <p:cNvPr id="23556" name="Picture 4" descr="http://www.maam.ru/upload/blogs/detsad-76597-1396692635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971600" y="802712"/>
            <a:ext cx="3600400" cy="2650206"/>
          </a:xfrm>
          <a:prstGeom prst="rect">
            <a:avLst/>
          </a:prstGeom>
          <a:noFill/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580112" y="836712"/>
            <a:ext cx="3058558" cy="2640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5796136" y="3501008"/>
            <a:ext cx="2520280" cy="2880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«Подбери узор»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547664" y="3573016"/>
            <a:ext cx="2520280" cy="2880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«Четвертый лишний»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5724128" y="6453336"/>
            <a:ext cx="2520280" cy="2880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«Разрезные</a:t>
            </a:r>
            <a:r>
              <a:rPr kumimoji="0" lang="ru-RU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картинки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»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2" descr="http://4.bp.blogspot.com/-0-jWVTnvjaE/VdsJy0W-hAI/AAAAAAAAAfQ/lHvFrRsbgXM/s1600/IMG_6936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95536" y="4293096"/>
            <a:ext cx="2592288" cy="1944216"/>
          </a:xfrm>
          <a:prstGeom prst="rect">
            <a:avLst/>
          </a:prstGeom>
          <a:noFill/>
        </p:spPr>
      </p:pic>
      <p:pic>
        <p:nvPicPr>
          <p:cNvPr id="10" name="Picture 4" descr="http://4.bp.blogspot.com/-e_7agFp7KqA/VdsJl6ApWBI/AAAAAAAAAfI/E399tquR7ck/s1600/IMG_6935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3131840" y="4149080"/>
            <a:ext cx="1584176" cy="2112235"/>
          </a:xfrm>
          <a:prstGeom prst="rect">
            <a:avLst/>
          </a:prstGeom>
          <a:noFill/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475656" y="6381328"/>
            <a:ext cx="3024336" cy="2880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«Барышня наряжается»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C00000"/>
                </a:solidFill>
              </a:rPr>
              <a:t>Технологические карты</a:t>
            </a: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4098" name="Picture 2" descr="http://lib.rus.ec/i/69/475269/Autogen_eBook_id38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66428" y="1260764"/>
            <a:ext cx="2514600" cy="3730362"/>
          </a:xfrm>
          <a:prstGeom prst="rect">
            <a:avLst/>
          </a:prstGeom>
          <a:noFill/>
        </p:spPr>
      </p:pic>
      <p:pic>
        <p:nvPicPr>
          <p:cNvPr id="4100" name="Picture 4" descr="http://lib.rus.ec/i/69/475269/Autogen_eBook_id37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208046" y="1240873"/>
            <a:ext cx="2514600" cy="3362326"/>
          </a:xfrm>
          <a:prstGeom prst="rect">
            <a:avLst/>
          </a:prstGeom>
          <a:noFill/>
        </p:spPr>
      </p:pic>
      <p:pic>
        <p:nvPicPr>
          <p:cNvPr id="4102" name="Picture 6" descr="http://domashnij-portal.ru/images/stories/samodelki/samodelka67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779912" y="4797152"/>
            <a:ext cx="4619625" cy="1752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www.maam.ru/upload/blogs/detsad-179660-1434124815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59942" y="3586901"/>
            <a:ext cx="3879550" cy="2906769"/>
          </a:xfrm>
          <a:prstGeom prst="rect">
            <a:avLst/>
          </a:prstGeom>
          <a:noFill/>
        </p:spPr>
      </p:pic>
      <p:pic>
        <p:nvPicPr>
          <p:cNvPr id="21508" name="Picture 4" descr="http://mbdouds5.ru/wp-content/uploads/2013/10/v-e1381409486665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13017" y="836712"/>
            <a:ext cx="3973401" cy="2520280"/>
          </a:xfrm>
          <a:prstGeom prst="rect">
            <a:avLst/>
          </a:prstGeom>
          <a:noFill/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6264696" cy="648072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>
                <a:solidFill>
                  <a:srgbClr val="C00000"/>
                </a:solidFill>
              </a:rPr>
              <a:t>Изготовление игрушек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9" name="Picture 8" descr="https://pp.vk.me/c619624/v619624870/1e110/sXtZ885sEBw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572000" y="4243425"/>
            <a:ext cx="2350956" cy="2137903"/>
          </a:xfrm>
          <a:prstGeom prst="rect">
            <a:avLst/>
          </a:prstGeom>
          <a:noFill/>
        </p:spPr>
      </p:pic>
      <p:pic>
        <p:nvPicPr>
          <p:cNvPr id="3074" name="Picture 2" descr="C:\Users\user\Desktop\Новая папка\P_20170323_1324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764704"/>
            <a:ext cx="2592288" cy="329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Новая папка\P_20170321_1035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415" y="4243425"/>
            <a:ext cx="1656184" cy="221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200800" cy="634082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C00000"/>
                </a:solidFill>
              </a:rPr>
              <a:t>Для самостоятельной детской деятельности</a:t>
            </a: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004048" y="1196752"/>
            <a:ext cx="2952328" cy="2016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6" name="Picture 6" descr="http://img0.liveinternet.ru/images/foto/c/1/apps/4/971/4971488_scan0037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004048" y="4149080"/>
            <a:ext cx="3074434" cy="2156496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148064" y="3501008"/>
            <a:ext cx="2810272" cy="337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Дымковская игрушка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5076056" y="6381328"/>
            <a:ext cx="2810272" cy="337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Филимоновская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игрушка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 descr="http://4put.ru/pictures/max/193/594687.gif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95536" y="908720"/>
            <a:ext cx="3888432" cy="55604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ПЕДАГОГИКА новая\МУЗЕЙ народной игрушки\зарядка для глаз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23528" y="260648"/>
            <a:ext cx="4320480" cy="3240360"/>
          </a:xfrm>
          <a:prstGeom prst="rect">
            <a:avLst/>
          </a:prstGeom>
          <a:noFill/>
        </p:spPr>
      </p:pic>
      <p:pic>
        <p:nvPicPr>
          <p:cNvPr id="29700" name="Picture 4" descr="http://2.bp.blogspot.com/-9Mf9Y5k7-CA/UCuFItRTAiI/AAAAAAAA1AY/q4UeaO0diyI/s1600/0_6281e_be5cc83d_XL.gif"/>
          <p:cNvPicPr>
            <a:picLocks noChangeAspect="1" noChangeArrowheads="1" noCrop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231682" y="3861048"/>
            <a:ext cx="2009228" cy="273630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4100" name="Picture 4" descr="C:\Users\user\Desktop\Новая папка\P_20170323_1403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693442"/>
            <a:ext cx="4176463" cy="304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Вместе с родителями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sz="4600" dirty="0" smtClean="0">
                <a:solidFill>
                  <a:srgbClr val="002060"/>
                </a:solidFill>
              </a:rPr>
              <a:t>Рекомендации к экскурсии с ребенком в  музеи Санкт-Петербурга, где есть народные игрушки: Русский музей, Этнографический музей. </a:t>
            </a:r>
          </a:p>
          <a:p>
            <a:r>
              <a:rPr lang="ru-RU" sz="4600" dirty="0" smtClean="0">
                <a:solidFill>
                  <a:srgbClr val="002060"/>
                </a:solidFill>
              </a:rPr>
              <a:t>Рекомендации к виртуальной экскурсии в музеи народных промыслов: Музей игрушки в Сергиевом Посаде   </a:t>
            </a:r>
          </a:p>
          <a:p>
            <a:r>
              <a:rPr lang="ru-RU" sz="4600" dirty="0" smtClean="0">
                <a:solidFill>
                  <a:srgbClr val="002060"/>
                </a:solidFill>
              </a:rPr>
              <a:t>Выставка демонстрационных материалов к нашей игре.</a:t>
            </a:r>
          </a:p>
          <a:p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243408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Вместе с родителями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026" name="Picture 2" descr="http://detsad-kitty.ru/uploads/posts/2014-01/1390199808_bezimeni-1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331640" y="845819"/>
            <a:ext cx="6244817" cy="583440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user\Desktop\Новая папка (2)\Attachments_vital-ina@ya.ru_2017-03-27_16-53-35 (1)\V_20170324_162127_LL_00001358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605" y="713317"/>
            <a:ext cx="3456384" cy="614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Список используемой литературы: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 smtClean="0"/>
              <a:t>1. Князева О.А., </a:t>
            </a:r>
            <a:r>
              <a:rPr lang="ru-RU" sz="2400" dirty="0" err="1" smtClean="0"/>
              <a:t>Маханева</a:t>
            </a:r>
            <a:r>
              <a:rPr lang="ru-RU" sz="2400" dirty="0"/>
              <a:t> М.Д</a:t>
            </a:r>
            <a:r>
              <a:rPr lang="ru-RU" sz="2400" dirty="0" smtClean="0"/>
              <a:t>. Приобщение детей к истокам русской народной культуры. – СПб: Детство-Пресс, 2006.</a:t>
            </a:r>
          </a:p>
          <a:p>
            <a:pPr marL="0" indent="0" algn="just">
              <a:buNone/>
            </a:pPr>
            <a:r>
              <a:rPr lang="ru-RU" sz="2400" dirty="0" smtClean="0"/>
              <a:t>2. </a:t>
            </a:r>
            <a:r>
              <a:rPr lang="ru-RU" sz="2400" dirty="0"/>
              <a:t>Дымковские глиняные, расписные / Л. В. Дьяконов. - Ленинград : Художник РСФСР, </a:t>
            </a:r>
            <a:r>
              <a:rPr lang="ru-RU" sz="2400" dirty="0" smtClean="0"/>
              <a:t>1965.</a:t>
            </a:r>
          </a:p>
          <a:p>
            <a:pPr marL="0" indent="0" algn="just">
              <a:buNone/>
            </a:pPr>
            <a:r>
              <a:rPr lang="ru-RU" sz="2400" dirty="0" smtClean="0"/>
              <a:t>3. Народное искусство в воспитании детей/ Под ред. Комаровой Т.С. - М: Педагогическое общество России, 2005г.</a:t>
            </a:r>
          </a:p>
          <a:p>
            <a:pPr marL="0" indent="0" algn="just">
              <a:buNone/>
            </a:pPr>
            <a:r>
              <a:rPr lang="ru-RU" sz="2400" dirty="0" smtClean="0"/>
              <a:t>4. </a:t>
            </a:r>
            <a:r>
              <a:rPr lang="ru-RU" sz="2400" dirty="0" err="1" smtClean="0"/>
              <a:t>Шпикалева</a:t>
            </a:r>
            <a:r>
              <a:rPr lang="ru-RU" sz="2400" dirty="0" smtClean="0"/>
              <a:t> Т.Я., </a:t>
            </a:r>
            <a:r>
              <a:rPr lang="ru-RU" sz="2400" dirty="0" err="1" smtClean="0"/>
              <a:t>Величкина</a:t>
            </a:r>
            <a:r>
              <a:rPr lang="ru-RU" sz="2400" dirty="0" smtClean="0"/>
              <a:t> Г.Я. Городецкая роспись. Рабочая тетрадь по основам народного искусства.-М: Мозаика-Синтез, 2005.</a:t>
            </a:r>
          </a:p>
          <a:p>
            <a:pPr marL="0" indent="0" algn="just">
              <a:buNone/>
            </a:pPr>
            <a:r>
              <a:rPr lang="ru-RU" sz="2400" dirty="0" smtClean="0"/>
              <a:t>5. </a:t>
            </a:r>
            <a:r>
              <a:rPr lang="ru-RU" sz="2400" dirty="0" err="1" smtClean="0"/>
              <a:t>Халезова</a:t>
            </a:r>
            <a:r>
              <a:rPr lang="ru-RU" sz="2400" dirty="0" smtClean="0"/>
              <a:t> Н.Б. Народная пластика и декоративная лепка. –М: ТЦ СФЕРА, 2005.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26193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976"/>
            <a:ext cx="8147248" cy="877372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Краткое содержание игрового проекта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020731"/>
            <a:ext cx="4320480" cy="5288589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002060"/>
                </a:solidFill>
              </a:rPr>
              <a:t>     Интеграция познавательно-исследовательской, художественной и игровой деятельности: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rgbClr val="002060"/>
                </a:solidFill>
              </a:rPr>
              <a:t>Идем в музей;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rgbClr val="002060"/>
                </a:solidFill>
              </a:rPr>
              <a:t>Открываем мастерскую;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rgbClr val="002060"/>
                </a:solidFill>
              </a:rPr>
              <a:t>Создаем свой музей;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rgbClr val="002060"/>
                </a:solidFill>
              </a:rPr>
              <a:t>Приглашаем к нам                на экскурсии.</a:t>
            </a:r>
            <a:endParaRPr lang="ru-RU" sz="2800" dirty="0" smtClean="0">
              <a:solidFill>
                <a:srgbClr val="002060"/>
              </a:solidFill>
            </a:endParaRPr>
          </a:p>
          <a:p>
            <a:endParaRPr lang="ru-RU" sz="2800" dirty="0"/>
          </a:p>
        </p:txBody>
      </p:sp>
      <p:pic>
        <p:nvPicPr>
          <p:cNvPr id="4" name="Picture 2" descr="C:\Users\user\Desktop\Новая папка (2)\Attachments_vital-ina@ya.ru_2017-03-27_16-53-35 (1)\P_20170323_1351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916720"/>
            <a:ext cx="3096344" cy="5752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8229600" cy="1143000"/>
          </a:xfrm>
        </p:spPr>
        <p:txBody>
          <a:bodyPr anchor="t">
            <a:noAutofit/>
          </a:bodyPr>
          <a:lstStyle/>
          <a:p>
            <a:pPr algn="l"/>
            <a:r>
              <a:rPr lang="ru-RU" sz="3200" dirty="0" smtClean="0">
                <a:solidFill>
                  <a:srgbClr val="FF0000"/>
                </a:solidFill>
              </a:rPr>
              <a:t>Вид</a:t>
            </a:r>
            <a:r>
              <a:rPr lang="ru-RU" sz="3200" dirty="0" smtClean="0">
                <a:solidFill>
                  <a:srgbClr val="C00000"/>
                </a:solidFill>
              </a:rPr>
              <a:t> </a:t>
            </a:r>
            <a:r>
              <a:rPr lang="ru-RU" sz="3200" dirty="0" smtClean="0">
                <a:solidFill>
                  <a:srgbClr val="FF0000"/>
                </a:solidFill>
              </a:rPr>
              <a:t>проекта </a:t>
            </a:r>
            <a:r>
              <a:rPr lang="ru-RU" sz="3200" i="1" dirty="0">
                <a:solidFill>
                  <a:srgbClr val="002060"/>
                </a:solidFill>
              </a:rPr>
              <a:t>– </a:t>
            </a:r>
            <a:r>
              <a:rPr lang="ru-RU" sz="3200" dirty="0" smtClean="0">
                <a:solidFill>
                  <a:schemeClr val="tx2"/>
                </a:solidFill>
              </a:rPr>
              <a:t>творческий  игровой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 </a:t>
            </a:r>
            <a:r>
              <a:rPr lang="ru-RU" sz="3200" dirty="0" smtClean="0">
                <a:solidFill>
                  <a:srgbClr val="FF0000"/>
                </a:solidFill>
              </a:rPr>
              <a:t>Длительность</a:t>
            </a:r>
            <a:r>
              <a:rPr lang="ru-RU" sz="3200" i="1" dirty="0" smtClean="0">
                <a:solidFill>
                  <a:srgbClr val="FF0000"/>
                </a:solidFill>
              </a:rPr>
              <a:t> </a:t>
            </a:r>
            <a:r>
              <a:rPr lang="ru-RU" sz="3200" i="1" dirty="0" smtClean="0">
                <a:solidFill>
                  <a:srgbClr val="002060"/>
                </a:solidFill>
              </a:rPr>
              <a:t>– </a:t>
            </a:r>
            <a:r>
              <a:rPr lang="ru-RU" sz="3200" dirty="0" smtClean="0">
                <a:solidFill>
                  <a:srgbClr val="002060"/>
                </a:solidFill>
              </a:rPr>
              <a:t>4</a:t>
            </a:r>
            <a:r>
              <a:rPr lang="ru-RU" sz="3200" i="1" dirty="0" smtClean="0">
                <a:solidFill>
                  <a:srgbClr val="002060"/>
                </a:solidFill>
              </a:rPr>
              <a:t> </a:t>
            </a:r>
            <a:r>
              <a:rPr lang="ru-RU" sz="3200" dirty="0" smtClean="0">
                <a:solidFill>
                  <a:schemeClr val="tx2"/>
                </a:solidFill>
              </a:rPr>
              <a:t>недели</a:t>
            </a:r>
            <a:br>
              <a:rPr lang="ru-RU" sz="3200" dirty="0" smtClean="0">
                <a:solidFill>
                  <a:schemeClr val="tx2"/>
                </a:solidFill>
              </a:rPr>
            </a:br>
            <a:r>
              <a:rPr lang="ru-RU" sz="3200" dirty="0" smtClean="0">
                <a:solidFill>
                  <a:srgbClr val="FF0000"/>
                </a:solidFill>
              </a:rPr>
              <a:t>Возрастная</a:t>
            </a:r>
            <a:r>
              <a:rPr lang="ru-RU" sz="3200" dirty="0" smtClean="0">
                <a:solidFill>
                  <a:schemeClr val="tx2"/>
                </a:solidFill>
              </a:rPr>
              <a:t> </a:t>
            </a:r>
            <a:r>
              <a:rPr lang="ru-RU" sz="3200" dirty="0" smtClean="0">
                <a:solidFill>
                  <a:srgbClr val="FF0000"/>
                </a:solidFill>
              </a:rPr>
              <a:t>группа</a:t>
            </a:r>
            <a:r>
              <a:rPr lang="ru-RU" sz="3200" dirty="0" smtClean="0">
                <a:solidFill>
                  <a:schemeClr val="tx2"/>
                </a:solidFill>
              </a:rPr>
              <a:t> – средняя группа (4-5 лет)</a:t>
            </a:r>
            <a:endParaRPr lang="ru-RU" sz="3200" dirty="0">
              <a:solidFill>
                <a:schemeClr val="tx2"/>
              </a:solidFill>
            </a:endParaRPr>
          </a:p>
        </p:txBody>
      </p:sp>
      <p:pic>
        <p:nvPicPr>
          <p:cNvPr id="5" name="Picture 4" descr="http://4put.ru/pictures/max/175/539674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475656" y="2204864"/>
            <a:ext cx="6326562" cy="44918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5436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Планируемые результаты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sz="3600" dirty="0" smtClean="0">
                <a:solidFill>
                  <a:srgbClr val="C00000"/>
                </a:solidFill>
              </a:rPr>
              <a:t>(развитие согласно целевым ориентирам ФГОС ДО )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96752"/>
            <a:ext cx="8435280" cy="5400600"/>
          </a:xfrm>
        </p:spPr>
        <p:txBody>
          <a:bodyPr>
            <a:normAutofit fontScale="40000" lnSpcReduction="20000"/>
          </a:bodyPr>
          <a:lstStyle/>
          <a:p>
            <a:pPr>
              <a:buNone/>
            </a:pPr>
            <a:r>
              <a:rPr lang="ru-RU" sz="4500" b="1" i="1" u="sng" dirty="0" smtClean="0">
                <a:solidFill>
                  <a:srgbClr val="002060"/>
                </a:solidFill>
              </a:rPr>
              <a:t>Личностные качества</a:t>
            </a:r>
            <a:r>
              <a:rPr lang="ru-RU" sz="4500" b="1" dirty="0" smtClean="0">
                <a:solidFill>
                  <a:srgbClr val="002060"/>
                </a:solidFill>
              </a:rPr>
              <a:t> </a:t>
            </a:r>
          </a:p>
          <a:p>
            <a:r>
              <a:rPr lang="ru-RU" sz="4500" dirty="0" smtClean="0">
                <a:solidFill>
                  <a:srgbClr val="002060"/>
                </a:solidFill>
              </a:rPr>
              <a:t>инициативность детей, любознательность, стремление к получению новых знаний, эмоциональная отзывчивость, уважение к старшим;</a:t>
            </a:r>
          </a:p>
          <a:p>
            <a:pPr lvl="0"/>
            <a:r>
              <a:rPr lang="ru-RU" sz="4500" dirty="0" smtClean="0">
                <a:solidFill>
                  <a:srgbClr val="002060"/>
                </a:solidFill>
              </a:rPr>
              <a:t>устойчивый интерес к истории и традициям создания народной игрушки; </a:t>
            </a:r>
          </a:p>
          <a:p>
            <a:pPr lvl="0"/>
            <a:r>
              <a:rPr lang="ru-RU" sz="4500" dirty="0" smtClean="0">
                <a:solidFill>
                  <a:srgbClr val="002060"/>
                </a:solidFill>
              </a:rPr>
              <a:t>Формировать умение рассказывать о предмете.</a:t>
            </a:r>
          </a:p>
          <a:p>
            <a:pPr lvl="0">
              <a:buNone/>
            </a:pPr>
            <a:endParaRPr lang="ru-RU" sz="4500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4500" b="1" i="1" u="sng" dirty="0" smtClean="0">
                <a:solidFill>
                  <a:srgbClr val="002060"/>
                </a:solidFill>
              </a:rPr>
              <a:t>Интеллектуальные качества</a:t>
            </a:r>
            <a:endParaRPr lang="ru-RU" sz="4500" b="1" dirty="0" smtClean="0">
              <a:solidFill>
                <a:srgbClr val="002060"/>
              </a:solidFill>
            </a:endParaRPr>
          </a:p>
          <a:p>
            <a:pPr lvl="0"/>
            <a:r>
              <a:rPr lang="ru-RU" sz="4500" dirty="0" smtClean="0">
                <a:solidFill>
                  <a:srgbClr val="002060"/>
                </a:solidFill>
              </a:rPr>
              <a:t>совершение простейших интеллектуальных операции : обобщение, классификация, сравнение;</a:t>
            </a:r>
          </a:p>
          <a:p>
            <a:pPr lvl="0"/>
            <a:r>
              <a:rPr lang="ru-RU" sz="4500" dirty="0" smtClean="0">
                <a:solidFill>
                  <a:srgbClr val="002060"/>
                </a:solidFill>
              </a:rPr>
              <a:t>действовать по образцу (инструкции) педагога в процессе создания образа и описания продукта собственной художественно-творческой деятельности;</a:t>
            </a:r>
          </a:p>
          <a:p>
            <a:pPr lvl="0"/>
            <a:r>
              <a:rPr lang="ru-RU" sz="4500" dirty="0" smtClean="0">
                <a:solidFill>
                  <a:srgbClr val="002060"/>
                </a:solidFill>
              </a:rPr>
              <a:t>понимание эстетической ценности образцов народного творчества (описывает средства выразительности : цветовое оформление игрушки, расположение элементов узора);</a:t>
            </a:r>
          </a:p>
          <a:p>
            <a:pPr lvl="0">
              <a:buNone/>
            </a:pPr>
            <a:endParaRPr lang="ru-RU" sz="4500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4500" b="1" i="1" u="sng" dirty="0" smtClean="0">
                <a:solidFill>
                  <a:srgbClr val="002060"/>
                </a:solidFill>
              </a:rPr>
              <a:t>Физические качества</a:t>
            </a:r>
            <a:endParaRPr lang="ru-RU" sz="4500" b="1" dirty="0" smtClean="0">
              <a:solidFill>
                <a:srgbClr val="002060"/>
              </a:solidFill>
            </a:endParaRPr>
          </a:p>
          <a:p>
            <a:pPr lvl="0"/>
            <a:r>
              <a:rPr lang="ru-RU" sz="4500" dirty="0" smtClean="0">
                <a:solidFill>
                  <a:srgbClr val="002060"/>
                </a:solidFill>
              </a:rPr>
              <a:t>ручная ловкость в процессе лепки скульптуры;</a:t>
            </a:r>
          </a:p>
          <a:p>
            <a:pPr lvl="0"/>
            <a:r>
              <a:rPr lang="ru-RU" sz="4500" dirty="0" smtClean="0">
                <a:solidFill>
                  <a:srgbClr val="002060"/>
                </a:solidFill>
              </a:rPr>
              <a:t>волевые усилия (довести работу до конца).</a:t>
            </a:r>
          </a:p>
          <a:p>
            <a:pPr lvl="0"/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rgbClr val="C00000"/>
                </a:solidFill>
              </a:rPr>
              <a:t>Продукт по итогам проекта: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75656" y="1556792"/>
            <a:ext cx="6347048" cy="1180728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i="1" dirty="0" smtClean="0">
                <a:solidFill>
                  <a:srgbClr val="002060"/>
                </a:solidFill>
              </a:rPr>
              <a:t>Мини-музей  «Дымковские и </a:t>
            </a:r>
            <a:r>
              <a:rPr lang="ru-RU" i="1" dirty="0" err="1" smtClean="0">
                <a:solidFill>
                  <a:srgbClr val="002060"/>
                </a:solidFill>
              </a:rPr>
              <a:t>Филимоновские</a:t>
            </a:r>
            <a:r>
              <a:rPr lang="ru-RU" i="1" dirty="0" smtClean="0">
                <a:solidFill>
                  <a:srgbClr val="002060"/>
                </a:solidFill>
              </a:rPr>
              <a:t> игрушки»</a:t>
            </a:r>
          </a:p>
          <a:p>
            <a:endParaRPr lang="ru-RU" dirty="0"/>
          </a:p>
        </p:txBody>
      </p:sp>
      <p:pic>
        <p:nvPicPr>
          <p:cNvPr id="31746" name="Picture 2" descr="http://img0.liveinternet.ru/images/attach/c/0/112/509/112509126_000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851920" y="3534385"/>
            <a:ext cx="5112568" cy="2494115"/>
          </a:xfrm>
          <a:prstGeom prst="rect">
            <a:avLst/>
          </a:prstGeom>
          <a:noFill/>
        </p:spPr>
      </p:pic>
      <p:pic>
        <p:nvPicPr>
          <p:cNvPr id="31748" name="Picture 4" descr="http://arcticaoy.ru/fb.ru/misc/i/gallery/17591/373853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79512" y="3140968"/>
            <a:ext cx="3419872" cy="28897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C00000"/>
                </a:solidFill>
              </a:rPr>
              <a:t>Предметно-развивающая среда: 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99992" y="1700808"/>
            <a:ext cx="4248472" cy="4824536"/>
          </a:xfrm>
        </p:spPr>
        <p:txBody>
          <a:bodyPr>
            <a:normAutofit fontScale="85000" lnSpcReduction="20000"/>
          </a:bodyPr>
          <a:lstStyle/>
          <a:p>
            <a:pPr>
              <a:buFontTx/>
              <a:buChar char="-"/>
            </a:pPr>
            <a:r>
              <a:rPr lang="ru-RU" i="1" dirty="0" smtClean="0">
                <a:solidFill>
                  <a:srgbClr val="002060"/>
                </a:solidFill>
              </a:rPr>
              <a:t>магнитофон </a:t>
            </a:r>
          </a:p>
          <a:p>
            <a:pPr>
              <a:buFontTx/>
              <a:buChar char="-"/>
            </a:pPr>
            <a:r>
              <a:rPr lang="ru-RU" i="1" dirty="0" smtClean="0">
                <a:solidFill>
                  <a:srgbClr val="002060"/>
                </a:solidFill>
              </a:rPr>
              <a:t>альбомы </a:t>
            </a:r>
          </a:p>
          <a:p>
            <a:pPr>
              <a:buFontTx/>
              <a:buChar char="-"/>
            </a:pPr>
            <a:r>
              <a:rPr lang="ru-RU" i="1" dirty="0" smtClean="0">
                <a:solidFill>
                  <a:srgbClr val="002060"/>
                </a:solidFill>
              </a:rPr>
              <a:t>народная музыка </a:t>
            </a:r>
          </a:p>
          <a:p>
            <a:pPr>
              <a:buFontTx/>
              <a:buChar char="-"/>
            </a:pPr>
            <a:r>
              <a:rPr lang="ru-RU" i="1" dirty="0" smtClean="0">
                <a:solidFill>
                  <a:srgbClr val="002060"/>
                </a:solidFill>
              </a:rPr>
              <a:t>книги </a:t>
            </a:r>
          </a:p>
          <a:p>
            <a:pPr>
              <a:buFontTx/>
              <a:buChar char="-"/>
            </a:pPr>
            <a:r>
              <a:rPr lang="ru-RU" i="1" dirty="0" smtClean="0">
                <a:solidFill>
                  <a:srgbClr val="002060"/>
                </a:solidFill>
              </a:rPr>
              <a:t>куклы </a:t>
            </a:r>
          </a:p>
          <a:p>
            <a:pPr>
              <a:buFontTx/>
              <a:buChar char="-"/>
            </a:pPr>
            <a:r>
              <a:rPr lang="ru-RU" i="1" dirty="0" smtClean="0">
                <a:solidFill>
                  <a:srgbClr val="002060"/>
                </a:solidFill>
              </a:rPr>
              <a:t>глиняные или лепные игрушки </a:t>
            </a:r>
          </a:p>
          <a:p>
            <a:pPr>
              <a:buFontTx/>
              <a:buChar char="-"/>
            </a:pPr>
            <a:r>
              <a:rPr lang="ru-RU" i="1" dirty="0" smtClean="0">
                <a:solidFill>
                  <a:srgbClr val="002060"/>
                </a:solidFill>
              </a:rPr>
              <a:t>дидактические игры </a:t>
            </a:r>
          </a:p>
          <a:p>
            <a:pPr>
              <a:buFontTx/>
              <a:buChar char="-"/>
            </a:pPr>
            <a:r>
              <a:rPr lang="ru-RU" i="1" dirty="0" smtClean="0">
                <a:solidFill>
                  <a:srgbClr val="002060"/>
                </a:solidFill>
              </a:rPr>
              <a:t> краски, раскраски</a:t>
            </a:r>
          </a:p>
          <a:p>
            <a:pPr>
              <a:buFontTx/>
              <a:buChar char="-"/>
            </a:pPr>
            <a:r>
              <a:rPr lang="ru-RU" i="1" dirty="0" smtClean="0">
                <a:solidFill>
                  <a:srgbClr val="002060"/>
                </a:solidFill>
              </a:rPr>
              <a:t>глина (соленое тесто) </a:t>
            </a:r>
          </a:p>
          <a:p>
            <a:pPr>
              <a:buFontTx/>
              <a:buChar char="-"/>
            </a:pPr>
            <a:r>
              <a:rPr lang="ru-RU" i="1" dirty="0" smtClean="0">
                <a:solidFill>
                  <a:srgbClr val="002060"/>
                </a:solidFill>
              </a:rPr>
              <a:t>фотографии.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33794" name="Picture 2" descr="http://kustari.net/userfiles/img_2645(1)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51520" y="1772816"/>
            <a:ext cx="3984912" cy="4464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rgbClr val="C00000"/>
                </a:solidFill>
              </a:rPr>
              <a:t>Основные  формы образовательной деятельности:</a:t>
            </a:r>
            <a:br>
              <a:rPr lang="ru-RU" sz="4000" dirty="0" smtClean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5328591"/>
          </a:xfrm>
        </p:spPr>
        <p:txBody>
          <a:bodyPr>
            <a:normAutofit fontScale="70000" lnSpcReduction="20000"/>
          </a:bodyPr>
          <a:lstStyle/>
          <a:p>
            <a:r>
              <a:rPr lang="ru-RU" sz="4400" i="1" dirty="0" smtClean="0">
                <a:solidFill>
                  <a:srgbClr val="002060"/>
                </a:solidFill>
              </a:rPr>
              <a:t>НОД;</a:t>
            </a:r>
          </a:p>
          <a:p>
            <a:r>
              <a:rPr lang="ru-RU" sz="4400" i="1" dirty="0" smtClean="0">
                <a:solidFill>
                  <a:srgbClr val="002060"/>
                </a:solidFill>
              </a:rPr>
              <a:t>Театрализованные игры; </a:t>
            </a:r>
          </a:p>
          <a:p>
            <a:r>
              <a:rPr lang="ru-RU" sz="4400" i="1" dirty="0" smtClean="0">
                <a:solidFill>
                  <a:srgbClr val="002060"/>
                </a:solidFill>
              </a:rPr>
              <a:t>Рассматривание, любование игрушками; </a:t>
            </a:r>
          </a:p>
          <a:p>
            <a:r>
              <a:rPr lang="ru-RU" sz="4400" i="1" dirty="0" smtClean="0">
                <a:solidFill>
                  <a:srgbClr val="002060"/>
                </a:solidFill>
              </a:rPr>
              <a:t>Экспериментирование с материалами (глина и пластилин, дерево и щепа…);</a:t>
            </a:r>
          </a:p>
          <a:p>
            <a:r>
              <a:rPr lang="ru-RU" sz="4400" i="1" dirty="0" smtClean="0">
                <a:solidFill>
                  <a:srgbClr val="002060"/>
                </a:solidFill>
              </a:rPr>
              <a:t>Моделирование на силуэте игрушки из элементов росписи (Дымка);</a:t>
            </a:r>
          </a:p>
          <a:p>
            <a:r>
              <a:rPr lang="ru-RU" sz="4400" i="1" dirty="0" smtClean="0">
                <a:solidFill>
                  <a:srgbClr val="002060"/>
                </a:solidFill>
              </a:rPr>
              <a:t>Экскурсии с родителями;</a:t>
            </a:r>
          </a:p>
          <a:p>
            <a:r>
              <a:rPr lang="ru-RU" sz="4400" i="1" dirty="0" smtClean="0">
                <a:solidFill>
                  <a:srgbClr val="002060"/>
                </a:solidFill>
              </a:rPr>
              <a:t>Самостоятельная детская деятельность в «мастерской»;</a:t>
            </a:r>
          </a:p>
          <a:p>
            <a:r>
              <a:rPr lang="ru-RU" sz="4400" i="1" dirty="0" smtClean="0">
                <a:solidFill>
                  <a:srgbClr val="002060"/>
                </a:solidFill>
              </a:rPr>
              <a:t>Сюжетно-ролевая игра «Экскурсия в музей». </a:t>
            </a:r>
          </a:p>
          <a:p>
            <a:endParaRPr lang="ru-RU" dirty="0" smtClean="0">
              <a:solidFill>
                <a:srgbClr val="002060"/>
              </a:solidFill>
            </a:endParaRPr>
          </a:p>
          <a:p>
            <a:endParaRPr lang="ru-RU" dirty="0" smtClean="0">
              <a:solidFill>
                <a:srgbClr val="002060"/>
              </a:solidFill>
            </a:endParaRPr>
          </a:p>
          <a:p>
            <a:pPr algn="ctr">
              <a:buNone/>
            </a:pPr>
            <a:endParaRPr lang="ru-RU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0"/>
            <a:ext cx="7416824" cy="1143000"/>
          </a:xfrm>
        </p:spPr>
        <p:txBody>
          <a:bodyPr>
            <a:normAutofit fontScale="90000"/>
          </a:bodyPr>
          <a:lstStyle/>
          <a:p>
            <a:pPr lvl="0" fontAlgn="base">
              <a:spcAft>
                <a:spcPct val="0"/>
              </a:spcAft>
              <a:tabLst>
                <a:tab pos="457200" algn="l"/>
              </a:tabLst>
            </a:pPr>
            <a:r>
              <a:rPr lang="ru-RU" sz="4000" dirty="0" smtClean="0">
                <a:solidFill>
                  <a:srgbClr val="C00000"/>
                </a:solidFill>
                <a:latin typeface="+mn-lt"/>
                <a:ea typeface="Times New Roman" pitchFamily="18" charset="0"/>
                <a:cs typeface="Times New Roman" pitchFamily="18" charset="0"/>
              </a:rPr>
              <a:t>            Этапы реализации проекта</a:t>
            </a:r>
            <a:r>
              <a:rPr lang="ru-RU" sz="4000" dirty="0" smtClean="0">
                <a:solidFill>
                  <a:srgbClr val="C00000"/>
                </a:solidFill>
                <a:latin typeface="Helvetica"/>
                <a:ea typeface="Times New Roman" pitchFamily="18" charset="0"/>
                <a:cs typeface="Times New Roman" pitchFamily="18" charset="0"/>
              </a:rPr>
              <a:t>:</a:t>
            </a:r>
            <a:endParaRPr lang="ru-RU" sz="32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310849"/>
              </p:ext>
            </p:extLst>
          </p:nvPr>
        </p:nvGraphicFramePr>
        <p:xfrm>
          <a:off x="323528" y="1052737"/>
          <a:ext cx="8568952" cy="57292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4296"/>
                <a:gridCol w="5904656"/>
              </a:tblGrid>
              <a:tr h="14011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ea typeface="Times New Roman" pitchFamily="18" charset="0"/>
                          <a:cs typeface="Times New Roman" pitchFamily="18" charset="0"/>
                        </a:rPr>
                        <a:t>Подготовительный этап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cs typeface="Arial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i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Собираем материал для нашего музея</a:t>
                      </a:r>
                    </a:p>
                    <a:p>
                      <a:r>
                        <a:rPr lang="ru-RU" sz="2800" b="1" i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Увлекаем родителей</a:t>
                      </a:r>
                      <a:endParaRPr lang="ru-RU" sz="2800" b="0" i="1" dirty="0" smtClean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26893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ea typeface="Times New Roman" pitchFamily="18" charset="0"/>
                          <a:cs typeface="Times New Roman" pitchFamily="18" charset="0"/>
                        </a:rPr>
                        <a:t>Конструкторский этап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cs typeface="Arial" pitchFamily="34" charset="0"/>
                      </a:endParaRPr>
                    </a:p>
                    <a:p>
                      <a:endParaRPr lang="ru-RU" b="1" i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2400" b="1" i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Знакомимся с народными игрушками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i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Оформляем нашу</a:t>
                      </a:r>
                      <a:r>
                        <a:rPr lang="ru-RU" sz="2400" b="1" i="1" kern="1200" baseline="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мастерскую для </a:t>
                      </a:r>
                      <a:r>
                        <a:rPr kumimoji="0" lang="ru-RU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ea typeface="Times New Roman" pitchFamily="18" charset="0"/>
                          <a:cs typeface="Times New Roman" pitchFamily="18" charset="0"/>
                        </a:rPr>
                        <a:t>изготовления  и росписи игрушки по народным мотивам 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87714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ea typeface="Times New Roman" pitchFamily="18" charset="0"/>
                          <a:cs typeface="Times New Roman" pitchFamily="18" charset="0"/>
                        </a:rPr>
                        <a:t>Технологический этап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cs typeface="Arial" pitchFamily="34" charset="0"/>
                      </a:endParaRPr>
                    </a:p>
                    <a:p>
                      <a:endParaRPr lang="ru-RU" b="1" i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cs typeface="Arial" pitchFamily="34" charset="0"/>
                        </a:rPr>
                        <a:t>Играем в мастерскую: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ea typeface="Times New Roman" pitchFamily="18" charset="0"/>
                          <a:cs typeface="Times New Roman" pitchFamily="18" charset="0"/>
                        </a:rPr>
                        <a:t>изготовление Дымковских и </a:t>
                      </a:r>
                      <a:r>
                        <a:rPr kumimoji="0" lang="ru-RU" sz="2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ea typeface="Times New Roman" pitchFamily="18" charset="0"/>
                          <a:cs typeface="Times New Roman" pitchFamily="18" charset="0"/>
                        </a:rPr>
                        <a:t>Филимоновских</a:t>
                      </a: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ea typeface="Times New Roman" pitchFamily="18" charset="0"/>
                          <a:cs typeface="Times New Roman" pitchFamily="18" charset="0"/>
                        </a:rPr>
                        <a:t> игрушек.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ea typeface="Times New Roman" pitchFamily="18" charset="0"/>
                          <a:cs typeface="Times New Roman" pitchFamily="18" charset="0"/>
                        </a:rPr>
                        <a:t> составление тематических альбомов с различными видами народных игрушек и их росписями;</a:t>
                      </a:r>
                      <a:endParaRPr kumimoji="0" lang="ru-RU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cs typeface="Arial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85341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ea typeface="Times New Roman" pitchFamily="18" charset="0"/>
                          <a:cs typeface="Times New Roman" pitchFamily="18" charset="0"/>
                        </a:rPr>
                        <a:t>Заключительный этап</a:t>
                      </a:r>
                    </a:p>
                    <a:p>
                      <a:endParaRPr lang="ru-RU" b="1" i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ea typeface="Times New Roman" pitchFamily="18" charset="0"/>
                          <a:cs typeface="Times New Roman" pitchFamily="18" charset="0"/>
                        </a:rPr>
                        <a:t>Сюжетно-ролевая игра с детьми «Экскурсия в музей».</a:t>
                      </a:r>
                      <a:endParaRPr kumimoji="0" lang="ru-RU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cs typeface="Arial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Для нашего музея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026" name="Picture 2" descr="C:\Users\user\Desktop\Новая папка\P_20170320_1646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7" y="0"/>
            <a:ext cx="3857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Новая папка\P_20170320_1646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340768"/>
            <a:ext cx="5328592" cy="531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3203</TotalTime>
  <Words>523</Words>
  <Application>Microsoft Office PowerPoint</Application>
  <PresentationFormat>Экран (4:3)</PresentationFormat>
  <Paragraphs>86</Paragraphs>
  <Slides>19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Сюжетно-ролевая игра   «Наш музей народной игрушки»</vt:lpstr>
      <vt:lpstr>Краткое содержание игрового проекта</vt:lpstr>
      <vt:lpstr>Вид проекта – творческий  игровой  Длительность – 4 недели Возрастная группа – средняя группа (4-5 лет)</vt:lpstr>
      <vt:lpstr>Планируемые результаты  (развитие согласно целевым ориентирам ФГОС ДО )</vt:lpstr>
      <vt:lpstr>Продукт по итогам проекта:  </vt:lpstr>
      <vt:lpstr>Предметно-развивающая среда: </vt:lpstr>
      <vt:lpstr>Основные  формы образовательной деятельности: </vt:lpstr>
      <vt:lpstr>            Этапы реализации проекта:</vt:lpstr>
      <vt:lpstr>Для нашего музея</vt:lpstr>
      <vt:lpstr>Книги для рассматривания</vt:lpstr>
      <vt:lpstr>Дидактические  игры</vt:lpstr>
      <vt:lpstr>Технологические карты</vt:lpstr>
      <vt:lpstr>Изготовление игрушек</vt:lpstr>
      <vt:lpstr>Для самостоятельной детской деятельности</vt:lpstr>
      <vt:lpstr>Презентация PowerPoint</vt:lpstr>
      <vt:lpstr>Вместе с родителями</vt:lpstr>
      <vt:lpstr>Вместе с родителями</vt:lpstr>
      <vt:lpstr>Презентация PowerPoint</vt:lpstr>
      <vt:lpstr>Список используемой литературы: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Евгения</dc:creator>
  <cp:lastModifiedBy>User</cp:lastModifiedBy>
  <cp:revision>332</cp:revision>
  <dcterms:created xsi:type="dcterms:W3CDTF">2016-02-11T14:13:41Z</dcterms:created>
  <dcterms:modified xsi:type="dcterms:W3CDTF">2023-02-08T12:03:07Z</dcterms:modified>
</cp:coreProperties>
</file>