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ru/search?newwindow=1&amp;sxsrf=ALiCzsZtWT7jIBY6GKjYNRFeS42KpqgPPg:1670158535715&amp;q=%D0%B8%D0%BD%D0%B2%D0%B5%D1%81%D1%82%D0%B8%D1%86%D0%B8%D0%B8+,+%D0%B2%D0%B8%D0%B4%D1%8B+%D1%86%D0%B5%D0%BD%D0%BD%D1%8B%D1%85+%D0%B1%D1%83%D0%BC%D0%B0%D0%B3,+%D1%84%D0%BE%D0%BD%D0%B4%D0%BE%D0%B2%D1%8B%D0%B9+%D1%80%D1%8B%D0%BD%D0%BE%D0%BA&amp;spell=1&amp;sa=X&amp;ved=2ahUKEwjskfWxgeD7AhXssIsKHdvwB64QkeECKAB6BAgIEA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7"/>
            <a:ext cx="7774632" cy="1800199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Инвестиции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,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виды ценных бумаг, фондовый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рынок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ВКС по обществознанию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сложных задач по ОГЭ/ЕГЭ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11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Акция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— ценная бумага, закрепляющая право владельца на получение прибыли в виде дивиденда, на участие в управлении АО, и на часть имущества после его ликвидации.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FGH\Desktop\класс новый год\slide-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6" y="1320660"/>
            <a:ext cx="6961024" cy="521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2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Облига́ция</a:t>
            </a:r>
            <a:r>
              <a:rPr lang="ru-RU" b="1" dirty="0"/>
              <a:t> </a:t>
            </a:r>
            <a:r>
              <a:rPr lang="ru-RU" dirty="0"/>
              <a:t>— долговое свидетельство, которое включает в себя два непременных свойства, возврат ссуды в срок и выплата фиксированного, регулярного дохода в виде процента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Пример: ИП Иванов 20 августа </a:t>
            </a:r>
            <a:r>
              <a:rPr lang="ru-RU" b="1" dirty="0" smtClean="0"/>
              <a:t>2022 </a:t>
            </a:r>
            <a:r>
              <a:rPr lang="ru-RU" b="1" dirty="0"/>
              <a:t>года вложил свои свободные средства </a:t>
            </a:r>
            <a:r>
              <a:rPr lang="ru-RU" b="1" dirty="0" smtClean="0"/>
              <a:t>в размере </a:t>
            </a:r>
            <a:r>
              <a:rPr lang="ru-RU" b="1" dirty="0"/>
              <a:t>300 000 руб., купив облигации АО </a:t>
            </a:r>
            <a:r>
              <a:rPr lang="ru-RU" b="1" dirty="0" smtClean="0"/>
              <a:t>«Ирина» </a:t>
            </a:r>
            <a:r>
              <a:rPr lang="ru-RU" b="1" dirty="0"/>
              <a:t>на год. Таким </a:t>
            </a:r>
            <a:r>
              <a:rPr lang="ru-RU" b="1" dirty="0" smtClean="0"/>
              <a:t>образом, он </a:t>
            </a:r>
            <a:r>
              <a:rPr lang="ru-RU" b="1" dirty="0"/>
              <a:t>стал инвестором предприятия по выпуску детской одежды и знает, что 20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августа </a:t>
            </a:r>
            <a:r>
              <a:rPr lang="ru-RU" b="1" dirty="0" smtClean="0"/>
              <a:t>2023 </a:t>
            </a:r>
            <a:r>
              <a:rPr lang="ru-RU" b="1" dirty="0"/>
              <a:t>года получит вложенные средства обратно и доход в </a:t>
            </a:r>
            <a:r>
              <a:rPr lang="ru-RU" b="1" dirty="0" smtClean="0"/>
              <a:t>виде</a:t>
            </a:r>
            <a:r>
              <a:rPr lang="ru-RU" dirty="0" smtClean="0"/>
              <a:t> </a:t>
            </a:r>
            <a:r>
              <a:rPr lang="ru-RU" b="1" dirty="0" smtClean="0"/>
              <a:t>фиксированного </a:t>
            </a:r>
            <a:r>
              <a:rPr lang="ru-RU" b="1" dirty="0"/>
              <a:t>процента.</a:t>
            </a:r>
            <a:endParaRPr lang="ru-RU" b="1" dirty="0" smtClean="0"/>
          </a:p>
          <a:p>
            <a:r>
              <a:rPr lang="ru-RU" b="1" dirty="0"/>
              <a:t>Вексель</a:t>
            </a:r>
            <a:r>
              <a:rPr lang="ru-RU" dirty="0"/>
              <a:t>-письменное долговое обязательство, в котором указана величина денежной суммы и сроки ее уплаты должником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Пример</a:t>
            </a:r>
            <a:r>
              <a:rPr lang="ru-RU" b="1" dirty="0"/>
              <a:t>, ИП Иванов приобретает у </a:t>
            </a:r>
            <a:r>
              <a:rPr lang="ru-RU" b="1" dirty="0" smtClean="0"/>
              <a:t>фирмы</a:t>
            </a:r>
            <a:r>
              <a:rPr lang="ru-RU" b="1" dirty="0"/>
              <a:t> </a:t>
            </a:r>
            <a:r>
              <a:rPr lang="ru-RU" b="1" dirty="0" smtClean="0"/>
              <a:t>«Уют» </a:t>
            </a:r>
            <a:r>
              <a:rPr lang="ru-RU" b="1" dirty="0" err="1" smtClean="0"/>
              <a:t>пеноплекс</a:t>
            </a:r>
            <a:r>
              <a:rPr lang="ru-RU" b="1" dirty="0" smtClean="0"/>
              <a:t> стоимостью 30</a:t>
            </a:r>
            <a:r>
              <a:rPr lang="ru-RU" b="1" dirty="0"/>
              <a:t> 000 рублей. 15 000 отдал </a:t>
            </a:r>
            <a:r>
              <a:rPr lang="ru-RU" b="1" dirty="0" smtClean="0"/>
              <a:t>сразу,</a:t>
            </a:r>
            <a:r>
              <a:rPr lang="ru-RU" b="1" dirty="0"/>
              <a:t> а </a:t>
            </a:r>
            <a:r>
              <a:rPr lang="ru-RU" b="1" dirty="0" smtClean="0"/>
              <a:t>на </a:t>
            </a:r>
            <a:r>
              <a:rPr lang="ru-RU" b="1" dirty="0"/>
              <a:t>а </a:t>
            </a:r>
            <a:r>
              <a:rPr lang="ru-RU" b="1" dirty="0" smtClean="0"/>
              <a:t>на оставшуюся </a:t>
            </a:r>
            <a:r>
              <a:rPr lang="ru-RU" b="1" dirty="0"/>
              <a:t>сумму попросил </a:t>
            </a:r>
            <a:r>
              <a:rPr lang="ru-RU" b="1" dirty="0" smtClean="0"/>
              <a:t>выписать </a:t>
            </a:r>
            <a:r>
              <a:rPr lang="ru-RU" b="1" dirty="0"/>
              <a:t>вексель</a:t>
            </a:r>
            <a:r>
              <a:rPr lang="ru-RU" b="1" dirty="0" smtClean="0"/>
              <a:t>, </a:t>
            </a:r>
            <a:r>
              <a:rPr lang="ru-RU" b="1" dirty="0"/>
              <a:t>с обязательством выплатить 15 </a:t>
            </a:r>
            <a:r>
              <a:rPr lang="ru-RU" b="1" dirty="0" smtClean="0"/>
              <a:t>000 </a:t>
            </a:r>
            <a:r>
              <a:rPr lang="ru-RU" b="1" dirty="0"/>
              <a:t>рублей через две недели.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пай</a:t>
            </a:r>
            <a:r>
              <a:rPr lang="ru-RU" dirty="0"/>
              <a:t> — именная ценная </a:t>
            </a:r>
            <a:r>
              <a:rPr lang="ru-RU" dirty="0" smtClean="0"/>
              <a:t>бумага </a:t>
            </a:r>
            <a:r>
              <a:rPr lang="ru-RU" dirty="0"/>
              <a:t>которая подтверждает, что вам принадлежит такая-то доля такого-то фонда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48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Кодификатор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2023г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179085"/>
              </p:ext>
            </p:extLst>
          </p:nvPr>
        </p:nvGraphicFramePr>
        <p:xfrm>
          <a:off x="2051720" y="1340768"/>
          <a:ext cx="5605330" cy="4848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574"/>
                <a:gridCol w="2975727"/>
                <a:gridCol w="1624029"/>
              </a:tblGrid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раздела 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содержания, проверяемые заданиями экзаменационной работы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контроли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руемого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компонент государственного стандарта основного общего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позиций</a:t>
                      </a:r>
                      <a:b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ФК ГОС</a:t>
                      </a:r>
                      <a:b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ПООП ООО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</a:tr>
              <a:tr h="3168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Банковские услуги, предоставляемые гражданам: депозит, кредит, платёжная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карта, электронные деньги, денежный перевод, обмен валюты.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дистанционного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банковского обслуживания: банкомат, мобильный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банкинг,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онлайн-банкинг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включения позиций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ПООП ООО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продиктована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материала и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активным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изучением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вопросов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финансовой</a:t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грамотности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школе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251" marR="632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0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Кодификатор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2023г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92500"/>
              </p:ext>
            </p:extLst>
          </p:nvPr>
        </p:nvGraphicFramePr>
        <p:xfrm>
          <a:off x="1403648" y="1628800"/>
          <a:ext cx="6552729" cy="3570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406"/>
                <a:gridCol w="3183595"/>
                <a:gridCol w="2312728"/>
              </a:tblGrid>
              <a:tr h="623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раздела 2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содержания, проверяемые заданиями экзаменационной работы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контролируемого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компонент государственного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образовательного стандарта (полного)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 общего образования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позиций ФК ГОС в ПООП СОО</a:t>
                      </a:r>
                      <a:b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(базовый уровень)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24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Ценные бумаги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Фондовый рынок, его инструменты. Акции, облигации и другие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ценные бумаги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73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Ценная бумага – </a:t>
            </a:r>
            <a:r>
              <a:rPr lang="ru-RU" dirty="0"/>
              <a:t>это документ, составленный по установленной форме и при наличии обязательных реквизитов, удостоверяющий имущественные права, осуществление или передача которых возможны только при предъявлении этого документа</a:t>
            </a:r>
            <a:r>
              <a:rPr lang="ru-RU" b="1" dirty="0" smtClean="0"/>
              <a:t>.</a:t>
            </a:r>
          </a:p>
          <a:p>
            <a:r>
              <a:rPr lang="ru-RU" b="1" dirty="0"/>
              <a:t>Фондовый рынок</a:t>
            </a:r>
            <a:r>
              <a:rPr lang="ru-RU" dirty="0"/>
              <a:t> – это организованный рынок торговли ценными бумагами.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6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Свойства ценных бумаг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980728"/>
            <a:ext cx="6840760" cy="5184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dirty="0" smtClean="0"/>
              <a:t>•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Обращаемость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• Ликвидностью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• Они доступны для гражданского оборота.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означает,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что физические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 юридические лица могут заключать сделки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 ценными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бумагами.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Участниками таких сделок являются эмитент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держатель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Эмитент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– это лицо, выпустившее ценную бумагу.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Эмитентами могут быть только юридические лица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государство, 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держателями физические лица, юридические лица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государство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Обязательным условием реализации эмитентом, закреплённых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ценной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бумаге имущественных прав, является её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предъявление держателем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9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692696"/>
            <a:ext cx="7546032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Инвестиции — это </a:t>
            </a:r>
            <a:r>
              <a:rPr lang="ru-RU" b="1" dirty="0"/>
              <a:t>вложение денежных средств для получения дохода или сохранения капитала</a:t>
            </a:r>
            <a:r>
              <a:rPr lang="ru-RU" dirty="0"/>
              <a:t>. Различают финансовые инвестиции (покупка ценных бумаг) и реальные (инвестиции в промышленность, строительство и так далее</a:t>
            </a:r>
            <a:r>
              <a:rPr lang="ru-RU" dirty="0" smtClean="0"/>
              <a:t>).</a:t>
            </a:r>
          </a:p>
          <a:p>
            <a:r>
              <a:rPr lang="ru-RU" b="1" dirty="0"/>
              <a:t>Инвестор - </a:t>
            </a:r>
            <a:r>
              <a:rPr lang="ru-RU" dirty="0"/>
              <a:t>владелец (собственник) ценной бумаги, ставший им в результате обмена на нее определенного количества принадлежавших ему денег или вещей (имущества)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2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Биржа - </a:t>
            </a:r>
            <a:r>
              <a:rPr lang="ru-RU" dirty="0"/>
              <a:t>организационный, постоянно функционирующий, определенный оптовый рынок однородных товаров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Бро́кер</a:t>
            </a:r>
            <a:r>
              <a:rPr lang="ru-RU" b="1" dirty="0"/>
              <a:t> (</a:t>
            </a:r>
            <a:r>
              <a:rPr lang="ru-RU" dirty="0"/>
              <a:t>от англ. </a:t>
            </a:r>
            <a:r>
              <a:rPr lang="ru-RU" dirty="0" err="1"/>
              <a:t>broker</a:t>
            </a:r>
            <a:r>
              <a:rPr lang="ru-RU" dirty="0"/>
              <a:t> — маклер, брокер, посредник) — юридическое или физическое лицо, выполняющее посреднические функции между продавцом и покупателем.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23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orexdengi.com/filedata/fetch?id=29680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4" y="548680"/>
            <a:ext cx="8199218" cy="461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23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ценных бумаг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Долевые - указывают на долю лица,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вложившего своё имущество в предприятие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(акция)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Долговые - закрепляют долговые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обязательства (облигация, депозитный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сертификат)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Производные ценные бумаги любые ценные бумаги,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удостоверяющие право </a:t>
            </a:r>
            <a:r>
              <a:rPr lang="ru-RU" dirty="0" smtClean="0"/>
              <a:t>их владельца </a:t>
            </a:r>
            <a:r>
              <a:rPr lang="ru-RU" dirty="0"/>
              <a:t>на покупку или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продажу акций, облигаций </a:t>
            </a:r>
            <a:r>
              <a:rPr lang="ru-RU" dirty="0" smtClean="0"/>
              <a:t>и государственных долговых обязательств </a:t>
            </a:r>
            <a:r>
              <a:rPr lang="ru-RU" dirty="0"/>
              <a:t>(</a:t>
            </a:r>
            <a:r>
              <a:rPr lang="ru-RU" dirty="0" smtClean="0"/>
              <a:t>финансовые фьючерсы</a:t>
            </a:r>
            <a:r>
              <a:rPr lang="ru-RU" dirty="0"/>
              <a:t>, варранты, </a:t>
            </a:r>
            <a:r>
              <a:rPr lang="ru-RU" dirty="0" smtClean="0"/>
              <a:t>опционы, фьючерсные </a:t>
            </a:r>
            <a:r>
              <a:rPr lang="ru-RU" dirty="0"/>
              <a:t>контракты).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153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Инвестиции, виды ценных бумаг, фондовый рынок. </vt:lpstr>
      <vt:lpstr>Кодификатор ОГЭ 2023г</vt:lpstr>
      <vt:lpstr>Кодификатор ЕГЭ 2023г</vt:lpstr>
      <vt:lpstr>Презентация PowerPoint</vt:lpstr>
      <vt:lpstr>Свойства ценных бумаг </vt:lpstr>
      <vt:lpstr>Презентация PowerPoint</vt:lpstr>
      <vt:lpstr>Презентация PowerPoint</vt:lpstr>
      <vt:lpstr>Презентация PowerPoint</vt:lpstr>
      <vt:lpstr>Виды ценных бумаг</vt:lpstr>
      <vt:lpstr>Акция — ценная бумага, закрепляющая право владельца на получение прибыли в виде дивиденда, на участие в управлении АО, и на часть имущества после его ликвидации.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 , виды ценных бумаг, фондовый рынок</dc:title>
  <dc:creator>FGH</dc:creator>
  <cp:lastModifiedBy>FGH</cp:lastModifiedBy>
  <cp:revision>9</cp:revision>
  <dcterms:created xsi:type="dcterms:W3CDTF">2022-12-11T06:51:50Z</dcterms:created>
  <dcterms:modified xsi:type="dcterms:W3CDTF">2022-12-11T08:28:06Z</dcterms:modified>
</cp:coreProperties>
</file>