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45E8CC-084F-4BEA-8CE2-2F264F70A52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60E5B07-9CE9-47C7-B618-14F77442D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E8CC-084F-4BEA-8CE2-2F264F70A52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5B07-9CE9-47C7-B618-14F77442D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E8CC-084F-4BEA-8CE2-2F264F70A52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5B07-9CE9-47C7-B618-14F77442D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45E8CC-084F-4BEA-8CE2-2F264F70A52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0E5B07-9CE9-47C7-B618-14F77442D4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45E8CC-084F-4BEA-8CE2-2F264F70A52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60E5B07-9CE9-47C7-B618-14F77442D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E8CC-084F-4BEA-8CE2-2F264F70A52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5B07-9CE9-47C7-B618-14F77442D4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E8CC-084F-4BEA-8CE2-2F264F70A52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5B07-9CE9-47C7-B618-14F77442D4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45E8CC-084F-4BEA-8CE2-2F264F70A52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0E5B07-9CE9-47C7-B618-14F77442D4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E8CC-084F-4BEA-8CE2-2F264F70A52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5B07-9CE9-47C7-B618-14F77442D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45E8CC-084F-4BEA-8CE2-2F264F70A52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0E5B07-9CE9-47C7-B618-14F77442D4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45E8CC-084F-4BEA-8CE2-2F264F70A52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0E5B07-9CE9-47C7-B618-14F77442D4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45E8CC-084F-4BEA-8CE2-2F264F70A524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60E5B07-9CE9-47C7-B618-14F77442D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764704"/>
            <a:ext cx="669228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Паспорт </a:t>
            </a:r>
            <a:b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логопедического кабинета</a:t>
            </a:r>
            <a:endParaRPr lang="ru-RU" sz="3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hello_html_m72071ea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564904"/>
            <a:ext cx="3024336" cy="396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39552" y="404664"/>
          <a:ext cx="7560840" cy="554461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29071"/>
                <a:gridCol w="5249310"/>
                <a:gridCol w="1582459"/>
              </a:tblGrid>
              <a:tr h="82579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О.С. </a:t>
                      </a:r>
                      <a:r>
                        <a:rPr lang="ru-RU" b="0" dirty="0" err="1" smtClean="0"/>
                        <a:t>Гомзак</a:t>
                      </a:r>
                      <a:r>
                        <a:rPr lang="ru-RU" b="0" dirty="0" smtClean="0"/>
                        <a:t> «Говорим правильно</a:t>
                      </a:r>
                      <a:r>
                        <a:rPr lang="ru-RU" b="0" baseline="0" dirty="0" smtClean="0"/>
                        <a:t> в 5-6 лет Конспекты фронтальных занятий </a:t>
                      </a:r>
                      <a:endParaRPr lang="ru-RU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117970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О.С. </a:t>
                      </a:r>
                      <a:r>
                        <a:rPr lang="ru-RU" dirty="0" err="1" smtClean="0"/>
                        <a:t>Гомзак</a:t>
                      </a:r>
                      <a:r>
                        <a:rPr lang="ru-RU" dirty="0" smtClean="0"/>
                        <a:t> «Говорим правильно» Конспекты занятий по развитию связной речи  в старшей группе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117970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О.С. </a:t>
                      </a:r>
                      <a:r>
                        <a:rPr lang="ru-RU" dirty="0" err="1" smtClean="0"/>
                        <a:t>Гомзак</a:t>
                      </a:r>
                      <a:r>
                        <a:rPr lang="ru-RU" dirty="0" smtClean="0"/>
                        <a:t> «Говорим правильно» Картинный материал  Конспекты занятий по развитию связной речи  в</a:t>
                      </a:r>
                      <a:r>
                        <a:rPr lang="ru-RU" baseline="0" dirty="0" smtClean="0"/>
                        <a:t> старшей группе</a:t>
                      </a:r>
                      <a:endParaRPr lang="ru-RU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117970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19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В.В.Коноваленко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С.В.Коноваленко</a:t>
                      </a:r>
                      <a:r>
                        <a:rPr lang="ru-RU" dirty="0" smtClean="0"/>
                        <a:t> «Фронтальные логопедические занятия в подготовительной группе для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детей ФФН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</a:t>
                      </a:r>
                    </a:p>
                    <a:p>
                      <a:endParaRPr lang="ru-RU" dirty="0"/>
                    </a:p>
                  </a:txBody>
                  <a:tcPr anchor="ctr"/>
                </a:tc>
              </a:tr>
              <a:tr h="117970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В.В.Коноваленко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С.В.Коноваленко</a:t>
                      </a:r>
                      <a:r>
                        <a:rPr lang="ru-RU" dirty="0" smtClean="0"/>
                        <a:t> «Фронтальные логопедические занятия в подготовительной группе для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детей ОНР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Дидактический материал для индивидуальной 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95536" y="1052736"/>
          <a:ext cx="7633095" cy="56660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20328"/>
                <a:gridCol w="5616624"/>
                <a:gridCol w="1296143"/>
              </a:tblGrid>
              <a:tr h="575841"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Имеется в наличии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«Слоговое лото»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«Слоговые кубики»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«Что где находиться?»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«Назови какой?»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«Кто кричит, что звучит?»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«Первые картинки разрезные»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«Читаем по слогам»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«Игры для автоматизации произношения звуков [ б, б', п.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п',в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в',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ф,ф',д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д',т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т',м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м',н,н',г,г',к,к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' ]»</a:t>
                      </a:r>
                      <a:endParaRPr lang="ru-RU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«Составь предложения»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Игровизор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«Контуры»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«Четвертый лишний»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«Подбери по смыслу»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67544" y="332656"/>
          <a:ext cx="7467600" cy="6202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64096"/>
                <a:gridCol w="5328592"/>
                <a:gridCol w="12749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Слова и числа»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</a:t>
                      </a:r>
                      <a:endParaRPr lang="ru-RU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Скажи по другому»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smtClean="0"/>
                        <a:t>1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«Одинаковое – разное»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smtClean="0"/>
                        <a:t>1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«Логопедические парные» [ Р , Р', Л, Л', Ш, Ж, Ч, Щ, Ц, С, СЬ, З, ЗЬ ] Н.Э.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Теремкова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smtClean="0"/>
                        <a:t>1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«Предметы из сюжетов»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smtClean="0"/>
                        <a:t>1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«Подбери слова к рассказу»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smtClean="0"/>
                        <a:t>1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«Большой, средний, маленький»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smtClean="0"/>
                        <a:t>1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«Найди лишний глагол»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smtClean="0"/>
                        <a:t>1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Кто что делает?»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smtClean="0"/>
                        <a:t>1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«Словообразование»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smtClean="0"/>
                        <a:t>1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«Читаем истории в картинках»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smtClean="0"/>
                        <a:t>1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«Что для чего?»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smtClean="0"/>
                        <a:t>1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«Многозначные слова»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smtClean="0"/>
                        <a:t>1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«Осень, зима, весна, лето»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smtClean="0"/>
                        <a:t>1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«Собери пословицу»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smtClean="0"/>
                        <a:t>1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«Он, Она, Они»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67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Материал для автоматизации звуков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23850" y="908050"/>
          <a:ext cx="7776542" cy="54012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74496"/>
                <a:gridCol w="5474054"/>
                <a:gridCol w="1327992"/>
              </a:tblGrid>
              <a:tr h="625932"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Имеется в наличии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3398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Предметные картинки для автоматизации звуков в различной позиции слова, в словах, разной слоговой структуры.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</a:t>
                      </a:r>
                    </a:p>
                    <a:p>
                      <a:endParaRPr lang="ru-RU" dirty="0"/>
                    </a:p>
                  </a:txBody>
                  <a:tcPr anchor="ctr"/>
                </a:tc>
              </a:tr>
              <a:tr h="45989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Разрезная азбука.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1</a:t>
                      </a:r>
                      <a:endParaRPr lang="ru-RU" dirty="0" smtClean="0"/>
                    </a:p>
                  </a:txBody>
                  <a:tcPr/>
                </a:tc>
              </a:tr>
              <a:tr h="79379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Сюжетные картинки для составления предложений всех типов.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1</a:t>
                      </a:r>
                      <a:endParaRPr lang="ru-RU" dirty="0" smtClean="0"/>
                    </a:p>
                  </a:txBody>
                  <a:tcPr/>
                </a:tc>
              </a:tr>
              <a:tr h="79379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Сюжетные картинки для составления связных рассказов.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1</a:t>
                      </a:r>
                      <a:endParaRPr lang="ru-RU" dirty="0" smtClean="0"/>
                    </a:p>
                  </a:txBody>
                  <a:tcPr/>
                </a:tc>
              </a:tr>
              <a:tr h="113398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Речевой материал для автоматизации звуков в речи (чистоговорки, скороговорки, стихи, тексты).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1</a:t>
                      </a:r>
                      <a:endParaRPr lang="ru-RU" dirty="0" smtClean="0"/>
                    </a:p>
                  </a:txBody>
                  <a:tcPr/>
                </a:tc>
              </a:tr>
              <a:tr h="4598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</a:rPr>
              <a:t>Материал для развития общей и мелкой моторики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1560" y="836712"/>
          <a:ext cx="7467600" cy="56682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92088"/>
                <a:gridCol w="5256584"/>
                <a:gridCol w="141892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Имеется в наличии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Мячи разной величины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488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Мячи для массажа рук Су- Джо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Мячи для массажа рук Су- Джо</a:t>
                      </a: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кисть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Конструктор «Самоделкин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Картинки-символы для артикуляционной гимнастики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Линейки для обведения предметов по контуру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Шнуровки «Затейник», «Малыш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Елочка радужная» «Елочка двух цветная»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В.В.Воскобовича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Геоконг»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«Кораблик Плюх Плюх»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«Кораблик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Брыз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брыз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Коврик для рук «Аппликатор» Кузнецова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67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chemeClr val="tx1"/>
                </a:solidFill>
              </a:rPr>
              <a:t>Материал для формирования воздушной струи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571184" cy="434907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74440"/>
                <a:gridCol w="5400600"/>
                <a:gridCol w="1296144"/>
              </a:tblGrid>
              <a:tr h="821652"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Имеется в наличии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391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«Трубочки»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</a:t>
                      </a:r>
                      <a:endParaRPr lang="ru-RU" b="0" dirty="0"/>
                    </a:p>
                  </a:txBody>
                  <a:tcPr anchor="ctr"/>
                </a:tc>
              </a:tr>
              <a:tr h="50391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Игрушка «Вертушка»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smtClean="0"/>
                        <a:t>1</a:t>
                      </a:r>
                      <a:endParaRPr lang="ru-RU" b="0" dirty="0"/>
                    </a:p>
                  </a:txBody>
                  <a:tcPr/>
                </a:tc>
              </a:tr>
              <a:tr h="50391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«Воздушный футбол»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smtClean="0"/>
                        <a:t>1</a:t>
                      </a:r>
                      <a:endParaRPr lang="ru-RU" b="0" dirty="0"/>
                    </a:p>
                  </a:txBody>
                  <a:tcPr/>
                </a:tc>
              </a:tr>
              <a:tr h="50391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«Дудочки»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smtClean="0"/>
                        <a:t>1</a:t>
                      </a:r>
                      <a:endParaRPr lang="ru-RU" b="0" dirty="0"/>
                    </a:p>
                  </a:txBody>
                  <a:tcPr/>
                </a:tc>
              </a:tr>
              <a:tr h="50391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Свисток»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smtClean="0"/>
                        <a:t>1</a:t>
                      </a:r>
                      <a:endParaRPr lang="ru-RU" b="0" dirty="0"/>
                    </a:p>
                  </a:txBody>
                  <a:tcPr/>
                </a:tc>
              </a:tr>
              <a:tr h="50391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«Губная флейта»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smtClean="0"/>
                        <a:t>1</a:t>
                      </a:r>
                      <a:endParaRPr lang="ru-RU" b="0" dirty="0"/>
                    </a:p>
                  </a:txBody>
                  <a:tcPr/>
                </a:tc>
              </a:tr>
              <a:tr h="50391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«Мыльные пузыри»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Материал для работы над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лексико-грамматическим строем речи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3989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02432"/>
                <a:gridCol w="5400600"/>
                <a:gridCol w="1264568"/>
              </a:tblGrid>
              <a:tr h="834420"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Имеется в наличии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462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Карточки и картинки с заданиями: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• Подбор слов-антонимов и слов-синонимов.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• Образование слов с уменьшительно-ласкательными суффиксами.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• Образование единственного и множительного числа имён существительных.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• Употребление предлогов.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467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Учебно-методическая литература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1560" y="836712"/>
          <a:ext cx="7467600" cy="58897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64096"/>
                <a:gridCol w="5112568"/>
                <a:gridCol w="1490936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Имеется в наличии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/>
                        <a:t>1</a:t>
                      </a:r>
                      <a:endParaRPr lang="ru-RU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«500 логопедических стишков для детей»</a:t>
                      </a:r>
                    </a:p>
                    <a:p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Шипошина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Т.В., Иванова Н.В., Сон С.Л.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/>
                        <a:t>2</a:t>
                      </a:r>
                      <a:endParaRPr lang="ru-RU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«Обучаем дошкольников грамоте» С.Е. Гордеева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«100 физкультминуток на логопедических занятиях»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Н.Г.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Метельская</a:t>
                      </a: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/>
                        <a:t>3</a:t>
                      </a:r>
                      <a:endParaRPr lang="ru-RU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«Логоритмика»  А.Е.Воронова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/>
                        <a:t>4</a:t>
                      </a:r>
                      <a:endParaRPr lang="ru-RU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«Профилактика нарушений чтения и письма! М.В.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Еромыгина</a:t>
                      </a: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/>
                        <a:t>5</a:t>
                      </a:r>
                      <a:endParaRPr lang="ru-RU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«Специальная индивидуальная программа развития для детей с нарушением интеллекта» Баранова Т.Ф.,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Мартыненко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С.М.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/>
                        <a:t>6</a:t>
                      </a:r>
                      <a:endParaRPr lang="ru-RU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«Артикуляционная гимнастика для малышей» Н.В. Рыжова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23528" y="188640"/>
          <a:ext cx="7632849" cy="6410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92088"/>
                <a:gridCol w="5616624"/>
                <a:gridCol w="12241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«Конспекты логопедических занятий в средней группе» О.Н. </a:t>
                      </a:r>
                      <a:r>
                        <a:rPr kumimoji="0" lang="ru-RU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Лиманская</a:t>
                      </a:r>
                      <a:endParaRPr kumimoji="0"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</a:t>
                      </a:r>
                      <a:endParaRPr lang="ru-RU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«Игры и упражнения на каждый день для детей 4-5 лет с ОНР 1 часть» Е.И. Веселова , Е.М. Скрябина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«Игры и упражнения на каждый день для детей 4-5 лет с ОНР 2 часть» Е.И. Веселова , Е.М. Скрябина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«Игровые упражнения для развития речи детей 5-7 лет с ОВЗ»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Т.А. Антропова, Г.А. Мареева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«Времена года Игры и упражнения для развития речи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5-7 лет» Т.А. Антропова, Г.А. Мареева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14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«Логопедический массаж зондами» С.Ю.Танцюра , Т.А, Данилевич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«Логопедический массаж : игры и упражнения» И.Ю.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Оглобина</a:t>
                      </a: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Логопедический массаж ложками </a:t>
                      </a:r>
                      <a:r>
                        <a:rPr kumimoji="0" lang="ru-RU" sz="18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(методика</a:t>
                      </a:r>
                    </a:p>
                    <a:p>
                      <a:r>
                        <a:rPr kumimoji="0" lang="ru-RU" sz="18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О.И. </a:t>
                      </a:r>
                      <a:r>
                        <a:rPr kumimoji="0" lang="ru-RU" sz="1800" b="0" i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Крупенчук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67544" y="332656"/>
          <a:ext cx="7467600" cy="597666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92088"/>
                <a:gridCol w="5184576"/>
                <a:gridCol w="1490936"/>
              </a:tblGrid>
              <a:tr h="43760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«Комплекс упражнений с пальчиками»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90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«Конспекты  подгрупповых логопедических занятий в старшей группе для детей с ОНР» Н.В.Нищева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10790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19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«Картотека методические рекомендаций для родителей дошкольников с ОНР» Н.В.Нищева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75532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«Логопедическое пособие для занятий с детьми» А.И. Богомолова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43760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21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«Картотека подвижных игр» Н.В.Нищева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43760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60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60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760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60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571184" cy="60692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i="1" dirty="0" smtClean="0"/>
              <a:t>ЛОГОПЕДИЧЕСКИЙ КАБИНЕТ</a:t>
            </a:r>
            <a:r>
              <a:rPr lang="ru-RU" b="1" dirty="0" smtClean="0"/>
              <a:t> </a:t>
            </a:r>
          </a:p>
          <a:p>
            <a:pPr algn="ctr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Логопедический кабинет – это не только рабочее место учителя – логопеда, но и учебная аудитория, где проводятся коррекционные занятия. Поэтому кабинет должен быть: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•обеспечен необходимым для работы и в нужном количестве демонстрационным оборудованием, мебелью,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–техническими средствами (включая ПК с обучающими программами для индивидуальной работы, а также для оформления и ведения необходимой документации); максимально содержательными систематизированными предусматривающими различные виды работы учебными пособиями, используемыми в готовом виде или изготовленными в совместной деятельности с учащимися в ходе занятия что придаёт больший развивающий эффект;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•просторным, учитывая преимущественно групповую форму работы с учащимися;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•стилистически нейтральным без излишнего демонстрационного материала, не имеющего информационного содержания, учитывая школьный возраст детей;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•удобным для проведения консультативной работы с родителями детей и методической работы с педагогами школы по вопросам коррекции, разви­тия, воспитания и обучения учащихся в ДОУ.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467600" cy="63367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b="1" i="1" u="sng" dirty="0" smtClean="0"/>
              <a:t>Зонирование логопедического кабинета</a:t>
            </a:r>
            <a:endParaRPr lang="ru-RU" sz="1400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r>
              <a:rPr lang="ru-RU" sz="1050" dirty="0" smtClean="0"/>
              <a:t> </a:t>
            </a:r>
            <a:r>
              <a:rPr lang="ru-RU" sz="1200" i="1" dirty="0" smtClean="0"/>
              <a:t>Краткое описание кабинета: 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В кабинете предусмотрено 1 рабочее место педагога и 12 детских стульчиков для занятий детьми. В логопедическом кабинете проводятся индивидуальные и групповые занятия с детьми среднего и старшего  дошкольного возраста.</a:t>
            </a:r>
          </a:p>
          <a:p>
            <a:pPr>
              <a:buNone/>
            </a:pPr>
            <a:r>
              <a:rPr lang="ru-RU" sz="1200" i="1" dirty="0" smtClean="0"/>
              <a:t>Основные направления работы проводимые в логопедическом кабинете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1. Проведения диагностического обследования речевого развития детей дошкольного возраста.</a:t>
            </a:r>
          </a:p>
          <a:p>
            <a:pPr>
              <a:buNone/>
            </a:pPr>
            <a:r>
              <a:rPr lang="ru-RU" sz="1200" dirty="0" smtClean="0"/>
              <a:t>2. Составление индивидуальных маршрутов логопедического сопровождения и планов подгрупповых занятий.</a:t>
            </a:r>
          </a:p>
          <a:p>
            <a:pPr>
              <a:buNone/>
            </a:pPr>
            <a:r>
              <a:rPr lang="ru-RU" sz="1200" dirty="0" smtClean="0"/>
              <a:t>3. Проведение индивидуальных и подгрупповых занятий с детьми.</a:t>
            </a:r>
          </a:p>
          <a:p>
            <a:pPr>
              <a:buNone/>
            </a:pPr>
            <a:r>
              <a:rPr lang="ru-RU" sz="1200" dirty="0" smtClean="0"/>
              <a:t>4. Консультирование педагогов и родителей (беседы, показ приемов индивидуальной коррекционной работы с ребенком).</a:t>
            </a:r>
          </a:p>
          <a:p>
            <a:pPr>
              <a:buNone/>
            </a:pPr>
            <a:r>
              <a:rPr lang="ru-RU" sz="1200" dirty="0" smtClean="0"/>
              <a:t>5. Ведение документации.</a:t>
            </a:r>
          </a:p>
          <a:p>
            <a:pPr>
              <a:buNone/>
            </a:pPr>
            <a:r>
              <a:rPr lang="ru-RU" sz="1200" i="1" dirty="0" smtClean="0"/>
              <a:t>Задачи коррекционной работы</a:t>
            </a:r>
            <a:r>
              <a:rPr lang="ru-RU" sz="1200" dirty="0" smtClean="0"/>
              <a:t>:</a:t>
            </a:r>
          </a:p>
          <a:p>
            <a:pPr>
              <a:buNone/>
            </a:pPr>
            <a:r>
              <a:rPr lang="ru-RU" sz="1200" dirty="0" smtClean="0"/>
              <a:t>1) Развитие общих произвольных движений. Совершенствование статической и динамической организации движений, скорости и плавности переключения с одного движения на другое.</a:t>
            </a:r>
          </a:p>
          <a:p>
            <a:pPr>
              <a:buNone/>
            </a:pPr>
            <a:r>
              <a:rPr lang="ru-RU" sz="1200" dirty="0" smtClean="0"/>
              <a:t>2) Развитие тонких дифференцированных движение кисти и пальцев рук.</a:t>
            </a:r>
          </a:p>
          <a:p>
            <a:pPr>
              <a:buNone/>
            </a:pPr>
            <a:r>
              <a:rPr lang="ru-RU" sz="1200" dirty="0" smtClean="0"/>
              <a:t>3) Формирование психологической базы речи. Развитие познавательных психических процессов: внимания, восприятия и памяти разной модальности, мышления, воображения.</a:t>
            </a:r>
          </a:p>
          <a:p>
            <a:pPr>
              <a:buNone/>
            </a:pPr>
            <a:r>
              <a:rPr lang="ru-RU" sz="1200" dirty="0" smtClean="0"/>
              <a:t>4) Развитие речевого аппарата. Совершенствование статической и динамической организации движений артикуляционного, дыхательного и голосового отделов речевого аппарата, координации их работы.</a:t>
            </a:r>
          </a:p>
          <a:p>
            <a:pPr>
              <a:buNone/>
            </a:pPr>
            <a:r>
              <a:rPr lang="ru-RU" sz="1200" dirty="0" smtClean="0"/>
              <a:t>5) Развитие мимической мускулатуры. Нормализация мышечного тонуса, формирование выразительной мимики.</a:t>
            </a:r>
          </a:p>
          <a:p>
            <a:pPr>
              <a:buNone/>
            </a:pPr>
            <a:r>
              <a:rPr lang="ru-RU" sz="1200" dirty="0" smtClean="0"/>
              <a:t>6) Формирование правильного звукопроизношения. Постановка, автоматизация звуков, их дифференциация.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7) Развитие фонематических процессов. Обучение опознанию, различению, выделению звуков, слогов в речи, определению места, количества и последовательности звуков и слогов в слове.</a:t>
            </a:r>
          </a:p>
          <a:p>
            <a:pPr>
              <a:buNone/>
            </a:pPr>
            <a:r>
              <a:rPr lang="ru-RU" sz="1200" dirty="0" smtClean="0"/>
              <a:t>8) Формирование слоговой структуры слова. Тренировка в произношении и анализе слов различной слоговой структуры.</a:t>
            </a:r>
          </a:p>
          <a:p>
            <a:pPr>
              <a:buNone/>
            </a:pPr>
            <a:r>
              <a:rPr lang="ru-RU" sz="1200" dirty="0" smtClean="0"/>
              <a:t>9) Развитие и совершенствование лексико-грамматической стороны речи. Формирование умения понимать предложения, логико-грамматические конструкции разной степени сложности, уточнение, закрепление, расширение словаря по лексическим темам, активизация использования предложных конструкций, навыков словообразования, словоизменения, составления предложений и рассказов.</a:t>
            </a:r>
          </a:p>
          <a:p>
            <a:pPr>
              <a:buNone/>
            </a:pPr>
            <a:r>
              <a:rPr lang="ru-RU" sz="1200" dirty="0" smtClean="0"/>
              <a:t>10) Подготовка к обучению грамоте. Формирование умения устанавливать связь между звуком и буквой, навыков звукобуквенного анализа, слитного чтения с пониманием смысла прочитанного.</a:t>
            </a:r>
          </a:p>
          <a:p>
            <a:pPr algn="ctr">
              <a:buNone/>
            </a:pPr>
            <a:r>
              <a:rPr lang="ru-RU" sz="1200" b="1" i="1" dirty="0" smtClean="0"/>
              <a:t>Помещение кабинета условно поделено на зоны:</a:t>
            </a:r>
            <a:endParaRPr lang="ru-RU" sz="1200" dirty="0" smtClean="0"/>
          </a:p>
          <a:p>
            <a:pPr>
              <a:buNone/>
            </a:pPr>
            <a:r>
              <a:rPr lang="ru-RU" sz="1200" i="1" u="sng" dirty="0" smtClean="0"/>
              <a:t>Зона развития артикуляционного аппарата и постановки звуков</a:t>
            </a:r>
            <a:r>
              <a:rPr lang="ru-RU" sz="1200" dirty="0" smtClean="0"/>
              <a:t>;  Эта зона оборудована настенным зеркалом, рабочим столом и 2-мя детскими стульчиками для занятий с детьми.</a:t>
            </a:r>
          </a:p>
          <a:p>
            <a:pPr>
              <a:buNone/>
            </a:pPr>
            <a:r>
              <a:rPr lang="ru-RU" sz="1200" i="1" u="sng" dirty="0" smtClean="0"/>
              <a:t>Зона развития мелкой моторики и артикуляционного аппарата</a:t>
            </a:r>
            <a:r>
              <a:rPr lang="ru-RU" sz="1200" dirty="0" smtClean="0"/>
              <a:t>; Находятся маленькие зеркала, альбом с артикуляционной гимнастикой, инструментарий для постановки звуков, пособия для пальчиковой гимнастики и общему массажу, пособия для </a:t>
            </a:r>
            <a:r>
              <a:rPr lang="ru-RU" sz="1200" dirty="0" err="1" smtClean="0"/>
              <a:t>кинезиологических</a:t>
            </a:r>
            <a:r>
              <a:rPr lang="ru-RU" sz="1200" dirty="0" smtClean="0"/>
              <a:t> упражнений.</a:t>
            </a:r>
          </a:p>
          <a:p>
            <a:pPr>
              <a:buNone/>
            </a:pPr>
            <a:r>
              <a:rPr lang="ru-RU" sz="1200" i="1" u="sng" dirty="0" smtClean="0"/>
              <a:t>Зона развития речевого дыхания</a:t>
            </a:r>
            <a:r>
              <a:rPr lang="ru-RU" sz="1200" dirty="0" smtClean="0"/>
              <a:t>; Содержит материалы для игр и упражнений на развитие речевого дыхания.</a:t>
            </a:r>
          </a:p>
          <a:p>
            <a:pPr>
              <a:buNone/>
            </a:pPr>
            <a:r>
              <a:rPr lang="ru-RU" sz="1200" i="1" u="sng" dirty="0" smtClean="0"/>
              <a:t>Зона автоматизации звуков</a:t>
            </a:r>
            <a:r>
              <a:rPr lang="ru-RU" sz="1200" dirty="0" smtClean="0"/>
              <a:t>; Имеются методические пособия для автоматизации и дифференциации поставленных звуков.</a:t>
            </a:r>
          </a:p>
          <a:p>
            <a:pPr>
              <a:buNone/>
            </a:pPr>
            <a:r>
              <a:rPr lang="ru-RU" sz="1200" i="1" u="sng" dirty="0" smtClean="0"/>
              <a:t>Зона коррекции лексико-грамматического строя и связной речи</a:t>
            </a:r>
            <a:r>
              <a:rPr lang="ru-RU" sz="1200" dirty="0" smtClean="0"/>
              <a:t>; Содержит иллюстративный материал по разделам коррекционной работы, стимулирующие речевое и личностное развитие детей, игрушками и развивающими играми, специально подобранными с учётом возрастных особенностей детей, а также в соответствии с направлениями коррекционно-развивающей работы.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300" i="1" u="sng" dirty="0" smtClean="0"/>
              <a:t>Зона обучения элементам грамоты</a:t>
            </a:r>
            <a:r>
              <a:rPr lang="ru-RU" sz="1300" dirty="0" smtClean="0"/>
              <a:t>; Содержит предметные картинки для развития звуковой культуры, схемы для разбора слов, изображения букв, значки-символы, фишки, и другое.</a:t>
            </a:r>
          </a:p>
          <a:p>
            <a:pPr>
              <a:buNone/>
            </a:pPr>
            <a:r>
              <a:rPr lang="ru-RU" sz="1300" i="1" u="sng" dirty="0" smtClean="0"/>
              <a:t>Зона дидактических пособий</a:t>
            </a:r>
            <a:r>
              <a:rPr lang="ru-RU" sz="1300" dirty="0" smtClean="0"/>
              <a:t>; Подобраны дидактические пособия, в том числе сделанные своими руками. Они способствуют сосредоточенности и концентрации внимания детей, увеличению знаний.</a:t>
            </a:r>
          </a:p>
          <a:p>
            <a:pPr>
              <a:buNone/>
            </a:pPr>
            <a:r>
              <a:rPr lang="ru-RU" sz="1300" i="1" u="sng" dirty="0" smtClean="0"/>
              <a:t>Зона научно-методического обеспечения</a:t>
            </a:r>
            <a:r>
              <a:rPr lang="ru-RU" sz="1300" dirty="0" smtClean="0"/>
              <a:t>; Помогает эффективно организовать профессиональную деятельность, способствует научно-методическому сопровождению в процессе работы методических объединений, анализу собственной деятельности с целью ее совершенствования и повышения квалификации.</a:t>
            </a:r>
          </a:p>
          <a:p>
            <a:pPr>
              <a:buNone/>
            </a:pPr>
            <a:r>
              <a:rPr lang="ru-RU" sz="1300" i="1" u="sng" dirty="0" smtClean="0"/>
              <a:t>Зона </a:t>
            </a:r>
            <a:r>
              <a:rPr lang="ru-RU" sz="1300" i="1" u="sng" dirty="0" err="1" smtClean="0"/>
              <a:t>диагностико-аналитической</a:t>
            </a:r>
            <a:r>
              <a:rPr lang="ru-RU" sz="1300" i="1" u="sng" dirty="0" smtClean="0"/>
              <a:t> деятельности</a:t>
            </a:r>
            <a:r>
              <a:rPr lang="ru-RU" sz="1300" dirty="0" smtClean="0"/>
              <a:t>. Необходима для проведение психолого-педагогического обследования с целью определения уровня психического развития, его соответствия возрастным нормам.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ОБОРУДОВАНИЕ КАБИНЕТА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u="sng" dirty="0" smtClean="0"/>
              <a:t>Образовательная область</a:t>
            </a:r>
            <a:r>
              <a:rPr lang="ru-RU" b="1" i="1" dirty="0" smtClean="0"/>
              <a:t> </a:t>
            </a:r>
          </a:p>
          <a:p>
            <a:pPr algn="ctr">
              <a:buNone/>
            </a:pPr>
            <a:r>
              <a:rPr lang="ru-RU" b="1" i="1" dirty="0" smtClean="0"/>
              <a:t>РППС «Фиолетовый лес»</a:t>
            </a:r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4" name="Рисунок 3" descr="C:\Users\inside\Desktop\конкурс\P01005-131321.jpg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115616" y="2780928"/>
            <a:ext cx="6192688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6288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/>
            </a:r>
            <a:br>
              <a:rPr lang="ru-RU" b="1" i="1" u="sng" dirty="0" smtClean="0">
                <a:solidFill>
                  <a:schemeClr val="tx1"/>
                </a:solidFill>
              </a:rPr>
            </a:br>
            <a:r>
              <a:rPr lang="ru-RU" sz="3200" b="1" i="1" dirty="0" smtClean="0">
                <a:solidFill>
                  <a:schemeClr val="tx1"/>
                </a:solidFill>
              </a:rPr>
              <a:t>Универсальное средство «Каврограх Ларчик»</a:t>
            </a:r>
            <a:r>
              <a:rPr lang="ru-RU" sz="2800" b="1" i="1" dirty="0" smtClean="0">
                <a:solidFill>
                  <a:schemeClr val="tx1"/>
                </a:solidFill>
                <a:latin typeface="Verdana"/>
                <a:ea typeface="Calibri"/>
                <a:cs typeface="Times New Roman"/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  <a:latin typeface="Verdana"/>
                <a:ea typeface="Calibri"/>
                <a:cs typeface="Times New Roman"/>
              </a:rPr>
            </a:b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88640"/>
            <a:ext cx="74676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ОБОРУДОВАНИЕ КАБИНЕТА</a:t>
            </a: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C:\Users\inside\Desktop\конкурс\P01005-131258.jpg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475656" y="2636912"/>
            <a:ext cx="5760640" cy="3552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u="sng" dirty="0" smtClean="0"/>
              <a:t>Образовательная область</a:t>
            </a:r>
            <a:r>
              <a:rPr lang="ru-RU" b="1" i="1" dirty="0" smtClean="0"/>
              <a:t> </a:t>
            </a:r>
          </a:p>
          <a:p>
            <a:pPr algn="ctr">
              <a:buNone/>
            </a:pPr>
            <a:r>
              <a:rPr lang="ru-RU" b="1" i="1" dirty="0" smtClean="0"/>
              <a:t>«Каврограх»</a:t>
            </a:r>
            <a:r>
              <a:rPr lang="ru-RU" dirty="0" smtClean="0"/>
              <a:t>  </a:t>
            </a:r>
            <a:r>
              <a:rPr lang="ru-RU" b="1" i="1" dirty="0" smtClean="0"/>
              <a:t>«Город букв»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611560" y="332656"/>
            <a:ext cx="7683624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ОБОРУДОВАНИЕ КАБИНЕТА</a:t>
            </a: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C:\Users\inside\Desktop\конкурс\P01005-145232.jpg"/>
          <p:cNvPicPr/>
          <p:nvPr/>
        </p:nvPicPr>
        <p:blipFill>
          <a:blip r:embed="rId2" cstate="print">
            <a:lum contrast="20000"/>
          </a:blip>
          <a:srcRect t="35990" b="6555"/>
          <a:stretch>
            <a:fillRect/>
          </a:stretch>
        </p:blipFill>
        <p:spPr bwMode="auto">
          <a:xfrm>
            <a:off x="2123728" y="2636912"/>
            <a:ext cx="4536504" cy="4032448"/>
          </a:xfrm>
          <a:prstGeom prst="rect">
            <a:avLst/>
          </a:prstGeom>
          <a:ln w="1270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920880" cy="1368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u="sng" dirty="0" smtClean="0">
                <a:solidFill>
                  <a:schemeClr val="tx1"/>
                </a:solidFill>
              </a:rPr>
              <a:t>Зона развития артикуляционного аппарата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i="1" u="sng" dirty="0" smtClean="0">
                <a:solidFill>
                  <a:schemeClr val="tx1"/>
                </a:solidFill>
              </a:rPr>
              <a:t>и постановки звуков</a:t>
            </a:r>
            <a:endParaRPr lang="ru-RU" dirty="0"/>
          </a:p>
        </p:txBody>
      </p:sp>
      <p:pic>
        <p:nvPicPr>
          <p:cNvPr id="4" name="Рисунок 3" descr="C:\Users\inside\Desktop\конкурс\P01005-131405.jpg"/>
          <p:cNvPicPr/>
          <p:nvPr/>
        </p:nvPicPr>
        <p:blipFill>
          <a:blip r:embed="rId2" cstate="print">
            <a:lum contrast="20000"/>
          </a:blip>
          <a:srcRect l="13919" t="32682" r="6705" b="2860"/>
          <a:stretch>
            <a:fillRect/>
          </a:stretch>
        </p:blipFill>
        <p:spPr bwMode="auto">
          <a:xfrm>
            <a:off x="2771800" y="2060848"/>
            <a:ext cx="3240360" cy="4437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4261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u="sng" dirty="0" smtClean="0"/>
              <a:t>«Зона дидактических пособий»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u="sng" dirty="0" smtClean="0"/>
              <a:t>«Зона научно-методического обеспечения»</a:t>
            </a:r>
            <a:endParaRPr lang="ru-RU" dirty="0"/>
          </a:p>
        </p:txBody>
      </p:sp>
      <p:pic>
        <p:nvPicPr>
          <p:cNvPr id="4" name="Рисунок 3" descr="C:\Users\inside\Desktop\конкурс\P01005-131552.jpg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331640" y="2060848"/>
            <a:ext cx="6264696" cy="44273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683568" y="1340768"/>
          <a:ext cx="7056785" cy="45501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74036"/>
                <a:gridCol w="4765569"/>
                <a:gridCol w="1617180"/>
              </a:tblGrid>
              <a:tr h="760989"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endParaRPr lang="ru-RU" b="1" dirty="0" smtClean="0"/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№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endParaRPr lang="ru-RU" dirty="0" smtClean="0"/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/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endParaRPr lang="ru-RU" dirty="0" smtClean="0"/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/>
                        <a:t>Имеется </a:t>
                      </a:r>
                      <a:r>
                        <a:rPr lang="ru-RU" dirty="0"/>
                        <a:t>в наличии </a:t>
                      </a:r>
                      <a:endParaRPr lang="ru-RU" dirty="0" smtClean="0"/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</a:tr>
              <a:tr h="387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/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 </a:t>
                      </a:r>
                      <a:endParaRPr lang="ru-RU" sz="1200" b="1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just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Стулья ученические </a:t>
                      </a:r>
                      <a:endParaRPr lang="ru-RU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14</a:t>
                      </a:r>
                      <a:endParaRPr lang="ru-RU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432"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2 </a:t>
                      </a:r>
                      <a:endParaRPr lang="ru-RU" sz="1200" b="1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Стол ученический двух местный </a:t>
                      </a:r>
                      <a:endParaRPr lang="ru-RU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6 </a:t>
                      </a:r>
                      <a:endParaRPr lang="ru-RU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432"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3 </a:t>
                      </a:r>
                      <a:endParaRPr lang="ru-RU" sz="1200" b="1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Стол учительский </a:t>
                      </a:r>
                      <a:endParaRPr lang="ru-RU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 </a:t>
                      </a:r>
                      <a:endParaRPr lang="ru-RU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432"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4</a:t>
                      </a:r>
                      <a:endParaRPr lang="ru-RU" sz="1200" b="1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Умывальник (горячая и холодная вода) </a:t>
                      </a:r>
                      <a:endParaRPr lang="ru-RU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 </a:t>
                      </a:r>
                      <a:endParaRPr lang="ru-RU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432"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5 </a:t>
                      </a:r>
                      <a:endParaRPr lang="ru-RU" sz="1200" b="1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Шкафы для методической литературы </a:t>
                      </a:r>
                      <a:endParaRPr lang="ru-RU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 </a:t>
                      </a:r>
                      <a:endParaRPr lang="ru-RU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432"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6</a:t>
                      </a:r>
                      <a:endParaRPr lang="ru-RU" sz="1200" b="1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Зеркало настенное для логопедических занятий (50×100) </a:t>
                      </a:r>
                      <a:endParaRPr lang="ru-RU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 </a:t>
                      </a:r>
                      <a:endParaRPr lang="ru-RU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4919"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7              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Универсальное средство «Каврограх Ларчик»</a:t>
                      </a:r>
                      <a:endParaRPr lang="ru-RU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 </a:t>
                      </a:r>
                      <a:endParaRPr lang="ru-RU" sz="12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                 </a:t>
                      </a:r>
                      <a:endParaRPr lang="ru-RU" sz="1200" dirty="0">
                        <a:solidFill>
                          <a:srgbClr val="000000"/>
                        </a:solidFill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299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/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8</a:t>
                      </a:r>
                      <a:endParaRPr lang="ru-RU" sz="1200" b="1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Стулья </a:t>
                      </a:r>
                      <a:r>
                        <a:rPr lang="ru-RU" sz="1400" dirty="0"/>
                        <a:t>ученические </a:t>
                      </a:r>
                      <a:endParaRPr lang="ru-RU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14</a:t>
                      </a:r>
                      <a:endParaRPr lang="ru-RU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2540"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9</a:t>
                      </a:r>
                      <a:endParaRPr lang="ru-RU" sz="1400" b="1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6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РППС «Фиолетовы лес»</a:t>
                      </a:r>
                    </a:p>
                    <a:p>
                      <a:pPr algn="just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</a:t>
                      </a:r>
                      <a:endParaRPr lang="ru-RU" sz="14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80286" y="376590"/>
            <a:ext cx="33834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ОБОРУДОВАНИЕ КАБИНЕТА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83671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Мебель</a:t>
            </a:r>
            <a:endParaRPr lang="ru-RU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187624" y="705852"/>
            <a:ext cx="64807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ополнительные средства обучения 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quarter" idx="1"/>
          </p:nvPr>
        </p:nvGraphicFramePr>
        <p:xfrm>
          <a:off x="755576" y="1628800"/>
          <a:ext cx="7427168" cy="254056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82242"/>
                <a:gridCol w="4859010"/>
                <a:gridCol w="1885916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Имеется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наличии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373"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Зеркало для индивидуальной работы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7541"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Азбука настенная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8560"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Набор букв  (для каврографа)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Набор букв на слюде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Касса для букв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1560" y="908720"/>
          <a:ext cx="7499176" cy="5730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58416"/>
                <a:gridCol w="4968368"/>
                <a:gridCol w="1872392"/>
              </a:tblGrid>
              <a:tr h="586619"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№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Наименование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Имеется </a:t>
                      </a:r>
                      <a:r>
                        <a:rPr lang="ru-RU" sz="1800" dirty="0"/>
                        <a:t>в наличии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971">
                <a:tc>
                  <a:txBody>
                    <a:bodyPr/>
                    <a:lstStyle/>
                    <a:p>
                      <a:pPr marL="342900" indent="-342900" algn="ctr">
                        <a:buFontTx/>
                        <a:buNone/>
                      </a:pPr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Инструменты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51971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Посуда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51971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Продукты питания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51971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Деревья и листья.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51971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Птицы.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51971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Дикие животные.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51971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Насекомые.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51971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Садовые ягоды.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51971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Продукты питания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51971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Грибы, ягоды.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51971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Город, улица, дом.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51971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b="1" dirty="0" smtClean="0"/>
                        <a:t>12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Тело человека.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51971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b="1" dirty="0" smtClean="0"/>
                        <a:t>13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Профессии.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51971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b="1" dirty="0" smtClean="0"/>
                        <a:t>14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Одежда, головные уборы.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835695" y="188640"/>
            <a:ext cx="54444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МЕТОДИЧЕСКОЕ ОБЕСПЕЧЕНИЕ КАБИНЕТА</a:t>
            </a: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артинки тематические (комплекты) 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55576" y="764704"/>
          <a:ext cx="7128792" cy="1722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87535"/>
                <a:gridCol w="4812744"/>
                <a:gridCol w="1628513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15 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Азбука </a:t>
                      </a:r>
                      <a:endParaRPr lang="ru-RU" sz="11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 </a:t>
                      </a:r>
                      <a:endParaRPr lang="ru-RU" sz="11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16 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Транспорт 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 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17 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Сказочные герои 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Животные России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Рассказы по картинкам Нищева Н.В.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Эмоции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611560" y="1124744"/>
          <a:ext cx="7467600" cy="40304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19882"/>
                <a:gridCol w="4824536"/>
                <a:gridCol w="1923182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Имеется в наличии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Делим слова на слоги. Серия «Говорим правильно»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Рабочая тетрадь: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Автоматизация звука 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Автоматизация звука З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Автоматизация звука 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Автоматизация звука 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Автоматизация звука ЧЩ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Автоматизация звука Ж Автоматизация звука Ш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Учим звуки [Л], [Л']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Учим звуки [З], [З'], [Ц]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Учим звуки [Ч], [Щ]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Учим звуки [С], [С']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Учим звуки [Р], [Р'], [Л],[Л']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Учим звуки [Ш], [Ж]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Шипим, свистим, рычим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</a:rPr>
              <a:t>Раздаточный материал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/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/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/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/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Материал для обследования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устной речи учащихся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95536" y="1124744"/>
          <a:ext cx="7560840" cy="526490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66637"/>
                <a:gridCol w="5468032"/>
                <a:gridCol w="1426171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№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Наименование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Имеется в наличии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Альбомы для обследования</a:t>
                      </a: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звукопроизношения, лексико-грамматического строя речи.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В.С.Володина, Е.В.Савостьянова, С.В. Батяева «Большой альбом по развитию речи»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М. Жукова «Альбом по развитию речи»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М.А. Жукова «Годовой курс занятий 2-3 года»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М.А. Жукова «Годовой курс занятий 3-4 года»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М.А. Жукова «Годовой курс занятий 4-5 года»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М.А. Жукова «Годовой курс занятий 6-7 года»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Сюжетные картинки для составления предложений всех типов.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Сюжетные картинки для составления связных рассказов.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1560" y="620688"/>
          <a:ext cx="7467600" cy="554461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92088"/>
                <a:gridCol w="5472608"/>
                <a:gridCol w="1202904"/>
              </a:tblGrid>
              <a:tr h="9727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Речевой материал для автоматизации звуков в речи (чистоговорки, скороговорки, стихи, тексты).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</a:t>
                      </a:r>
                      <a:endParaRPr lang="ru-RU" b="0" dirty="0"/>
                    </a:p>
                  </a:txBody>
                  <a:tcPr anchor="ctr"/>
                </a:tc>
              </a:tr>
              <a:tr h="68091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О.И. </a:t>
                      </a:r>
                      <a:r>
                        <a:rPr lang="ru-RU" dirty="0" err="1" smtClean="0"/>
                        <a:t>Крупенчук</a:t>
                      </a:r>
                      <a:r>
                        <a:rPr lang="ru-RU" dirty="0" smtClean="0"/>
                        <a:t> «Демонстрационный материал к речевой карте»»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1</a:t>
                      </a:r>
                    </a:p>
                    <a:p>
                      <a:endParaRPr lang="ru-RU" dirty="0"/>
                    </a:p>
                  </a:txBody>
                  <a:tcPr anchor="ctr"/>
                </a:tc>
              </a:tr>
              <a:tr h="126456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Г.И. Кручинина,</a:t>
                      </a:r>
                      <a:r>
                        <a:rPr lang="ru-RU" baseline="0" dirty="0" smtClean="0"/>
                        <a:t> В.В. Лапина «</a:t>
                      </a:r>
                      <a:r>
                        <a:rPr kumimoji="0"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ЗАДЕРЖКА РЕЧЕВОГО РАЗВИТИЯ. Формирование основ речи и первоначальных речевых навыков у детей 3–4 лет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68091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О.С. </a:t>
                      </a:r>
                      <a:r>
                        <a:rPr lang="ru-RU" dirty="0" err="1" smtClean="0"/>
                        <a:t>Гомзак</a:t>
                      </a:r>
                      <a:r>
                        <a:rPr lang="ru-RU" dirty="0" smtClean="0"/>
                        <a:t> «Говорим правильно</a:t>
                      </a:r>
                      <a:r>
                        <a:rPr lang="ru-RU" baseline="0" dirty="0" smtClean="0"/>
                        <a:t> в 6-7 лет Конспекты фронтальных занятий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9727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14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О.С. </a:t>
                      </a:r>
                      <a:r>
                        <a:rPr lang="ru-RU" dirty="0" err="1" smtClean="0"/>
                        <a:t>Гомзак</a:t>
                      </a:r>
                      <a:r>
                        <a:rPr lang="ru-RU" dirty="0" smtClean="0"/>
                        <a:t> «Говорим правильно» Конспекты занятий по развитию связной речи  в подготовительной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9727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О.С. </a:t>
                      </a:r>
                      <a:r>
                        <a:rPr lang="ru-RU" dirty="0" err="1" smtClean="0"/>
                        <a:t>Гомзак</a:t>
                      </a:r>
                      <a:r>
                        <a:rPr lang="ru-RU" dirty="0" smtClean="0"/>
                        <a:t> «Говорим правильно» Картинный материал  Конспекты занятий по развитию связной речи  в подготовительной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382</TotalTime>
  <Words>1885</Words>
  <Application>Microsoft Office PowerPoint</Application>
  <PresentationFormat>Экран (4:3)</PresentationFormat>
  <Paragraphs>549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Эркер</vt:lpstr>
      <vt:lpstr>Паспорт  логопедического кабинета</vt:lpstr>
      <vt:lpstr>Слайд 2</vt:lpstr>
      <vt:lpstr>Слайд 3</vt:lpstr>
      <vt:lpstr>Слайд 4</vt:lpstr>
      <vt:lpstr>Слайд 5</vt:lpstr>
      <vt:lpstr>Слайд 6</vt:lpstr>
      <vt:lpstr>Раздаточный материал </vt:lpstr>
      <vt:lpstr>    Материал для обследования  устной речи учащихся </vt:lpstr>
      <vt:lpstr>Слайд 9</vt:lpstr>
      <vt:lpstr>Слайд 10</vt:lpstr>
      <vt:lpstr>Дидактический материал для индивидуальной работы </vt:lpstr>
      <vt:lpstr>Слайд 12</vt:lpstr>
      <vt:lpstr>Материал для автоматизации звуков  </vt:lpstr>
      <vt:lpstr>Материал для развития общей и мелкой моторики  </vt:lpstr>
      <vt:lpstr>Материал для формирования воздушной струи  </vt:lpstr>
      <vt:lpstr>Материал для работы над  лексико-грамматическим строем речи </vt:lpstr>
      <vt:lpstr>Учебно-методическая литература </vt:lpstr>
      <vt:lpstr>Слайд 18</vt:lpstr>
      <vt:lpstr>Слайд 19</vt:lpstr>
      <vt:lpstr>Слайд 20</vt:lpstr>
      <vt:lpstr>Слайд 21</vt:lpstr>
      <vt:lpstr>Слайд 22</vt:lpstr>
      <vt:lpstr>  ОБОРУДОВАНИЕ КАБИНЕТА </vt:lpstr>
      <vt:lpstr> Универсальное средство «Каврограх Ларчик» </vt:lpstr>
      <vt:lpstr>  ОБОРУДОВАНИЕ КАБИНЕТА </vt:lpstr>
      <vt:lpstr> Зона развития артикуляционного аппарата  и постановки звуков</vt:lpstr>
      <vt:lpstr>  «Зона дидактических пособий» «Зона научно-методического обеспечения»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 логопедического кабинета</dc:title>
  <dc:creator>inside</dc:creator>
  <cp:lastModifiedBy>Пользователь Windows</cp:lastModifiedBy>
  <cp:revision>32</cp:revision>
  <dcterms:created xsi:type="dcterms:W3CDTF">2021-01-14T08:00:12Z</dcterms:created>
  <dcterms:modified xsi:type="dcterms:W3CDTF">2023-02-09T07:27:05Z</dcterms:modified>
</cp:coreProperties>
</file>