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7" r:id="rId3"/>
    <p:sldId id="258" r:id="rId4"/>
    <p:sldId id="259" r:id="rId5"/>
    <p:sldId id="262" r:id="rId6"/>
    <p:sldId id="264" r:id="rId7"/>
    <p:sldId id="266" r:id="rId8"/>
    <p:sldId id="269" r:id="rId9"/>
    <p:sldId id="302" r:id="rId10"/>
    <p:sldId id="261" r:id="rId11"/>
    <p:sldId id="260" r:id="rId12"/>
    <p:sldId id="265" r:id="rId13"/>
    <p:sldId id="291" r:id="rId14"/>
    <p:sldId id="290" r:id="rId15"/>
    <p:sldId id="293" r:id="rId16"/>
    <p:sldId id="267" r:id="rId17"/>
    <p:sldId id="268" r:id="rId18"/>
    <p:sldId id="292" r:id="rId19"/>
    <p:sldId id="294" r:id="rId20"/>
    <p:sldId id="295" r:id="rId21"/>
    <p:sldId id="281" r:id="rId22"/>
    <p:sldId id="304" r:id="rId23"/>
    <p:sldId id="307" r:id="rId24"/>
    <p:sldId id="286" r:id="rId25"/>
    <p:sldId id="287" r:id="rId26"/>
    <p:sldId id="311" r:id="rId27"/>
  </p:sldIdLst>
  <p:sldSz cx="9144000" cy="6858000" type="screen4x3"/>
  <p:notesSz cx="6742113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FF"/>
    <a:srgbClr val="66FF33"/>
    <a:srgbClr val="66FF66"/>
    <a:srgbClr val="FF00FF"/>
    <a:srgbClr val="00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434" autoAdjust="0"/>
  </p:normalViewPr>
  <p:slideViewPr>
    <p:cSldViewPr>
      <p:cViewPr varScale="1">
        <p:scale>
          <a:sx n="110" d="100"/>
          <a:sy n="110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LunaMa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0338" y="4581525"/>
            <a:ext cx="6443662" cy="11525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51275" y="5876925"/>
            <a:ext cx="5292725" cy="76517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6494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4975" y="260350"/>
            <a:ext cx="2128838" cy="6337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95288" y="260350"/>
            <a:ext cx="6237287" cy="6337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9807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3FC6F-CFEE-4B48-B7A5-36F85AF3D127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945C-26DF-4CB0-9044-C418966BDA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3FC6F-CFEE-4B48-B7A5-36F85AF3D127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945C-26DF-4CB0-9044-C418966BDA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3FC6F-CFEE-4B48-B7A5-36F85AF3D127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B84945C-26DF-4CB0-9044-C418966BDA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3FC6F-CFEE-4B48-B7A5-36F85AF3D127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945C-26DF-4CB0-9044-C418966BDA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3FC6F-CFEE-4B48-B7A5-36F85AF3D127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945C-26DF-4CB0-9044-C418966BDA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3FC6F-CFEE-4B48-B7A5-36F85AF3D127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945C-26DF-4CB0-9044-C418966BDA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3FC6F-CFEE-4B48-B7A5-36F85AF3D127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945C-26DF-4CB0-9044-C418966BDA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3FC6F-CFEE-4B48-B7A5-36F85AF3D127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945C-26DF-4CB0-9044-C418966BDA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1680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3FC6F-CFEE-4B48-B7A5-36F85AF3D127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945C-26DF-4CB0-9044-C418966BDA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3FC6F-CFEE-4B48-B7A5-36F85AF3D127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945C-26DF-4CB0-9044-C418966BDA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3FC6F-CFEE-4B48-B7A5-36F85AF3D127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945C-26DF-4CB0-9044-C418966BDA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9137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288" y="1268413"/>
            <a:ext cx="4183062" cy="53292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0750" y="1268413"/>
            <a:ext cx="4183063" cy="53292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3298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2822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931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6290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538307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388802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LunaSlaid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39975" y="260350"/>
            <a:ext cx="6573838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268413"/>
            <a:ext cx="8518525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3/31/2023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1"/>
            <a:ext cx="8640960" cy="108012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rgbClr val="FF0000"/>
                </a:solidFill>
                <a:latin typeface="+mn-lt"/>
              </a:rPr>
              <a:t>Муниципальное </a:t>
            </a:r>
            <a:r>
              <a:rPr lang="ru-RU" sz="2400" dirty="0" smtClean="0">
                <a:solidFill>
                  <a:srgbClr val="FF0000"/>
                </a:solidFill>
                <a:latin typeface="+mn-lt"/>
              </a:rPr>
              <a:t>бюджетное дошкольное </a:t>
            </a:r>
            <a:r>
              <a:rPr lang="ru-RU" sz="2400" dirty="0">
                <a:solidFill>
                  <a:srgbClr val="FF0000"/>
                </a:solidFill>
                <a:latin typeface="+mn-lt"/>
              </a:rPr>
              <a:t>образовательное </a:t>
            </a:r>
            <a:r>
              <a:rPr lang="ru-RU" sz="2400" dirty="0" smtClean="0">
                <a:solidFill>
                  <a:srgbClr val="FF0000"/>
                </a:solidFill>
                <a:latin typeface="+mn-lt"/>
              </a:rPr>
              <a:t>учреждение Центр развития ребенка </a:t>
            </a:r>
            <a:br>
              <a:rPr lang="ru-RU" sz="2400" dirty="0" smtClean="0">
                <a:solidFill>
                  <a:srgbClr val="FF0000"/>
                </a:solidFill>
                <a:latin typeface="+mn-lt"/>
              </a:rPr>
            </a:br>
            <a:r>
              <a:rPr lang="ru-RU" sz="24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+mn-lt"/>
              </a:rPr>
              <a:t>детский сад </a:t>
            </a:r>
            <a:r>
              <a:rPr lang="ru-RU" sz="2400" dirty="0" smtClean="0">
                <a:solidFill>
                  <a:srgbClr val="FF0000"/>
                </a:solidFill>
                <a:latin typeface="+mn-lt"/>
              </a:rPr>
              <a:t>№ 27 «Ласточка»</a:t>
            </a:r>
            <a:endParaRPr lang="ru-RU" sz="24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1628800"/>
            <a:ext cx="8196584" cy="4460851"/>
          </a:xfrm>
        </p:spPr>
        <p:txBody>
          <a:bodyPr/>
          <a:lstStyle/>
          <a:p>
            <a:pPr algn="ctr"/>
            <a:endParaRPr lang="ru-RU" sz="4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«Реализация регионального компонента в образовательном процессе ДОУ</a:t>
            </a:r>
            <a:r>
              <a:rPr lang="ru-RU" sz="44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endParaRPr lang="ru-RU" sz="4400" b="1" u="sng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Псардиева</a:t>
            </a:r>
            <a:r>
              <a:rPr lang="ru-RU" sz="16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С.Р., заведующий ДОУ</a:t>
            </a:r>
            <a:endParaRPr lang="ru-RU" sz="1600" b="1" u="sng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829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640960" cy="1152128"/>
          </a:xfrm>
        </p:spPr>
        <p:txBody>
          <a:bodyPr>
            <a:normAutofit fontScale="90000"/>
          </a:bodyPr>
          <a:lstStyle/>
          <a:p>
            <a:r>
              <a:rPr lang="ru-RU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компонента как одного из средств социализации дошкольников предполагает следующее: </a:t>
            </a:r>
            <a:br>
              <a:rPr lang="ru-RU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u="sng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556792"/>
            <a:ext cx="8712968" cy="5112567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 smtClean="0">
                <a:solidFill>
                  <a:srgbClr val="66FF33"/>
                </a:solidFill>
              </a:rPr>
              <a:t>1.Ознакомление </a:t>
            </a:r>
            <a:r>
              <a:rPr lang="ru-RU" sz="1800" b="1" dirty="0">
                <a:solidFill>
                  <a:srgbClr val="66FF33"/>
                </a:solidFill>
              </a:rPr>
              <a:t>дошкольников  с родным краем в ходе реализации образовательной программы </a:t>
            </a:r>
            <a:r>
              <a:rPr lang="ru-RU" sz="1800" b="1" dirty="0" smtClean="0">
                <a:solidFill>
                  <a:srgbClr val="66FF33"/>
                </a:solidFill>
              </a:rPr>
              <a:t>ДОУ.</a:t>
            </a:r>
            <a:endParaRPr lang="ru-RU" sz="1800" b="1" dirty="0">
              <a:solidFill>
                <a:srgbClr val="66FF33"/>
              </a:solidFill>
            </a:endParaRPr>
          </a:p>
          <a:p>
            <a:pPr algn="just"/>
            <a:r>
              <a:rPr lang="ru-RU" sz="1800" b="1" dirty="0">
                <a:solidFill>
                  <a:srgbClr val="66FF33"/>
                </a:solidFill>
              </a:rPr>
              <a:t>2. Введение регионального компонента с учётом принципа постепенного перехода  от более близкого ребёнку, личностно значимого (дом, семья) к менее близкому – культурно-историческим фактам. </a:t>
            </a:r>
          </a:p>
          <a:p>
            <a:pPr algn="just"/>
            <a:r>
              <a:rPr lang="ru-RU" sz="1800" b="1" dirty="0">
                <a:solidFill>
                  <a:srgbClr val="66FF33"/>
                </a:solidFill>
              </a:rPr>
              <a:t>3. </a:t>
            </a:r>
            <a:r>
              <a:rPr lang="ru-RU" sz="1800" b="1" dirty="0" err="1">
                <a:solidFill>
                  <a:srgbClr val="66FF33"/>
                </a:solidFill>
              </a:rPr>
              <a:t>Деятельностный</a:t>
            </a:r>
            <a:r>
              <a:rPr lang="ru-RU" sz="1800" b="1" dirty="0">
                <a:solidFill>
                  <a:srgbClr val="66FF33"/>
                </a:solidFill>
              </a:rPr>
              <a:t> подход в приобщении детей к истории, культуре, природе родного </a:t>
            </a:r>
            <a:r>
              <a:rPr lang="ru-RU" sz="1800" b="1" dirty="0" smtClean="0">
                <a:solidFill>
                  <a:srgbClr val="66FF33"/>
                </a:solidFill>
              </a:rPr>
              <a:t>края, </a:t>
            </a:r>
            <a:r>
              <a:rPr lang="ru-RU" sz="1800" b="1" dirty="0">
                <a:solidFill>
                  <a:srgbClr val="66FF33"/>
                </a:solidFill>
              </a:rPr>
              <a:t>когда  дети сами выбирают деятельность, в которой они хотели бы участвовать, чтобы отразить свои чувства и представления об увиденном и услышанном. </a:t>
            </a:r>
          </a:p>
          <a:p>
            <a:pPr algn="just"/>
            <a:r>
              <a:rPr lang="ru-RU" sz="1800" b="1" dirty="0">
                <a:solidFill>
                  <a:srgbClr val="66FF33"/>
                </a:solidFill>
              </a:rPr>
              <a:t>4. Взаимодействие с родителями. </a:t>
            </a:r>
          </a:p>
          <a:p>
            <a:pPr algn="just"/>
            <a:r>
              <a:rPr lang="ru-RU" sz="1800" b="1" dirty="0" smtClean="0">
                <a:solidFill>
                  <a:srgbClr val="66FF33"/>
                </a:solidFill>
              </a:rPr>
              <a:t>5.Профессиональное </a:t>
            </a:r>
            <a:r>
              <a:rPr lang="ru-RU" sz="1800" b="1" dirty="0">
                <a:solidFill>
                  <a:srgbClr val="66FF33"/>
                </a:solidFill>
              </a:rPr>
              <a:t>совершенствование всех участников образовательного процесса (воспитателей,  узких специалистов);</a:t>
            </a:r>
          </a:p>
          <a:p>
            <a:pPr algn="just"/>
            <a:r>
              <a:rPr lang="ru-RU" sz="1800" b="1" dirty="0" smtClean="0">
                <a:solidFill>
                  <a:srgbClr val="66FF33"/>
                </a:solidFill>
              </a:rPr>
              <a:t>6.Обобщение </a:t>
            </a:r>
            <a:r>
              <a:rPr lang="ru-RU" sz="1800" b="1" dirty="0">
                <a:solidFill>
                  <a:srgbClr val="66FF33"/>
                </a:solidFill>
              </a:rPr>
              <a:t>опыта педагогической деятельности, изучение эффективности инновационной деятельности и ее результатов по основным направлениям работы  с детьми, педагогами, родителями.</a:t>
            </a:r>
          </a:p>
          <a:p>
            <a:pPr algn="just"/>
            <a:endParaRPr lang="ru-RU" sz="1800" b="1" dirty="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86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9"/>
            <a:ext cx="8640960" cy="1656184"/>
          </a:xfrm>
        </p:spPr>
        <p:txBody>
          <a:bodyPr/>
          <a:lstStyle/>
          <a:p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особенности усвоения программного материала дошкольниками по образовательной области «социально-коммуникативное развитие» (региональный компонент)</a:t>
            </a:r>
            <a:b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628800"/>
            <a:ext cx="8640960" cy="4968551"/>
          </a:xfrm>
        </p:spPr>
        <p:txBody>
          <a:bodyPr/>
          <a:lstStyle/>
          <a:p>
            <a:endParaRPr lang="ru-RU" sz="1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45698409"/>
              </p:ext>
            </p:extLst>
          </p:nvPr>
        </p:nvGraphicFramePr>
        <p:xfrm>
          <a:off x="179512" y="1700809"/>
          <a:ext cx="8784976" cy="4896542"/>
        </p:xfrm>
        <a:graphic>
          <a:graphicData uri="http://schemas.openxmlformats.org/drawingml/2006/table">
            <a:tbl>
              <a:tblPr firstRow="1" firstCol="1" bandRow="1"/>
              <a:tblGrid>
                <a:gridCol w="15241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563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035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0096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45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3-4года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4-5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лет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5-6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лет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6-7 лет</a:t>
                      </a:r>
                      <a:endParaRPr lang="ru-RU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514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знает  свое, имя, узнает и называет взрослых в жизни и на  картинках, понимает, что у других детей тоже есть своя семья, родители</a:t>
                      </a:r>
                      <a:endParaRPr lang="ru-RU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знает  свою фамилию, имя родителей, родственные связи и свою социальную роль, умеет вежливо обращаться по имени отчеству к педагогам;  отмечает характерные изменения в природе;  называет растения растущие на участке. называет домашний адрес, название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села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котором он живет.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знает  имя и отчество  родителей; их профессии, коротко рассказывает о них называет некоторые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достопримечательности</a:t>
                      </a:r>
                      <a:r>
                        <a:rPr lang="ru-RU" sz="18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села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называет объекты, находящиеся в микрорайоне детского сада; улицы, может самостоятельно определить маршрут от дома до детского сада на план-схеме и в пространстве знаком с  произведениями местных поэтов, художников.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имеет общие представления об истории своего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края,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символике, традициях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родного</a:t>
                      </a:r>
                      <a:r>
                        <a:rPr lang="ru-RU" sz="18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села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1006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Мы в музее</a:t>
            </a:r>
            <a:endParaRPr lang="ru-RU" dirty="0"/>
          </a:p>
        </p:txBody>
      </p:sp>
      <p:pic>
        <p:nvPicPr>
          <p:cNvPr id="2051" name="Picture 3" descr="D:\Музей - А.С. варткинанян\IMG_577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1851" b="22493"/>
          <a:stretch/>
        </p:blipFill>
        <p:spPr bwMode="auto">
          <a:xfrm>
            <a:off x="251520" y="836712"/>
            <a:ext cx="7776864" cy="5896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3673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Музей - А.С. варткинанян\IMG_57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64995" cy="5976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9145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Вардавар 2018\DSCN28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88" y="94632"/>
            <a:ext cx="8670294" cy="6502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0738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404665"/>
            <a:ext cx="7886700" cy="1728191"/>
          </a:xfrm>
        </p:spPr>
        <p:txBody>
          <a:bodyPr/>
          <a:lstStyle/>
          <a:p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эффективного взаимодействия дошкольного образовательного учреждения и социума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1844824"/>
            <a:ext cx="7886700" cy="4680519"/>
          </a:xfrm>
        </p:spPr>
        <p:txBody>
          <a:bodyPr/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учреждение не может успешно реализовывать свою деятельность и развиваться без широкого сотрудничества с социумом на уровне социального партнерства (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музей, ДШИ, библиотека, школа,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т.п.)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85443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16633"/>
            <a:ext cx="7886700" cy="864096"/>
          </a:xfrm>
        </p:spPr>
        <p:txBody>
          <a:bodyPr/>
          <a:lstStyle/>
          <a:p>
            <a:r>
              <a:rPr lang="ru-RU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регионального компонента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764704"/>
            <a:ext cx="7886700" cy="5324947"/>
          </a:xfrm>
        </p:spPr>
        <p:txBody>
          <a:bodyPr/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Большое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в приобщении дошкольников к культуре родного края  занимают народные праздники и традиции, которые изучаются  во время подготовки к календарно-обрядовым  праздникам: Рождество, Новый год, Масленица,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др. </a:t>
            </a:r>
          </a:p>
        </p:txBody>
      </p:sp>
      <p:pic>
        <p:nvPicPr>
          <p:cNvPr id="8194" name="Picture 2" descr="F:\Занятия Срабионовой и Дзреян\100_83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14" r="16518"/>
          <a:stretch/>
        </p:blipFill>
        <p:spPr bwMode="auto">
          <a:xfrm>
            <a:off x="107504" y="2276870"/>
            <a:ext cx="4738999" cy="33123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Фото масленица 2018\100_89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51" r="9705"/>
          <a:stretch/>
        </p:blipFill>
        <p:spPr bwMode="auto">
          <a:xfrm>
            <a:off x="4067944" y="3140968"/>
            <a:ext cx="4982649" cy="35409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2383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Вардавар 2018\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" y="116632"/>
            <a:ext cx="9049005" cy="6336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0965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Фото Сурб Амбарцум 2017\DSCN03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20" y="116632"/>
            <a:ext cx="8736970" cy="6552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8930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Экскурсия в библиотеку ИРА\DSCN102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088" r="5964"/>
          <a:stretch/>
        </p:blipFill>
        <p:spPr bwMode="auto">
          <a:xfrm>
            <a:off x="62038" y="116632"/>
            <a:ext cx="8928033" cy="58326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7773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350"/>
            <a:ext cx="8446269" cy="6120978"/>
          </a:xfrm>
        </p:spPr>
        <p:txBody>
          <a:bodyPr/>
          <a:lstStyle/>
          <a:p>
            <a:r>
              <a:rPr lang="ru-RU" sz="3600" dirty="0">
                <a:solidFill>
                  <a:srgbClr val="FFFF00"/>
                </a:solidFill>
              </a:rPr>
              <a:t>Содержание регионального компонента дошкольного образования призвано способствовать формированию у дошкольников духовно-нравственных ориентаций, развитию их творческого </a:t>
            </a:r>
            <a:r>
              <a:rPr lang="ru-RU" sz="3600" dirty="0" smtClean="0">
                <a:solidFill>
                  <a:srgbClr val="FFFF00"/>
                </a:solidFill>
              </a:rPr>
              <a:t>потенциала</a:t>
            </a:r>
            <a:r>
              <a:rPr lang="ru-RU" sz="3600" dirty="0">
                <a:solidFill>
                  <a:srgbClr val="FFFF00"/>
                </a:solidFill>
              </a:rPr>
              <a:t> </a:t>
            </a:r>
            <a:r>
              <a:rPr lang="ru-RU" sz="3600" dirty="0" smtClean="0">
                <a:solidFill>
                  <a:srgbClr val="FFFF00"/>
                </a:solidFill>
              </a:rPr>
              <a:t>в </a:t>
            </a:r>
            <a:r>
              <a:rPr lang="ru-RU" sz="3600" dirty="0">
                <a:solidFill>
                  <a:srgbClr val="FFFF00"/>
                </a:solidFill>
              </a:rPr>
              <a:t>условиях многонациональной среды.</a:t>
            </a:r>
            <a:br>
              <a:rPr lang="ru-RU" sz="3600" dirty="0">
                <a:solidFill>
                  <a:srgbClr val="FFFF00"/>
                </a:solidFill>
              </a:rPr>
            </a:br>
            <a:endParaRPr lang="ru-R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76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424936" cy="936103"/>
          </a:xfrm>
        </p:spPr>
        <p:txBody>
          <a:bodyPr/>
          <a:lstStyle/>
          <a:p>
            <a:pPr algn="l"/>
            <a:r>
              <a:rPr lang="ru-RU" sz="2400" b="1" dirty="0">
                <a:solidFill>
                  <a:srgbClr val="FFFF00"/>
                </a:solidFill>
              </a:rPr>
              <a:t>При реализации регионального компонента большую роль </a:t>
            </a:r>
            <a:r>
              <a:rPr lang="ru-RU" sz="2400" b="1" dirty="0" smtClean="0">
                <a:solidFill>
                  <a:srgbClr val="FFFF00"/>
                </a:solidFill>
              </a:rPr>
              <a:t>играет организация  продуктивной </a:t>
            </a:r>
            <a:r>
              <a:rPr lang="ru-RU" sz="2400" b="1" dirty="0">
                <a:solidFill>
                  <a:srgbClr val="FFFF00"/>
                </a:solidFill>
              </a:rPr>
              <a:t>деятельности.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243305"/>
            <a:ext cx="8392925" cy="482089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совместно с родителями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мы принимали участие в конкурсах и фестивалях различного уровня: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Всероссийский конкурс «Промыслы родного края»;</a:t>
            </a:r>
          </a:p>
          <a:p>
            <a:pPr marL="530352" indent="-4572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 игрушки своими руками;</a:t>
            </a:r>
          </a:p>
          <a:p>
            <a:pPr marL="530352" indent="-4572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национальной кухни;</a:t>
            </a:r>
          </a:p>
          <a:p>
            <a:pPr marL="530352" indent="-4572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конкурс «Чалтырь мой родной»;</a:t>
            </a:r>
          </a:p>
          <a:p>
            <a:pPr marL="530352" indent="-4572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«Шире круг»;</a:t>
            </a:r>
          </a:p>
          <a:p>
            <a:pPr marL="530352" indent="-457200">
              <a:buFontTx/>
              <a:buChar char="-"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0352" indent="-457200">
              <a:buFontTx/>
              <a:buChar char="-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87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Правильное питание 2018\DSCN2215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977" r="12837"/>
          <a:stretch/>
        </p:blipFill>
        <p:spPr bwMode="auto">
          <a:xfrm>
            <a:off x="251520" y="3378452"/>
            <a:ext cx="4674628" cy="3460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F:\Правильное питание 2018\DSCN2227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10"/>
          <a:stretch/>
        </p:blipFill>
        <p:spPr bwMode="auto">
          <a:xfrm>
            <a:off x="5004048" y="3429000"/>
            <a:ext cx="3962768" cy="33248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Правильное питание 2018\DSCN22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6653" b="6424"/>
          <a:stretch/>
        </p:blipFill>
        <p:spPr bwMode="auto">
          <a:xfrm>
            <a:off x="827584" y="49188"/>
            <a:ext cx="7536304" cy="32174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820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4402832" cy="108012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Промыслы родного края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6146" name="Picture 2" descr="F:\Фото для конкурса Промыслы края\100_838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16" r="5192"/>
          <a:stretch/>
        </p:blipFill>
        <p:spPr bwMode="auto">
          <a:xfrm>
            <a:off x="107504" y="1700808"/>
            <a:ext cx="4717962" cy="3096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Шагинян Ирина Х. поделки\100_833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230"/>
          <a:stretch/>
        </p:blipFill>
        <p:spPr bwMode="auto">
          <a:xfrm>
            <a:off x="4932040" y="188640"/>
            <a:ext cx="4110608" cy="27238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Шагинян Ирина Х. поделки\100_83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419" b="8182"/>
          <a:stretch/>
        </p:blipFill>
        <p:spPr bwMode="auto">
          <a:xfrm>
            <a:off x="4932040" y="2996952"/>
            <a:ext cx="3240360" cy="37148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382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16632"/>
            <a:ext cx="7886700" cy="2016223"/>
          </a:xfrm>
        </p:spPr>
        <p:txBody>
          <a:bodyPr/>
          <a:lstStyle/>
          <a:p>
            <a:pPr algn="just"/>
            <a:r>
              <a:rPr lang="ru-RU" sz="2400" b="1" dirty="0">
                <a:solidFill>
                  <a:srgbClr val="FFFF00"/>
                </a:solidFill>
              </a:rPr>
              <a:t>Результативность работы по реализации регионального компонента предполагает, что  в  процессе формирования основ краеведения ребенок: </a:t>
            </a:r>
            <a:br>
              <a:rPr lang="ru-RU" sz="2400" b="1" dirty="0">
                <a:solidFill>
                  <a:srgbClr val="FFFF00"/>
                </a:solidFill>
              </a:rPr>
            </a:b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1700808"/>
            <a:ext cx="8052568" cy="4896543"/>
          </a:xfrm>
        </p:spPr>
        <p:txBody>
          <a:bodyPr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800" dirty="0"/>
              <a:t>приобретает определенную систему знаний о связи и взаимозависимости человека, животных, растительного мира и мира людей родного края, об особенностях общения человека с окружающим миром и  воздействии этого взаимодействия на него самого;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800" dirty="0"/>
              <a:t>овладевает представлениями о себе, своей семье, своей принадлежности к определенной нации, элементарной историей своего рода;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800" dirty="0"/>
              <a:t>определяет свою социальную роль; 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800" dirty="0"/>
              <a:t>имеет элементарные представления об истории родного города, его достопримечательностях;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800" dirty="0"/>
              <a:t>обогащает словарный запас, развивает память, мышление, воображение;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800" dirty="0"/>
              <a:t>учится рационально использовать навыки в самостоятельной деятельности;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800" dirty="0"/>
              <a:t>приобретает доброжелательность, чуткость, навыки сотрудничества в процессе общения друг с другом;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800" dirty="0"/>
              <a:t>развивает самостоятельность, творчество, инициативность;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110680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332655"/>
            <a:ext cx="7886700" cy="2088233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/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/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/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/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400" b="1" dirty="0" smtClean="0">
                <a:solidFill>
                  <a:srgbClr val="FFFF00"/>
                </a:solidFill>
              </a:rPr>
              <a:t>Вывод</a:t>
            </a:r>
            <a:r>
              <a:rPr lang="ru-RU" sz="2400" b="1" dirty="0">
                <a:solidFill>
                  <a:srgbClr val="FFFF00"/>
                </a:solidFill>
              </a:rPr>
              <a:t>: </a:t>
            </a:r>
            <a:r>
              <a:rPr lang="ru-RU" sz="2400" b="1" dirty="0" smtClean="0">
                <a:solidFill>
                  <a:srgbClr val="FFFF00"/>
                </a:solidFill>
              </a:rPr>
              <a:t>реализация </a:t>
            </a:r>
            <a:r>
              <a:rPr lang="ru-RU" sz="2400" b="1" dirty="0">
                <a:solidFill>
                  <a:srgbClr val="FFFF00"/>
                </a:solidFill>
              </a:rPr>
              <a:t>регионального компонента в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>
                <a:solidFill>
                  <a:srgbClr val="FFFF00"/>
                </a:solidFill>
              </a:rPr>
              <a:t>развитии дошкольников, построенная в системе будет способствовать достижению </a:t>
            </a:r>
            <a:r>
              <a:rPr lang="ru-RU" sz="2400" b="1" dirty="0" smtClean="0">
                <a:solidFill>
                  <a:srgbClr val="FFFF00"/>
                </a:solidFill>
              </a:rPr>
              <a:t>следующих </a:t>
            </a:r>
            <a:r>
              <a:rPr lang="ru-RU" sz="2400" b="1" dirty="0">
                <a:solidFill>
                  <a:srgbClr val="FFFF00"/>
                </a:solidFill>
              </a:rPr>
              <a:t>целевых ориентиров </a:t>
            </a:r>
            <a:r>
              <a:rPr lang="ru-RU" sz="2400" b="1" dirty="0" smtClean="0">
                <a:solidFill>
                  <a:srgbClr val="FFFF00"/>
                </a:solidFill>
              </a:rPr>
              <a:t>ФГОС ДО: </a:t>
            </a:r>
            <a:r>
              <a:rPr lang="ru-RU" sz="2400" b="1" dirty="0">
                <a:solidFill>
                  <a:srgbClr val="FFFF00"/>
                </a:solidFill>
              </a:rPr>
              <a:t/>
            </a:r>
            <a:br>
              <a:rPr lang="ru-RU" sz="2400" b="1" dirty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> </a:t>
            </a:r>
            <a:endParaRPr lang="ru-RU" sz="2000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2132856"/>
            <a:ext cx="7886700" cy="4320480"/>
          </a:xfrm>
        </p:spPr>
        <p:txBody>
          <a:bodyPr/>
          <a:lstStyle/>
          <a:p>
            <a:pPr algn="just"/>
            <a:r>
              <a:rPr lang="ru-RU" b="1" dirty="0"/>
              <a:t>- ребенок овладевает установкой положительного отношения к миру, к разным видам труда, другим людям и самому себе, обладает чувством собственного достоинства;</a:t>
            </a:r>
          </a:p>
          <a:p>
            <a:pPr algn="just"/>
            <a:r>
              <a:rPr lang="ru-RU" b="1" dirty="0"/>
              <a:t>-различает условную и реальную  ситуации, умеет подчиняться разным правилам и социальным нормам;</a:t>
            </a:r>
          </a:p>
          <a:p>
            <a:pPr algn="just"/>
            <a:r>
              <a:rPr lang="ru-RU" b="1" dirty="0"/>
              <a:t>-обладает начальными знаниями о себе, о природном и социальном мире, в котором он живет. </a:t>
            </a:r>
          </a:p>
          <a:p>
            <a:pPr algn="just"/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394711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Спасибо за внимание!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Picture 2" descr="D:\Фото День семьи\DSCN2827 - копия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557"/>
          <a:stretch/>
        </p:blipFill>
        <p:spPr bwMode="auto">
          <a:xfrm>
            <a:off x="179512" y="908720"/>
            <a:ext cx="8799993" cy="5573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7106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1"/>
            <a:ext cx="8496944" cy="122413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пунктом 2.6.ФГОС ДО содержание  образовательной области  «Социально-коммуникативное развитие» направлено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на: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412777"/>
            <a:ext cx="8784976" cy="5112568"/>
          </a:xfrm>
        </p:spPr>
        <p:txBody>
          <a:bodyPr/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усвоение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 и ценностей принятых в обществе, включая моральные и нравственные ценности развитие общения и взаимодействия ребенка со взрослыми и сверстниками; </a:t>
            </a: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solidFill>
                  <a:srgbClr val="66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становление </a:t>
            </a:r>
            <a:r>
              <a:rPr lang="ru-RU" sz="2400" dirty="0">
                <a:solidFill>
                  <a:srgbClr val="66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самостоятельности, целенаправленности и </a:t>
            </a:r>
            <a:r>
              <a:rPr lang="ru-RU" sz="2400" dirty="0" smtClean="0">
                <a:solidFill>
                  <a:srgbClr val="66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solidFill>
                  <a:srgbClr val="66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sz="2400" dirty="0" smtClean="0">
                <a:solidFill>
                  <a:srgbClr val="66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собственных действий, развитие социального и эмоционального интеллекта, эмоциональной отзывчивости, сопереживания, формирование к готовности к совместной деятельности со </a:t>
            </a:r>
            <a:r>
              <a:rPr lang="ru-RU" sz="2400" dirty="0" smtClean="0">
                <a:solidFill>
                  <a:srgbClr val="66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сверстниками;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уважительного отношения и чувства принадлежности к своей семье и к сообществу детей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взрослых;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позитивных установок к различным видам труда и творчества; формирование основ в быту, социуме, природе.</a:t>
            </a:r>
          </a:p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939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9"/>
            <a:ext cx="8640960" cy="151216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Эффективное формирование у детей основ культурно-исторического наследия возможно при соблюдении следующих факторов: </a:t>
            </a:r>
            <a:br>
              <a:rPr lang="ru-RU" sz="2400" b="1" dirty="0">
                <a:solidFill>
                  <a:srgbClr val="FFFF00"/>
                </a:solidFill>
              </a:rPr>
            </a:b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412777"/>
            <a:ext cx="8784976" cy="4676874"/>
          </a:xfrm>
        </p:spPr>
        <p:txBody>
          <a:bodyPr>
            <a:normAutofit/>
          </a:bodyPr>
          <a:lstStyle/>
          <a:p>
            <a:pPr marL="342900" lvl="0" indent="-342900"/>
            <a:endParaRPr lang="ru-RU" sz="25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500" dirty="0"/>
              <a:t>комплексное сочетание различных видов деятельности ребенка;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500" dirty="0"/>
              <a:t>создание условий для самореализации каждого ребенка с учетом накопленного им опыта, особенно познавательной, эмоциональной сферы;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500" dirty="0"/>
              <a:t>учет специфики организации и построения педагогического процесса;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500" dirty="0"/>
              <a:t>использование форм и методов, направленных на развитие эмоций и чувств.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4288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5"/>
            <a:ext cx="8568952" cy="1152127"/>
          </a:xfrm>
        </p:spPr>
        <p:txBody>
          <a:bodyPr>
            <a:normAutofit fontScale="90000"/>
          </a:bodyPr>
          <a:lstStyle/>
          <a:p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эффективной реализации регионального компонента необходим ряд педагогических условий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268760"/>
            <a:ext cx="8568952" cy="5184575"/>
          </a:xfrm>
        </p:spPr>
        <p:txBody>
          <a:bodyPr>
            <a:normAutofit lnSpcReduction="10000"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культурно-развивающей среды в ДОУ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педагогического коллектива к реализации регионального компонента дошкольного образования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эффективного взаимодействия дошкольного образовательного учреждения и социума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регионального компонента в образовательную деятельность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эффективного взаимодействия дошкольного образовательного учреждения и семьи. 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784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88640"/>
            <a:ext cx="7886700" cy="1512168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Подготовка </a:t>
            </a:r>
            <a:r>
              <a:rPr lang="ru-RU" sz="2800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педагогического коллектива к реализации регионального компонента дошкольного образования</a:t>
            </a: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1484784"/>
            <a:ext cx="7886700" cy="4604867"/>
          </a:xfrm>
        </p:spPr>
        <p:txBody>
          <a:bodyPr/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Начиная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по региональному компоненту, педагог сам должен знать культурные, исторические, природные, этнографические особенности региона, где он живет, чтобы привить дошкольникам  любовь и уважение к народным традициям  своего региона. </a:t>
            </a:r>
          </a:p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фото кадры\краеведение 0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577" b="21787"/>
          <a:stretch/>
        </p:blipFill>
        <p:spPr bwMode="auto">
          <a:xfrm>
            <a:off x="467544" y="3140968"/>
            <a:ext cx="6950075" cy="34208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фото кадры\педагоги 0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346" b="14425"/>
          <a:stretch/>
        </p:blipFill>
        <p:spPr bwMode="auto">
          <a:xfrm>
            <a:off x="2123728" y="2739447"/>
            <a:ext cx="6950075" cy="40249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садик учителя\100_79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56" t="20196" r="755" b="24744"/>
          <a:stretch/>
        </p:blipFill>
        <p:spPr bwMode="auto">
          <a:xfrm>
            <a:off x="827584" y="96203"/>
            <a:ext cx="7848872" cy="65871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3390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352928" cy="1368152"/>
          </a:xfrm>
        </p:spPr>
        <p:txBody>
          <a:bodyPr/>
          <a:lstStyle/>
          <a:p>
            <a:pPr algn="ctr"/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эффективного взаимодействия дошкольного образовательного учреждения и семьи. 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1700809"/>
            <a:ext cx="7886700" cy="4388842"/>
          </a:xfrm>
        </p:spPr>
        <p:txBody>
          <a:bodyPr/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 descr="F:\фото  от Марии Псардиевой\8 марта 2014г\photo (43 of 5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46944"/>
            <a:ext cx="6912768" cy="52940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Шагинян И.Х\Фото Русские посиделки\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29" t="16196"/>
          <a:stretch/>
        </p:blipFill>
        <p:spPr bwMode="auto">
          <a:xfrm>
            <a:off x="284929" y="1446944"/>
            <a:ext cx="8732752" cy="52940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7810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F:\Фото Бабахян\DSCN14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993" b="18158"/>
          <a:stretch/>
        </p:blipFill>
        <p:spPr bwMode="auto">
          <a:xfrm>
            <a:off x="107504" y="980728"/>
            <a:ext cx="8735073" cy="42484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2053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331076" cy="64807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первоначальные представления 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об особенностях родного 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края.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124745"/>
            <a:ext cx="8712968" cy="547260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адачи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знакомить детей с особенностями и традициями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Ростовской области;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представления 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родном селе: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истории, улицах,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людях;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знакомить с именами знаменитых земляков;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знания о живой и неживой природе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края;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заложить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нравственной личности, национальной гордости и национального самосознания.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411637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Апекс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1025</TotalTime>
  <Words>828</Words>
  <Application>Microsoft Office PowerPoint</Application>
  <PresentationFormat>Экран (4:3)</PresentationFormat>
  <Paragraphs>78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Апекс</vt:lpstr>
      <vt:lpstr>Муниципальное бюджетное дошкольное образовательное учреждение Центр развития ребенка   детский сад № 27 «Ласточка»</vt:lpstr>
      <vt:lpstr>Содержание регионального компонента дошкольного образования призвано способствовать формированию у дошкольников духовно-нравственных ориентаций, развитию их творческого потенциала в условиях многонациональной среды. </vt:lpstr>
      <vt:lpstr>В соответствии с пунктом 2.6.ФГОС ДО содержание  образовательной области  «Социально-коммуникативное развитие» направлено на:</vt:lpstr>
      <vt:lpstr>Эффективное формирование у детей основ культурно-исторического наследия возможно при соблюдении следующих факторов:  </vt:lpstr>
      <vt:lpstr>Для эффективной реализации регионального компонента необходим ряд педагогических условий: </vt:lpstr>
      <vt:lpstr>   Подготовка педагогического коллектива к реализации регионального компонента дошкольного образования </vt:lpstr>
      <vt:lpstr>Организация эффективного взаимодействия дошкольного образовательного учреждения и семьи.  </vt:lpstr>
      <vt:lpstr>Слайд 8</vt:lpstr>
      <vt:lpstr>Цель: формировать первоначальные представления дошкольников об особенностях родного края.</vt:lpstr>
      <vt:lpstr>    Использование регионального компонента как одного из средств социализации дошкольников предполагает следующее:  </vt:lpstr>
      <vt:lpstr>Возрастные особенности усвоения программного материала дошкольниками по образовательной области «социально-коммуникативное развитие» (региональный компонент) </vt:lpstr>
      <vt:lpstr>Мы в музее</vt:lpstr>
      <vt:lpstr>Слайд 13</vt:lpstr>
      <vt:lpstr>Слайд 14</vt:lpstr>
      <vt:lpstr>Организация эффективного взаимодействия дошкольного образовательного учреждения и социума </vt:lpstr>
      <vt:lpstr>Интеграция регионального компонента  </vt:lpstr>
      <vt:lpstr>Слайд 17</vt:lpstr>
      <vt:lpstr>Слайд 18</vt:lpstr>
      <vt:lpstr>Слайд 19</vt:lpstr>
      <vt:lpstr>При реализации регионального компонента большую роль играет организация  продуктивной деятельности. </vt:lpstr>
      <vt:lpstr>Слайд 21</vt:lpstr>
      <vt:lpstr>Промыслы родного края</vt:lpstr>
      <vt:lpstr>Результативность работы по реализации регионального компонента предполагает, что  в  процессе формирования основ краеведения ребенок:  </vt:lpstr>
      <vt:lpstr>    Вывод: реализация регионального компонента в развитии дошкольников, построенная в системе будет способствовать достижению следующих целевых ориентиров ФГОС ДО:   </vt:lpstr>
      <vt:lpstr>Спасибо за внимание!</vt:lpstr>
    </vt:vector>
  </TitlesOfParts>
  <Company>Департамент Образования города Липецка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Ласточка</cp:lastModifiedBy>
  <cp:revision>89</cp:revision>
  <cp:lastPrinted>2017-01-24T17:12:48Z</cp:lastPrinted>
  <dcterms:created xsi:type="dcterms:W3CDTF">2014-12-03T08:04:49Z</dcterms:created>
  <dcterms:modified xsi:type="dcterms:W3CDTF">2023-03-31T06:38:30Z</dcterms:modified>
</cp:coreProperties>
</file>