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85" r:id="rId3"/>
    <p:sldId id="287" r:id="rId4"/>
    <p:sldId id="288" r:id="rId5"/>
    <p:sldId id="293" r:id="rId6"/>
    <p:sldId id="289" r:id="rId7"/>
    <p:sldId id="291" r:id="rId8"/>
    <p:sldId id="292" r:id="rId9"/>
    <p:sldId id="290" r:id="rId10"/>
    <p:sldId id="295" r:id="rId11"/>
    <p:sldId id="300" r:id="rId12"/>
    <p:sldId id="299" r:id="rId13"/>
    <p:sldId id="296" r:id="rId14"/>
    <p:sldId id="306" r:id="rId15"/>
    <p:sldId id="297" r:id="rId16"/>
    <p:sldId id="30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D3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2" d="100"/>
          <a:sy n="72" d="100"/>
        </p:scale>
        <p:origin x="-1512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340769"/>
            <a:ext cx="7772400" cy="2259682"/>
          </a:xfrm>
        </p:spPr>
        <p:txBody>
          <a:bodyPr>
            <a:noAutofit/>
          </a:bodyPr>
          <a:lstStyle/>
          <a:p>
            <a:br>
              <a:rPr lang="ru-RU" sz="6000" dirty="0" smtClean="0">
                <a:solidFill>
                  <a:srgbClr val="FF0000"/>
                </a:solidFill>
              </a:rPr>
            </a:br>
            <a:r>
              <a:rPr lang="ru-RU" sz="6000" dirty="0" err="1" smtClean="0">
                <a:solidFill>
                  <a:srgbClr val="FF0000"/>
                </a:solidFill>
              </a:rPr>
              <a:t>Логопед-родителям</a:t>
            </a:r>
            <a:br>
              <a:rPr lang="ru-RU" sz="6000" dirty="0" smtClean="0">
                <a:solidFill>
                  <a:srgbClr val="FF0000"/>
                </a:solidFill>
              </a:rPr>
            </a:br>
            <a:endParaRPr lang="ru-RU" sz="4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915816" y="4365104"/>
            <a:ext cx="5760640" cy="1728192"/>
          </a:xfrm>
        </p:spPr>
        <p:txBody>
          <a:bodyPr>
            <a:normAutofit lnSpcReduction="10000"/>
          </a:bodyPr>
          <a:lstStyle/>
          <a:p>
            <a:r>
              <a:rPr lang="ru-RU" sz="2000" i="1" dirty="0" smtClean="0">
                <a:solidFill>
                  <a:srgbClr val="C00000"/>
                </a:solidFill>
              </a:rPr>
              <a:t>Выполнила: </a:t>
            </a:r>
            <a:endParaRPr lang="ru-RU" sz="2000" i="1" dirty="0" smtClean="0">
              <a:solidFill>
                <a:srgbClr val="C00000"/>
              </a:solidFill>
            </a:endParaRPr>
          </a:p>
          <a:p>
            <a:r>
              <a:rPr lang="ru-RU" sz="2000" i="1" dirty="0" smtClean="0">
                <a:solidFill>
                  <a:srgbClr val="C00000"/>
                </a:solidFill>
              </a:rPr>
              <a:t>Павловская Ирина Анатольевна</a:t>
            </a:r>
            <a:endParaRPr lang="ru-RU" sz="2000" i="1" dirty="0" smtClean="0">
              <a:solidFill>
                <a:srgbClr val="C00000"/>
              </a:solidFill>
            </a:endParaRPr>
          </a:p>
          <a:p>
            <a:r>
              <a:rPr lang="ru-RU" sz="2000" i="1" dirty="0" smtClean="0">
                <a:solidFill>
                  <a:srgbClr val="C00000"/>
                </a:solidFill>
              </a:rPr>
              <a:t>Учитель-логопед</a:t>
            </a:r>
            <a:endParaRPr lang="ru-RU" sz="2000" i="1" dirty="0" smtClean="0">
              <a:solidFill>
                <a:srgbClr val="C00000"/>
              </a:solidFill>
            </a:endParaRPr>
          </a:p>
          <a:p>
            <a:r>
              <a:rPr lang="ru-RU" sz="2000" b="1" i="1" dirty="0" smtClean="0">
                <a:solidFill>
                  <a:schemeClr val="tx1"/>
                </a:solidFill>
              </a:rPr>
              <a:t>Муниципальное казенное дошкольное учреждение «Детский сад №14»</a:t>
            </a:r>
            <a:endParaRPr lang="ru-RU" altLang="ru-RU" sz="2000" b="1" dirty="0" smtClean="0">
              <a:solidFill>
                <a:srgbClr val="990033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Клуб</a:t>
            </a:r>
            <a:b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«Домашний логопед»</a:t>
            </a:r>
            <a:endParaRPr lang="ru-RU" dirty="0"/>
          </a:p>
        </p:txBody>
      </p:sp>
      <p:pic>
        <p:nvPicPr>
          <p:cNvPr id="6" name="Picture 2" descr="G:\Смотр-конкурс Логопед-родителям\DSC009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14348" y="2714620"/>
            <a:ext cx="4000529" cy="328614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786314" y="1714488"/>
            <a:ext cx="3929090" cy="4525963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Заседания клуба проводятся 1 раз в 2 месяца, в удобное для родителей время. Встречи проходят преимущественно в форме семинаров – практикумов, круглых столов, бесед и др. </a:t>
            </a:r>
            <a:endParaRPr lang="ru-RU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Семинар-практикум. 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G:\Смотр-конкурс Логопед-родителям\н\IMG_20190301_0811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072066" y="1571612"/>
            <a:ext cx="3500462" cy="471490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Так, на семинаре-практикуме «Способы развития мелкой моторики», родители имели возможность понаблюдать за детьми в процессе выполнения пальчиковой гимнастики с предметами, рассмотреть нетрадиционный материал для развития мелкой моторики,  поделиться своим опытом.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Индивидуальные формы работы с родителями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b="1" dirty="0" smtClean="0">
              <a:solidFill>
                <a:srgbClr val="0070C0"/>
              </a:solidFill>
            </a:endParaRP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Индивидуальные беседы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Анкетирование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Практические занятия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Индивидуальные тетради взаимосвязи с родителями.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" name="Content Placeholder 5" descr="IMG_20190411_081438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753610" y="1417955"/>
            <a:ext cx="3376295" cy="2532380"/>
          </a:xfrm>
          <a:prstGeom prst="rect">
            <a:avLst/>
          </a:prstGeom>
        </p:spPr>
      </p:pic>
      <p:pic>
        <p:nvPicPr>
          <p:cNvPr id="7" name="Picture 6" descr="IMG_20190411_0803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610" y="3950335"/>
            <a:ext cx="3376295" cy="2445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ru-RU" altLang="en-US" sz="4000">
                <a:solidFill>
                  <a:srgbClr val="FF0000"/>
                </a:solidFill>
                <a:latin typeface="Monotype Corsiva" panose="03010101010201010101" pitchFamily="66" charset="0"/>
                <a:cs typeface="Monotype Corsiva" panose="03010101010201010101" pitchFamily="66" charset="0"/>
              </a:rPr>
              <a:t>Показ индивидуальных занятий.</a:t>
            </a:r>
            <a:br>
              <a:rPr lang="ru-RU" altLang="en-US" sz="4000">
                <a:solidFill>
                  <a:srgbClr val="FF0000"/>
                </a:solidFill>
                <a:latin typeface="Monotype Corsiva" panose="03010101010201010101" pitchFamily="66" charset="0"/>
                <a:cs typeface="Monotype Corsiva" panose="03010101010201010101" pitchFamily="66" charset="0"/>
              </a:rPr>
            </a:br>
            <a:r>
              <a:rPr lang="ru-RU" altLang="en-US" sz="4000">
                <a:solidFill>
                  <a:srgbClr val="FF0000"/>
                </a:solidFill>
                <a:latin typeface="Monotype Corsiva" panose="03010101010201010101" pitchFamily="66" charset="0"/>
                <a:cs typeface="Monotype Corsiva" panose="03010101010201010101" pitchFamily="66" charset="0"/>
              </a:rPr>
              <a:t>Тетради взаимосвязи с родителями.</a:t>
            </a:r>
            <a:endParaRPr lang="ru-RU" altLang="en-US" sz="4000">
              <a:solidFill>
                <a:srgbClr val="FF0000"/>
              </a:solidFill>
              <a:latin typeface="Monotype Corsiva" panose="03010101010201010101" pitchFamily="66" charset="0"/>
              <a:cs typeface="Monotype Corsiva" panose="03010101010201010101" pitchFamily="66" charset="0"/>
            </a:endParaRPr>
          </a:p>
        </p:txBody>
      </p:sp>
      <p:pic>
        <p:nvPicPr>
          <p:cNvPr id="5" name="Content Placeholder 4" descr="IMG_20190411_13092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 rot="16200000">
            <a:off x="457200" y="2348230"/>
            <a:ext cx="4038600" cy="302895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7" name="Content Placeholder 6" descr="IMG_20190411_08012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66335" y="1843405"/>
            <a:ext cx="3041015" cy="405511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Наглядные формы работы</a:t>
            </a:r>
            <a:endParaRPr lang="ru-RU" sz="4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G:\Смотр-конкурс Логопед-родителям\н\IMG_20190405_0735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57224" y="1714488"/>
            <a:ext cx="3355752" cy="452596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2051" name="Picture 3" descr="G:\Смотр-конкурс Логопед-родителям\н\IMG_20190405_0741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714488"/>
            <a:ext cx="3355752" cy="452596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4357718"/>
          </a:xfrm>
        </p:spPr>
        <p:txBody>
          <a:bodyPr>
            <a:normAutofit fontScale="90000"/>
          </a:bodyPr>
          <a:lstStyle/>
          <a:p>
            <a:br>
              <a:rPr lang="ru-RU" dirty="0" smtClean="0"/>
            </a:b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«Только вместе с родителями, общими усилиями, учителя могут дать детям большое человеческое счастье» </a:t>
            </a:r>
            <a:br>
              <a:rPr lang="ru-RU" dirty="0" smtClean="0"/>
            </a:br>
            <a:r>
              <a:rPr lang="ru-RU" b="1" i="1" dirty="0" smtClean="0">
                <a:solidFill>
                  <a:srgbClr val="002060"/>
                </a:solidFill>
              </a:rPr>
              <a:t>В.А.Сухомлинский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5001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Родители - не гости,</a:t>
            </a:r>
            <a:b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а полноправные участники команды ДОУ.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4054485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Нарушение речи </a:t>
            </a:r>
            <a:r>
              <a:rPr lang="ru-RU" dirty="0" smtClean="0"/>
              <a:t>– достаточно распространенное явление среди детей дошкольного возраста. Анализ результатов ежегодного обследования устной речи дошкольников среднего и старшего возраста, показывает, что </a:t>
            </a:r>
            <a:r>
              <a:rPr lang="ru-RU" dirty="0" smtClean="0">
                <a:solidFill>
                  <a:srgbClr val="FF0000"/>
                </a:solidFill>
              </a:rPr>
              <a:t>более 70% </a:t>
            </a:r>
            <a:r>
              <a:rPr lang="ru-RU" dirty="0" smtClean="0"/>
              <a:t>детей имеют  нарушения речи. Поэтому проблема  профилактики и коррекции становится неоспоримой.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Принцип </a:t>
            </a:r>
            <a:b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коррекционной работы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Одним из основополагающих принципов коррекционной работы является комплексное коррекционное воздействие на ребенка с нарушением речи. Реализация данного принципа предполагает привлечение к коррекционной работе не только логопеда и при необходимости медицинских специалистов, а также обязательное активное участие родителей.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 fontScale="90000"/>
          </a:bodyPr>
          <a:lstStyle/>
          <a:p>
            <a:br>
              <a:rPr lang="ru-RU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br>
              <a:rPr lang="ru-RU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Основные</a:t>
            </a:r>
            <a:r>
              <a:rPr lang="ru-RU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направления деятельности:</a:t>
            </a:r>
            <a:br>
              <a:rPr lang="ru-RU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b="1" i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spc="100" dirty="0" smtClean="0">
                <a:solidFill>
                  <a:srgbClr val="002060"/>
                </a:solidFill>
              </a:rPr>
              <a:t>Профилактическое</a:t>
            </a:r>
            <a:endParaRPr lang="ru-RU" b="1" spc="1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spc="100" dirty="0" err="1" smtClean="0">
                <a:solidFill>
                  <a:srgbClr val="002060"/>
                </a:solidFill>
              </a:rPr>
              <a:t>Коррекционно</a:t>
            </a:r>
            <a:r>
              <a:rPr lang="ru-RU" b="1" spc="100" dirty="0" smtClean="0">
                <a:solidFill>
                  <a:srgbClr val="002060"/>
                </a:solidFill>
              </a:rPr>
              <a:t> – развивающее</a:t>
            </a:r>
            <a:endParaRPr lang="ru-RU" b="1" spc="1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spc="100" dirty="0" smtClean="0">
                <a:solidFill>
                  <a:srgbClr val="002060"/>
                </a:solidFill>
              </a:rPr>
              <a:t>Информационно – просветительское</a:t>
            </a:r>
            <a:endParaRPr lang="ru-RU" b="1" spc="1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spc="100" dirty="0" smtClean="0">
                <a:solidFill>
                  <a:srgbClr val="002060"/>
                </a:solidFill>
              </a:rPr>
              <a:t>Методическое</a:t>
            </a:r>
            <a:endParaRPr lang="ru-RU" b="1" spc="1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Формы взаимосвязи </a:t>
            </a:r>
            <a:br>
              <a:rPr lang="ru-RU" sz="40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 родителями</a:t>
            </a: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.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800" dirty="0" smtClean="0">
                <a:solidFill>
                  <a:srgbClr val="0070C0"/>
                </a:solidFill>
              </a:rPr>
              <a:t>Коллективные</a:t>
            </a:r>
            <a:endParaRPr lang="ru-RU" sz="4800" dirty="0" smtClean="0">
              <a:solidFill>
                <a:srgbClr val="0070C0"/>
              </a:solidFill>
            </a:endParaRPr>
          </a:p>
          <a:p>
            <a:r>
              <a:rPr lang="ru-RU" sz="4800" dirty="0" smtClean="0">
                <a:solidFill>
                  <a:srgbClr val="0070C0"/>
                </a:solidFill>
              </a:rPr>
              <a:t>Индивидуальные</a:t>
            </a:r>
            <a:endParaRPr lang="ru-RU" sz="4800" dirty="0" smtClean="0">
              <a:solidFill>
                <a:srgbClr val="0070C0"/>
              </a:solidFill>
            </a:endParaRPr>
          </a:p>
          <a:p>
            <a:r>
              <a:rPr lang="ru-RU" sz="4800" dirty="0" smtClean="0">
                <a:solidFill>
                  <a:srgbClr val="0070C0"/>
                </a:solidFill>
              </a:rPr>
              <a:t>Наглядные</a:t>
            </a:r>
            <a:endParaRPr lang="ru-RU" sz="4800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Цель :</a:t>
            </a:r>
            <a:r>
              <a:rPr lang="ru-RU" sz="4000" b="1" dirty="0" smtClean="0">
                <a:latin typeface="Monotype Corsiva" panose="03010101010201010101" pitchFamily="66" charset="0"/>
              </a:rPr>
              <a:t> 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5927"/>
            <a:ext cx="8229600" cy="3643337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>
                <a:solidFill>
                  <a:srgbClr val="0070C0"/>
                </a:solidFill>
              </a:rPr>
              <a:t>Создать условия для профилактики и преодоления речевых нарушений у  дошкольников  через организацию взаимодействия учителя - логопеда с родителями в условиях ДОУ.</a:t>
            </a:r>
            <a:endParaRPr lang="ru-RU" sz="4000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Задачи: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Формировать и совершенствовать педагогические компетенции родителей в вопросах развития своего ребенка.</a:t>
            </a:r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Оказывать консультативно – методическую помощь родителям в коррекции речевых нарушений дошкольников.</a:t>
            </a:r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Способствовать повышению логопедической грамотности родителей.</a:t>
            </a:r>
            <a:endParaRPr lang="ru-RU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sz="3100" b="1" i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br>
              <a:rPr lang="ru-RU" sz="3100" b="1" i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Коллективная работа</a:t>
            </a:r>
            <a:b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Групповые родительские собрания</a:t>
            </a:r>
            <a:endParaRPr lang="ru-RU" dirty="0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endParaRPr lang="ru-RU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8" name="Picture 4" descr="G:\Смотр-конкурс Логопед-родителям\IMG_35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000496" y="2571744"/>
            <a:ext cx="4252914" cy="338614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b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b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b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Открытые занятия с участием родителей</a:t>
            </a:r>
            <a:b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686436" cy="4525963"/>
          </a:xfrm>
        </p:spPr>
        <p:txBody>
          <a:bodyPr/>
          <a:lstStyle/>
          <a:p>
            <a:pPr>
              <a:buNone/>
            </a:pPr>
            <a:endParaRPr lang="ru-RU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D:\Мои документы\Род.клуб\2018-2019 Дом.логопед\SDC136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42910" y="2285992"/>
            <a:ext cx="5214974" cy="378621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2406</Words>
  <Application>WPS Presentation</Application>
  <PresentationFormat>Экран (4:3)</PresentationFormat>
  <Paragraphs>75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42" baseType="lpstr">
      <vt:lpstr>Arial</vt:lpstr>
      <vt:lpstr>SimSun</vt:lpstr>
      <vt:lpstr>Wingdings</vt:lpstr>
      <vt:lpstr>Monotype Corsiva</vt:lpstr>
      <vt:lpstr>Times New Roman</vt:lpstr>
      <vt:lpstr>Calibri</vt:lpstr>
      <vt:lpstr>Microsoft YaHei</vt:lpstr>
      <vt:lpstr/>
      <vt:lpstr>Arial Unicode MS</vt:lpstr>
      <vt:lpstr>Segoe Print</vt:lpstr>
      <vt:lpstr>Microsoft YaHei Light</vt:lpstr>
      <vt:lpstr>Microsoft JhengHei UI</vt:lpstr>
      <vt:lpstr>Malgun Gothic Semilight</vt:lpstr>
      <vt:lpstr>Meiryo UI</vt:lpstr>
      <vt:lpstr>NSimSun</vt:lpstr>
      <vt:lpstr>MS UI Gothic</vt:lpstr>
      <vt:lpstr>SimSun-ExtB</vt:lpstr>
      <vt:lpstr>AR BLANCA</vt:lpstr>
      <vt:lpstr>Brush Script MT</vt:lpstr>
      <vt:lpstr>Californian FB</vt:lpstr>
      <vt:lpstr>Cambria</vt:lpstr>
      <vt:lpstr>Cambria Math</vt:lpstr>
      <vt:lpstr>Curlz MT</vt:lpstr>
      <vt:lpstr>Georgia</vt:lpstr>
      <vt:lpstr>Gill Sans MT Ext Condensed Bold</vt:lpstr>
      <vt:lpstr>MS Outlook</vt:lpstr>
      <vt:lpstr>Тема Office</vt:lpstr>
      <vt:lpstr> Логопед-родителям </vt:lpstr>
      <vt:lpstr>  Родители - не гости,  а полноправные участники команды ДОУ.</vt:lpstr>
      <vt:lpstr>Принцип  коррекционной работы</vt:lpstr>
      <vt:lpstr>  Основные направления деятельности: </vt:lpstr>
      <vt:lpstr>Формы взаимосвязи  с родителями.</vt:lpstr>
      <vt:lpstr>Цель : </vt:lpstr>
      <vt:lpstr>Задачи:</vt:lpstr>
      <vt:lpstr>  Коллективная работа </vt:lpstr>
      <vt:lpstr>   Открытые занятия с участием родителей </vt:lpstr>
      <vt:lpstr>Клуб  «Домашний логопед»</vt:lpstr>
      <vt:lpstr>Семинар-практикум. </vt:lpstr>
      <vt:lpstr> Индивидуальные формы работы с родителями </vt:lpstr>
      <vt:lpstr>PowerPoint 演示文稿</vt:lpstr>
      <vt:lpstr>Наглядные формы работы</vt:lpstr>
      <vt:lpstr>  «Только вместе с родителями, общими усилиями, учителя могут дать детям большое человеческое счастье»  В.А.Сухомлинский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ДС14</cp:lastModifiedBy>
  <cp:revision>61</cp:revision>
  <dcterms:created xsi:type="dcterms:W3CDTF">2013-01-06T18:32:00Z</dcterms:created>
  <dcterms:modified xsi:type="dcterms:W3CDTF">2019-04-11T08:54:33Z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1033-10.2.0.5838</vt:lpwstr>
  </property>
</Properties>
</file>