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8"/>
  </p:notesMasterIdLst>
  <p:sldIdLst>
    <p:sldId id="256" r:id="rId2"/>
    <p:sldId id="273" r:id="rId3"/>
    <p:sldId id="268" r:id="rId4"/>
    <p:sldId id="263" r:id="rId5"/>
    <p:sldId id="257" r:id="rId6"/>
    <p:sldId id="264" r:id="rId7"/>
    <p:sldId id="258" r:id="rId8"/>
    <p:sldId id="260" r:id="rId9"/>
    <p:sldId id="261" r:id="rId10"/>
    <p:sldId id="265" r:id="rId11"/>
    <p:sldId id="262" r:id="rId12"/>
    <p:sldId id="270" r:id="rId13"/>
    <p:sldId id="269" r:id="rId14"/>
    <p:sldId id="271" r:id="rId15"/>
    <p:sldId id="272" r:id="rId16"/>
    <p:sldId id="267"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3F2A8C5C-8AE5-4D50-8B71-B5503922F488}">
          <p14:sldIdLst>
            <p14:sldId id="256"/>
            <p14:sldId id="273"/>
            <p14:sldId id="268"/>
            <p14:sldId id="263"/>
            <p14:sldId id="257"/>
            <p14:sldId id="264"/>
            <p14:sldId id="258"/>
            <p14:sldId id="260"/>
            <p14:sldId id="261"/>
            <p14:sldId id="265"/>
            <p14:sldId id="262"/>
            <p14:sldId id="270"/>
            <p14:sldId id="269"/>
            <p14:sldId id="271"/>
            <p14:sldId id="272"/>
            <p14:sldId id="267"/>
          </p14:sldIdLst>
        </p14:section>
        <p14:section name="Раздел без заголовка" id="{FA02D3DB-A034-4929-96DC-B7F7ECC9A87F}">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E47"/>
    <a:srgbClr val="002611"/>
    <a:srgbClr val="005C2A"/>
    <a:srgbClr val="002E15"/>
    <a:srgbClr val="003E1C"/>
    <a:srgbClr val="0032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562" y="67"/>
      </p:cViewPr>
      <p:guideLst/>
    </p:cSldViewPr>
  </p:slideViewPr>
  <p:notesTextViewPr>
    <p:cViewPr>
      <p:scale>
        <a:sx n="1" d="1"/>
        <a:sy n="1" d="1"/>
      </p:scale>
      <p:origin x="0" y="0"/>
    </p:cViewPr>
  </p:notesTextViewPr>
  <p:sorterViewPr>
    <p:cViewPr varScale="1">
      <p:scale>
        <a:sx n="100" d="100"/>
        <a:sy n="100" d="100"/>
      </p:scale>
      <p:origin x="0" y="-432"/>
    </p:cViewPr>
  </p:sorterViewPr>
  <p:notesViewPr>
    <p:cSldViewPr snapToGrid="0">
      <p:cViewPr varScale="1">
        <p:scale>
          <a:sx n="68" d="100"/>
          <a:sy n="68" d="100"/>
        </p:scale>
        <p:origin x="3101" y="8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34AD73-B038-4B00-A01D-F64C6469B176}" type="datetimeFigureOut">
              <a:rPr lang="ru-RU" smtClean="0"/>
              <a:t>23.02.2023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60782B-54C1-4F4F-BF78-225D37371D48}" type="slidenum">
              <a:rPr lang="ru-RU" smtClean="0"/>
              <a:t>‹#›</a:t>
            </a:fld>
            <a:endParaRPr lang="ru-RU"/>
          </a:p>
        </p:txBody>
      </p:sp>
    </p:spTree>
    <p:extLst>
      <p:ext uri="{BB962C8B-B14F-4D97-AF65-F5344CB8AC3E}">
        <p14:creationId xmlns:p14="http://schemas.microsoft.com/office/powerpoint/2010/main" val="3570140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5060782B-54C1-4F4F-BF78-225D37371D48}" type="slidenum">
              <a:rPr lang="ru-RU" smtClean="0"/>
              <a:t>11</a:t>
            </a:fld>
            <a:endParaRPr lang="ru-RU"/>
          </a:p>
        </p:txBody>
      </p:sp>
    </p:spTree>
    <p:extLst>
      <p:ext uri="{BB962C8B-B14F-4D97-AF65-F5344CB8AC3E}">
        <p14:creationId xmlns:p14="http://schemas.microsoft.com/office/powerpoint/2010/main" val="3882228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5060782B-54C1-4F4F-BF78-225D37371D48}" type="slidenum">
              <a:rPr lang="ru-RU" smtClean="0"/>
              <a:t>16</a:t>
            </a:fld>
            <a:endParaRPr lang="ru-RU"/>
          </a:p>
        </p:txBody>
      </p:sp>
    </p:spTree>
    <p:extLst>
      <p:ext uri="{BB962C8B-B14F-4D97-AF65-F5344CB8AC3E}">
        <p14:creationId xmlns:p14="http://schemas.microsoft.com/office/powerpoint/2010/main" val="17353827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068EEC1-6B10-402B-BE9F-532378B4A4B4}" type="datetimeFigureOut">
              <a:rPr lang="ru-RU" smtClean="0"/>
              <a:t>23.02.2023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8D2D00-F804-4372-A516-41E5C02FFAEC}" type="slidenum">
              <a:rPr lang="ru-RU" smtClean="0"/>
              <a:t>‹#›</a:t>
            </a:fld>
            <a:endParaRPr lang="ru-RU"/>
          </a:p>
        </p:txBody>
      </p:sp>
    </p:spTree>
    <p:extLst>
      <p:ext uri="{BB962C8B-B14F-4D97-AF65-F5344CB8AC3E}">
        <p14:creationId xmlns:p14="http://schemas.microsoft.com/office/powerpoint/2010/main" val="2414654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068EEC1-6B10-402B-BE9F-532378B4A4B4}" type="datetimeFigureOut">
              <a:rPr lang="ru-RU" smtClean="0"/>
              <a:t>23.02.2023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8D2D00-F804-4372-A516-41E5C02FFAEC}" type="slidenum">
              <a:rPr lang="ru-RU" smtClean="0"/>
              <a:t>‹#›</a:t>
            </a:fld>
            <a:endParaRPr lang="ru-RU"/>
          </a:p>
        </p:txBody>
      </p:sp>
    </p:spTree>
    <p:extLst>
      <p:ext uri="{BB962C8B-B14F-4D97-AF65-F5344CB8AC3E}">
        <p14:creationId xmlns:p14="http://schemas.microsoft.com/office/powerpoint/2010/main" val="3872280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068EEC1-6B10-402B-BE9F-532378B4A4B4}" type="datetimeFigureOut">
              <a:rPr lang="ru-RU" smtClean="0"/>
              <a:t>23.02.2023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8D2D00-F804-4372-A516-41E5C02FFAEC}" type="slidenum">
              <a:rPr lang="ru-RU" smtClean="0"/>
              <a:t>‹#›</a:t>
            </a:fld>
            <a:endParaRPr lang="ru-RU"/>
          </a:p>
        </p:txBody>
      </p:sp>
    </p:spTree>
    <p:extLst>
      <p:ext uri="{BB962C8B-B14F-4D97-AF65-F5344CB8AC3E}">
        <p14:creationId xmlns:p14="http://schemas.microsoft.com/office/powerpoint/2010/main" val="1817581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068EEC1-6B10-402B-BE9F-532378B4A4B4}" type="datetimeFigureOut">
              <a:rPr lang="ru-RU" smtClean="0"/>
              <a:t>23.02.2023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8D2D00-F804-4372-A516-41E5C02FFAEC}" type="slidenum">
              <a:rPr lang="ru-RU" smtClean="0"/>
              <a:t>‹#›</a:t>
            </a:fld>
            <a:endParaRPr lang="ru-RU"/>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44225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068EEC1-6B10-402B-BE9F-532378B4A4B4}" type="datetimeFigureOut">
              <a:rPr lang="ru-RU" smtClean="0"/>
              <a:t>23.02.2023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8D2D00-F804-4372-A516-41E5C02FFAEC}" type="slidenum">
              <a:rPr lang="ru-RU" smtClean="0"/>
              <a:t>‹#›</a:t>
            </a:fld>
            <a:endParaRPr lang="ru-RU"/>
          </a:p>
        </p:txBody>
      </p:sp>
    </p:spTree>
    <p:extLst>
      <p:ext uri="{BB962C8B-B14F-4D97-AF65-F5344CB8AC3E}">
        <p14:creationId xmlns:p14="http://schemas.microsoft.com/office/powerpoint/2010/main" val="4071286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E068EEC1-6B10-402B-BE9F-532378B4A4B4}" type="datetimeFigureOut">
              <a:rPr lang="ru-RU" smtClean="0"/>
              <a:t>23.02.2023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E8D2D00-F804-4372-A516-41E5C02FFAEC}" type="slidenum">
              <a:rPr lang="ru-RU" smtClean="0"/>
              <a:t>‹#›</a:t>
            </a:fld>
            <a:endParaRPr lang="ru-RU"/>
          </a:p>
        </p:txBody>
      </p:sp>
    </p:spTree>
    <p:extLst>
      <p:ext uri="{BB962C8B-B14F-4D97-AF65-F5344CB8AC3E}">
        <p14:creationId xmlns:p14="http://schemas.microsoft.com/office/powerpoint/2010/main" val="726840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E068EEC1-6B10-402B-BE9F-532378B4A4B4}" type="datetimeFigureOut">
              <a:rPr lang="ru-RU" smtClean="0"/>
              <a:t>23.02.2023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E8D2D00-F804-4372-A516-41E5C02FFAEC}" type="slidenum">
              <a:rPr lang="ru-RU" smtClean="0"/>
              <a:t>‹#›</a:t>
            </a:fld>
            <a:endParaRPr lang="ru-RU"/>
          </a:p>
        </p:txBody>
      </p:sp>
    </p:spTree>
    <p:extLst>
      <p:ext uri="{BB962C8B-B14F-4D97-AF65-F5344CB8AC3E}">
        <p14:creationId xmlns:p14="http://schemas.microsoft.com/office/powerpoint/2010/main" val="872123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068EEC1-6B10-402B-BE9F-532378B4A4B4}" type="datetimeFigureOut">
              <a:rPr lang="ru-RU" smtClean="0"/>
              <a:t>23.02.2023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8D2D00-F804-4372-A516-41E5C02FFAEC}" type="slidenum">
              <a:rPr lang="ru-RU" smtClean="0"/>
              <a:t>‹#›</a:t>
            </a:fld>
            <a:endParaRPr lang="ru-RU"/>
          </a:p>
        </p:txBody>
      </p:sp>
    </p:spTree>
    <p:extLst>
      <p:ext uri="{BB962C8B-B14F-4D97-AF65-F5344CB8AC3E}">
        <p14:creationId xmlns:p14="http://schemas.microsoft.com/office/powerpoint/2010/main" val="21735291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068EEC1-6B10-402B-BE9F-532378B4A4B4}" type="datetimeFigureOut">
              <a:rPr lang="ru-RU" smtClean="0"/>
              <a:t>23.02.2023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8D2D00-F804-4372-A516-41E5C02FFAEC}" type="slidenum">
              <a:rPr lang="ru-RU" smtClean="0"/>
              <a:t>‹#›</a:t>
            </a:fld>
            <a:endParaRPr lang="ru-RU"/>
          </a:p>
        </p:txBody>
      </p:sp>
    </p:spTree>
    <p:extLst>
      <p:ext uri="{BB962C8B-B14F-4D97-AF65-F5344CB8AC3E}">
        <p14:creationId xmlns:p14="http://schemas.microsoft.com/office/powerpoint/2010/main" val="1391207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068EEC1-6B10-402B-BE9F-532378B4A4B4}" type="datetimeFigureOut">
              <a:rPr lang="ru-RU" smtClean="0"/>
              <a:t>23.02.2023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8D2D00-F804-4372-A516-41E5C02FFAEC}" type="slidenum">
              <a:rPr lang="ru-RU" smtClean="0"/>
              <a:t>‹#›</a:t>
            </a:fld>
            <a:endParaRPr lang="ru-RU"/>
          </a:p>
        </p:txBody>
      </p:sp>
    </p:spTree>
    <p:extLst>
      <p:ext uri="{BB962C8B-B14F-4D97-AF65-F5344CB8AC3E}">
        <p14:creationId xmlns:p14="http://schemas.microsoft.com/office/powerpoint/2010/main" val="174532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068EEC1-6B10-402B-BE9F-532378B4A4B4}" type="datetimeFigureOut">
              <a:rPr lang="ru-RU" smtClean="0"/>
              <a:t>23.02.2023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8D2D00-F804-4372-A516-41E5C02FFAEC}" type="slidenum">
              <a:rPr lang="ru-RU" smtClean="0"/>
              <a:t>‹#›</a:t>
            </a:fld>
            <a:endParaRPr lang="ru-RU"/>
          </a:p>
        </p:txBody>
      </p:sp>
    </p:spTree>
    <p:extLst>
      <p:ext uri="{BB962C8B-B14F-4D97-AF65-F5344CB8AC3E}">
        <p14:creationId xmlns:p14="http://schemas.microsoft.com/office/powerpoint/2010/main" val="2079691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068EEC1-6B10-402B-BE9F-532378B4A4B4}" type="datetimeFigureOut">
              <a:rPr lang="ru-RU" smtClean="0"/>
              <a:t>23.02.2023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8D2D00-F804-4372-A516-41E5C02FFAEC}" type="slidenum">
              <a:rPr lang="ru-RU" smtClean="0"/>
              <a:t>‹#›</a:t>
            </a:fld>
            <a:endParaRPr lang="ru-RU"/>
          </a:p>
        </p:txBody>
      </p:sp>
    </p:spTree>
    <p:extLst>
      <p:ext uri="{BB962C8B-B14F-4D97-AF65-F5344CB8AC3E}">
        <p14:creationId xmlns:p14="http://schemas.microsoft.com/office/powerpoint/2010/main" val="213211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068EEC1-6B10-402B-BE9F-532378B4A4B4}" type="datetimeFigureOut">
              <a:rPr lang="ru-RU" smtClean="0"/>
              <a:t>23.02.2023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E8D2D00-F804-4372-A516-41E5C02FFAEC}" type="slidenum">
              <a:rPr lang="ru-RU" smtClean="0"/>
              <a:t>‹#›</a:t>
            </a:fld>
            <a:endParaRPr lang="ru-RU"/>
          </a:p>
        </p:txBody>
      </p:sp>
    </p:spTree>
    <p:extLst>
      <p:ext uri="{BB962C8B-B14F-4D97-AF65-F5344CB8AC3E}">
        <p14:creationId xmlns:p14="http://schemas.microsoft.com/office/powerpoint/2010/main" val="4024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068EEC1-6B10-402B-BE9F-532378B4A4B4}" type="datetimeFigureOut">
              <a:rPr lang="ru-RU" smtClean="0"/>
              <a:t>23.02.2023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E8D2D00-F804-4372-A516-41E5C02FFAEC}" type="slidenum">
              <a:rPr lang="ru-RU" smtClean="0"/>
              <a:t>‹#›</a:t>
            </a:fld>
            <a:endParaRPr lang="ru-RU"/>
          </a:p>
        </p:txBody>
      </p:sp>
    </p:spTree>
    <p:extLst>
      <p:ext uri="{BB962C8B-B14F-4D97-AF65-F5344CB8AC3E}">
        <p14:creationId xmlns:p14="http://schemas.microsoft.com/office/powerpoint/2010/main" val="2602745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068EEC1-6B10-402B-BE9F-532378B4A4B4}" type="datetimeFigureOut">
              <a:rPr lang="ru-RU" smtClean="0"/>
              <a:t>23.02.2023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E8D2D00-F804-4372-A516-41E5C02FFAEC}" type="slidenum">
              <a:rPr lang="ru-RU" smtClean="0"/>
              <a:t>‹#›</a:t>
            </a:fld>
            <a:endParaRPr lang="ru-RU"/>
          </a:p>
        </p:txBody>
      </p:sp>
    </p:spTree>
    <p:extLst>
      <p:ext uri="{BB962C8B-B14F-4D97-AF65-F5344CB8AC3E}">
        <p14:creationId xmlns:p14="http://schemas.microsoft.com/office/powerpoint/2010/main" val="3225817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068EEC1-6B10-402B-BE9F-532378B4A4B4}" type="datetimeFigureOut">
              <a:rPr lang="ru-RU" smtClean="0"/>
              <a:t>23.02.2023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8D2D00-F804-4372-A516-41E5C02FFAEC}" type="slidenum">
              <a:rPr lang="ru-RU" smtClean="0"/>
              <a:t>‹#›</a:t>
            </a:fld>
            <a:endParaRPr lang="ru-RU"/>
          </a:p>
        </p:txBody>
      </p:sp>
    </p:spTree>
    <p:extLst>
      <p:ext uri="{BB962C8B-B14F-4D97-AF65-F5344CB8AC3E}">
        <p14:creationId xmlns:p14="http://schemas.microsoft.com/office/powerpoint/2010/main" val="2838236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068EEC1-6B10-402B-BE9F-532378B4A4B4}" type="datetimeFigureOut">
              <a:rPr lang="ru-RU" smtClean="0"/>
              <a:t>23.02.2023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8D2D00-F804-4372-A516-41E5C02FFAEC}" type="slidenum">
              <a:rPr lang="ru-RU" smtClean="0"/>
              <a:t>‹#›</a:t>
            </a:fld>
            <a:endParaRPr lang="ru-RU"/>
          </a:p>
        </p:txBody>
      </p:sp>
    </p:spTree>
    <p:extLst>
      <p:ext uri="{BB962C8B-B14F-4D97-AF65-F5344CB8AC3E}">
        <p14:creationId xmlns:p14="http://schemas.microsoft.com/office/powerpoint/2010/main" val="97686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E068EEC1-6B10-402B-BE9F-532378B4A4B4}" type="datetimeFigureOut">
              <a:rPr lang="ru-RU" smtClean="0"/>
              <a:t>23.02.2023</a:t>
            </a:fld>
            <a:endParaRPr lang="ru-RU"/>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E8D2D00-F804-4372-A516-41E5C02FFAEC}" type="slidenum">
              <a:rPr lang="ru-RU" smtClean="0"/>
              <a:t>‹#›</a:t>
            </a:fld>
            <a:endParaRPr lang="ru-RU"/>
          </a:p>
        </p:txBody>
      </p:sp>
    </p:spTree>
    <p:extLst>
      <p:ext uri="{BB962C8B-B14F-4D97-AF65-F5344CB8AC3E}">
        <p14:creationId xmlns:p14="http://schemas.microsoft.com/office/powerpoint/2010/main" val="4036895873"/>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88000">
              <a:srgbClr val="003217"/>
            </a:gs>
            <a:gs pos="58000">
              <a:srgbClr val="00B050"/>
            </a:gs>
            <a:gs pos="31000">
              <a:schemeClr val="bg2">
                <a:lumMod val="60000"/>
                <a:lumOff val="4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latin typeface="Bahnschrift Light Condensed" panose="020B0502040204020203" pitchFamily="34" charset="0"/>
              </a:rPr>
              <a:t>Поэзия и поэты </a:t>
            </a:r>
            <a:r>
              <a:rPr lang="ru-RU" dirty="0">
                <a:latin typeface="Bahnschrift Light Condensed" panose="020B0502040204020203" pitchFamily="34" charset="0"/>
              </a:rPr>
              <a:t>XIX века о природе России </a:t>
            </a:r>
          </a:p>
        </p:txBody>
      </p:sp>
      <p:sp>
        <p:nvSpPr>
          <p:cNvPr id="3" name="Подзаголовок 2"/>
          <p:cNvSpPr>
            <a:spLocks noGrp="1"/>
          </p:cNvSpPr>
          <p:nvPr>
            <p:ph type="subTitle" idx="1"/>
          </p:nvPr>
        </p:nvSpPr>
        <p:spPr>
          <a:xfrm>
            <a:off x="618566" y="4912658"/>
            <a:ext cx="7772400" cy="875299"/>
          </a:xfrm>
        </p:spPr>
        <p:txBody>
          <a:bodyPr>
            <a:noAutofit/>
          </a:bodyPr>
          <a:lstStyle/>
          <a:p>
            <a:pPr algn="l"/>
            <a:r>
              <a:rPr lang="ru-RU" sz="1400" dirty="0" smtClean="0">
                <a:solidFill>
                  <a:schemeClr val="tx1"/>
                </a:solidFill>
                <a:latin typeface="Bahnschrift Light Condensed" panose="020B0502040204020203" pitchFamily="34" charset="0"/>
              </a:rPr>
              <a:t>Проект выполнил учитель литературы </a:t>
            </a:r>
          </a:p>
          <a:p>
            <a:pPr algn="l"/>
            <a:r>
              <a:rPr lang="ru-RU" sz="1400" dirty="0" smtClean="0">
                <a:solidFill>
                  <a:schemeClr val="tx1"/>
                </a:solidFill>
                <a:latin typeface="Bahnschrift Light Condensed" panose="020B0502040204020203" pitchFamily="34" charset="0"/>
              </a:rPr>
              <a:t>Магомедова П.И.</a:t>
            </a:r>
            <a:endParaRPr lang="ru-RU" sz="1400" dirty="0">
              <a:solidFill>
                <a:schemeClr val="tx1"/>
              </a:solidFill>
              <a:latin typeface="Bahnschrift Light Condensed" panose="020B0502040204020203" pitchFamily="34" charset="0"/>
            </a:endParaRPr>
          </a:p>
        </p:txBody>
      </p:sp>
    </p:spTree>
    <p:extLst>
      <p:ext uri="{BB962C8B-B14F-4D97-AF65-F5344CB8AC3E}">
        <p14:creationId xmlns:p14="http://schemas.microsoft.com/office/powerpoint/2010/main" val="1077649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27176">
              <a:srgbClr val="8CCBB7"/>
            </a:gs>
            <a:gs pos="14000">
              <a:schemeClr val="bg2">
                <a:lumMod val="60000"/>
                <a:lumOff val="40000"/>
              </a:schemeClr>
            </a:gs>
            <a:gs pos="53764">
              <a:srgbClr val="005C2A"/>
            </a:gs>
            <a:gs pos="78000">
              <a:srgbClr val="003E1C"/>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cap="none" dirty="0" smtClean="0">
                <a:latin typeface="Bahnschrift Light Condensed" panose="020B0502040204020203" pitchFamily="34" charset="0"/>
              </a:rPr>
              <a:t>Иван </a:t>
            </a:r>
            <a:r>
              <a:rPr lang="ru-RU" cap="none" dirty="0">
                <a:latin typeface="Bahnschrift Light Condensed" panose="020B0502040204020203" pitchFamily="34" charset="0"/>
              </a:rPr>
              <a:t>А</a:t>
            </a:r>
            <a:r>
              <a:rPr lang="ru-RU" cap="none" dirty="0" smtClean="0">
                <a:latin typeface="Bahnschrift Light Condensed" panose="020B0502040204020203" pitchFamily="34" charset="0"/>
              </a:rPr>
              <a:t>лексеевич </a:t>
            </a:r>
            <a:r>
              <a:rPr lang="ru-RU" cap="none" dirty="0">
                <a:latin typeface="Bahnschrift Light Condensed" panose="020B0502040204020203" pitchFamily="34" charset="0"/>
              </a:rPr>
              <a:t>Б</a:t>
            </a:r>
            <a:r>
              <a:rPr lang="ru-RU" cap="none" dirty="0" smtClean="0">
                <a:latin typeface="Bahnschrift Light Condensed" panose="020B0502040204020203" pitchFamily="34" charset="0"/>
              </a:rPr>
              <a:t>унин</a:t>
            </a:r>
            <a:br>
              <a:rPr lang="ru-RU" cap="none" dirty="0" smtClean="0">
                <a:latin typeface="Bahnschrift Light Condensed" panose="020B0502040204020203" pitchFamily="34" charset="0"/>
              </a:rPr>
            </a:br>
            <a:r>
              <a:rPr lang="ru-RU" cap="none" dirty="0" smtClean="0">
                <a:latin typeface="Bahnschrift Light Condensed" panose="020B0502040204020203" pitchFamily="34" charset="0"/>
              </a:rPr>
              <a:t>22 октября 1870 г. - 8 ноября 1953 г.</a:t>
            </a:r>
            <a:endParaRPr lang="ru-RU" cap="none" dirty="0">
              <a:latin typeface="Bahnschrift Light Condensed" panose="020B0502040204020203" pitchFamily="34" charset="0"/>
            </a:endParaRPr>
          </a:p>
        </p:txBody>
      </p:sp>
      <p:pic>
        <p:nvPicPr>
          <p:cNvPr id="4" name="Объект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031081" y="2546257"/>
            <a:ext cx="3424237" cy="3424237"/>
          </a:xfrm>
        </p:spPr>
      </p:pic>
      <p:sp>
        <p:nvSpPr>
          <p:cNvPr id="5" name="Прямоугольник 4"/>
          <p:cNvSpPr/>
          <p:nvPr/>
        </p:nvSpPr>
        <p:spPr>
          <a:xfrm>
            <a:off x="4751294" y="2546257"/>
            <a:ext cx="5405718" cy="3477875"/>
          </a:xfrm>
          <a:prstGeom prst="rect">
            <a:avLst/>
          </a:prstGeom>
        </p:spPr>
        <p:txBody>
          <a:bodyPr wrap="square">
            <a:spAutoFit/>
          </a:bodyPr>
          <a:lstStyle/>
          <a:p>
            <a:r>
              <a:rPr lang="ru-RU" dirty="0" smtClean="0">
                <a:latin typeface="Bahnschrift Light Condensed" panose="020B0502040204020203" pitchFamily="34" charset="0"/>
              </a:rPr>
              <a:t>- </a:t>
            </a:r>
            <a:r>
              <a:rPr lang="ru-RU" sz="2000" dirty="0" smtClean="0">
                <a:latin typeface="Bahnschrift Light Condensed" panose="020B0502040204020203" pitchFamily="34" charset="0"/>
              </a:rPr>
              <a:t>русский писатель, поэт и переводчик, лауреат Нобелевской премии по литературе 1933 года</a:t>
            </a:r>
            <a:r>
              <a:rPr lang="ru-RU" sz="2000" dirty="0">
                <a:latin typeface="Bahnschrift Light Condensed" panose="020B0502040204020203" pitchFamily="34" charset="0"/>
              </a:rPr>
              <a:t>. Будучи представителем обедневшей дворянской семьи, Бунин рано начал самостоятельную жизнь; в юношеские годы работал в газетах, канцеляриях, много странствовал</a:t>
            </a:r>
            <a:r>
              <a:rPr lang="ru-RU" sz="2000" dirty="0" smtClean="0">
                <a:latin typeface="Bahnschrift Light Condensed" panose="020B0502040204020203" pitchFamily="34" charset="0"/>
              </a:rPr>
              <a:t>.</a:t>
            </a:r>
          </a:p>
          <a:p>
            <a:endParaRPr lang="ru-RU" sz="2000" i="1" dirty="0" smtClean="0">
              <a:latin typeface="Bahnschrift Light Condensed" panose="020B0502040204020203" pitchFamily="34" charset="0"/>
            </a:endParaRPr>
          </a:p>
          <a:p>
            <a:endParaRPr lang="ru-RU" sz="2000" i="1" dirty="0" smtClean="0">
              <a:latin typeface="Bahnschrift Light Condensed" panose="020B0502040204020203" pitchFamily="34" charset="0"/>
            </a:endParaRPr>
          </a:p>
          <a:p>
            <a:r>
              <a:rPr lang="ru-RU" sz="2000" i="1" dirty="0" smtClean="0">
                <a:latin typeface="Bahnschrift Light Condensed" panose="020B0502040204020203" pitchFamily="34" charset="0"/>
              </a:rPr>
              <a:t>… </a:t>
            </a:r>
            <a:r>
              <a:rPr lang="ru-RU" sz="2000" i="1" dirty="0">
                <a:latin typeface="Bahnschrift Light Condensed" panose="020B0502040204020203" pitchFamily="34" charset="0"/>
              </a:rPr>
              <a:t>Наши дети, наши внуки не будут в состоянии даже представить себе ту Россию, в которой мы когда-то (то есть вчера) жили, которую мы не ценили, не понимали, – всю эту мощь, сложность, богатство, счастье…</a:t>
            </a:r>
          </a:p>
        </p:txBody>
      </p:sp>
    </p:spTree>
    <p:extLst>
      <p:ext uri="{BB962C8B-B14F-4D97-AF65-F5344CB8AC3E}">
        <p14:creationId xmlns:p14="http://schemas.microsoft.com/office/powerpoint/2010/main" val="1042704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9000">
              <a:schemeClr val="bg2">
                <a:lumMod val="60000"/>
                <a:lumOff val="40000"/>
              </a:schemeClr>
            </a:gs>
            <a:gs pos="38000">
              <a:srgbClr val="52B888"/>
            </a:gs>
            <a:gs pos="86000">
              <a:srgbClr val="002E15"/>
            </a:gs>
            <a:gs pos="67000">
              <a:srgbClr val="005C2A"/>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cap="none" dirty="0" smtClean="0">
                <a:latin typeface="Bahnschrift Light Condensed" panose="020B0502040204020203" pitchFamily="34" charset="0"/>
              </a:rPr>
              <a:t>И.А. Бунин «Родина»</a:t>
            </a:r>
            <a:endParaRPr lang="ru-RU" cap="none" dirty="0">
              <a:latin typeface="Bahnschrift Light Condensed" panose="020B0502040204020203" pitchFamily="34" charset="0"/>
            </a:endParaRPr>
          </a:p>
        </p:txBody>
      </p:sp>
      <p:sp>
        <p:nvSpPr>
          <p:cNvPr id="3" name="Объект 2"/>
          <p:cNvSpPr>
            <a:spLocks noGrp="1"/>
          </p:cNvSpPr>
          <p:nvPr>
            <p:ph sz="quarter" idx="13"/>
          </p:nvPr>
        </p:nvSpPr>
        <p:spPr>
          <a:xfrm>
            <a:off x="914400" y="2214694"/>
            <a:ext cx="10363826" cy="3806727"/>
          </a:xfrm>
        </p:spPr>
        <p:txBody>
          <a:bodyPr>
            <a:noAutofit/>
          </a:bodyPr>
          <a:lstStyle/>
          <a:p>
            <a:pPr marL="0" indent="0" algn="ctr">
              <a:buNone/>
            </a:pPr>
            <a:r>
              <a:rPr lang="ru-RU" dirty="0">
                <a:latin typeface="Bahnschrift Light Condensed" panose="020B0502040204020203" pitchFamily="34" charset="0"/>
              </a:rPr>
              <a:t>Под небом мертвенно-свинцовым</a:t>
            </a:r>
          </a:p>
          <a:p>
            <a:pPr marL="0" indent="0" algn="ctr">
              <a:buNone/>
            </a:pPr>
            <a:r>
              <a:rPr lang="ru-RU" dirty="0">
                <a:latin typeface="Bahnschrift Light Condensed" panose="020B0502040204020203" pitchFamily="34" charset="0"/>
              </a:rPr>
              <a:t>Угрюмо меркнет зимний день,</a:t>
            </a:r>
          </a:p>
          <a:p>
            <a:pPr marL="0" indent="0" algn="ctr">
              <a:buNone/>
            </a:pPr>
            <a:r>
              <a:rPr lang="ru-RU" dirty="0">
                <a:latin typeface="Bahnschrift Light Condensed" panose="020B0502040204020203" pitchFamily="34" charset="0"/>
              </a:rPr>
              <a:t>И нет конца лесам сосновым,</a:t>
            </a:r>
          </a:p>
          <a:p>
            <a:pPr marL="0" indent="0" algn="ctr">
              <a:buNone/>
            </a:pPr>
            <a:r>
              <a:rPr lang="ru-RU" dirty="0">
                <a:latin typeface="Bahnschrift Light Condensed" panose="020B0502040204020203" pitchFamily="34" charset="0"/>
              </a:rPr>
              <a:t>И далеко до деревень</a:t>
            </a:r>
            <a:r>
              <a:rPr lang="ru-RU" dirty="0" smtClean="0">
                <a:latin typeface="Bahnschrift Light Condensed" panose="020B0502040204020203" pitchFamily="34" charset="0"/>
              </a:rPr>
              <a:t>. Один </a:t>
            </a:r>
            <a:r>
              <a:rPr lang="ru-RU" dirty="0">
                <a:latin typeface="Bahnschrift Light Condensed" panose="020B0502040204020203" pitchFamily="34" charset="0"/>
              </a:rPr>
              <a:t>туман молочно-синий,</a:t>
            </a:r>
          </a:p>
          <a:p>
            <a:pPr marL="0" indent="0" algn="ctr">
              <a:buNone/>
            </a:pPr>
            <a:r>
              <a:rPr lang="ru-RU" dirty="0">
                <a:latin typeface="Bahnschrift Light Condensed" panose="020B0502040204020203" pitchFamily="34" charset="0"/>
              </a:rPr>
              <a:t>Как чья-то кроткая печаль,</a:t>
            </a:r>
          </a:p>
          <a:p>
            <a:pPr marL="0" indent="0" algn="ctr">
              <a:buNone/>
            </a:pPr>
            <a:r>
              <a:rPr lang="ru-RU" dirty="0">
                <a:latin typeface="Bahnschrift Light Condensed" panose="020B0502040204020203" pitchFamily="34" charset="0"/>
              </a:rPr>
              <a:t>Над этой снежною пустыней</a:t>
            </a:r>
          </a:p>
          <a:p>
            <a:pPr marL="0" indent="0" algn="ctr">
              <a:buNone/>
            </a:pPr>
            <a:r>
              <a:rPr lang="ru-RU" dirty="0">
                <a:latin typeface="Bahnschrift Light Condensed" panose="020B0502040204020203" pitchFamily="34" charset="0"/>
              </a:rPr>
              <a:t>Смягчает сумрачную даль</a:t>
            </a:r>
            <a:r>
              <a:rPr lang="ru-RU" dirty="0" smtClean="0">
                <a:latin typeface="Bahnschrift Light Condensed" panose="020B0502040204020203" pitchFamily="34" charset="0"/>
              </a:rPr>
              <a:t>.</a:t>
            </a:r>
            <a:endParaRPr lang="ru-RU" dirty="0">
              <a:latin typeface="Bahnschrift Light Condensed" panose="020B0502040204020203" pitchFamily="34" charset="0"/>
            </a:endParaRPr>
          </a:p>
          <a:p>
            <a:pPr marL="0" indent="0" algn="ctr">
              <a:buNone/>
            </a:pPr>
            <a:r>
              <a:rPr lang="ru-RU" dirty="0">
                <a:latin typeface="Bahnschrift Light Condensed" panose="020B0502040204020203" pitchFamily="34" charset="0"/>
              </a:rPr>
              <a:t>1896 г.</a:t>
            </a:r>
          </a:p>
        </p:txBody>
      </p:sp>
    </p:spTree>
    <p:extLst>
      <p:ext uri="{BB962C8B-B14F-4D97-AF65-F5344CB8AC3E}">
        <p14:creationId xmlns:p14="http://schemas.microsoft.com/office/powerpoint/2010/main" val="2246618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87000">
              <a:srgbClr val="002611"/>
            </a:gs>
            <a:gs pos="21000">
              <a:schemeClr val="bg2">
                <a:lumMod val="60000"/>
                <a:lumOff val="40000"/>
              </a:schemeClr>
            </a:gs>
            <a:gs pos="57000">
              <a:srgbClr val="005C2A"/>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latin typeface="Bahnschrift Light Condensed" panose="020B0502040204020203" pitchFamily="34" charset="0"/>
              </a:rPr>
              <a:t>Федор Иванович Тютчев.</a:t>
            </a:r>
            <a:br>
              <a:rPr lang="ru-RU" dirty="0">
                <a:latin typeface="Bahnschrift Light Condensed" panose="020B0502040204020203" pitchFamily="34" charset="0"/>
              </a:rPr>
            </a:br>
            <a:r>
              <a:rPr lang="ru-RU" dirty="0">
                <a:latin typeface="Bahnschrift Light Condensed" panose="020B0502040204020203" pitchFamily="34" charset="0"/>
              </a:rPr>
              <a:t> 5 декабря 1803 г. - 27 июля 1873 г.</a:t>
            </a:r>
            <a:br>
              <a:rPr lang="ru-RU" dirty="0">
                <a:latin typeface="Bahnschrift Light Condensed" panose="020B0502040204020203" pitchFamily="34" charset="0"/>
              </a:rPr>
            </a:br>
            <a:endParaRPr lang="ru-RU" dirty="0">
              <a:latin typeface="Bahnschrift Light Condensed" panose="020B0502040204020203" pitchFamily="34" charset="0"/>
            </a:endParaRPr>
          </a:p>
        </p:txBody>
      </p:sp>
      <p:pic>
        <p:nvPicPr>
          <p:cNvPr id="4" name="Объект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3775" y="2411786"/>
            <a:ext cx="2566172" cy="3424237"/>
          </a:xfrm>
        </p:spPr>
      </p:pic>
      <p:sp>
        <p:nvSpPr>
          <p:cNvPr id="5" name="Прямоугольник 4"/>
          <p:cNvSpPr/>
          <p:nvPr/>
        </p:nvSpPr>
        <p:spPr>
          <a:xfrm>
            <a:off x="4186518" y="2411786"/>
            <a:ext cx="4957482" cy="369332"/>
          </a:xfrm>
          <a:prstGeom prst="rect">
            <a:avLst/>
          </a:prstGeom>
        </p:spPr>
        <p:txBody>
          <a:bodyPr wrap="square">
            <a:spAutoFit/>
          </a:bodyPr>
          <a:lstStyle/>
          <a:p>
            <a:r>
              <a:rPr lang="ru-RU" dirty="0" smtClean="0"/>
              <a:t>- </a:t>
            </a:r>
            <a:endParaRPr lang="ru-RU" dirty="0"/>
          </a:p>
        </p:txBody>
      </p:sp>
      <p:sp>
        <p:nvSpPr>
          <p:cNvPr id="6" name="Прямоугольник 5"/>
          <p:cNvSpPr/>
          <p:nvPr/>
        </p:nvSpPr>
        <p:spPr>
          <a:xfrm>
            <a:off x="3827929" y="2411785"/>
            <a:ext cx="6750424" cy="3477875"/>
          </a:xfrm>
          <a:prstGeom prst="rect">
            <a:avLst/>
          </a:prstGeom>
        </p:spPr>
        <p:txBody>
          <a:bodyPr wrap="square">
            <a:spAutoFit/>
          </a:bodyPr>
          <a:lstStyle/>
          <a:p>
            <a:pPr marL="285750" indent="-285750">
              <a:buFontTx/>
              <a:buChar char="-"/>
            </a:pPr>
            <a:r>
              <a:rPr lang="ru-RU" sz="2000" dirty="0" smtClean="0">
                <a:latin typeface="Bahnschrift Light Condensed" panose="020B0502040204020203" pitchFamily="34" charset="0"/>
              </a:rPr>
              <a:t>русский </a:t>
            </a:r>
            <a:r>
              <a:rPr lang="ru-RU" sz="2000" dirty="0">
                <a:latin typeface="Bahnschrift Light Condensed" panose="020B0502040204020203" pitchFamily="34" charset="0"/>
              </a:rPr>
              <a:t>лирик, поэт-мыслитель, дипломат и чиновник (с 1865 г. тайный </a:t>
            </a:r>
            <a:r>
              <a:rPr lang="ru-RU" sz="2000" dirty="0" smtClean="0">
                <a:latin typeface="Bahnschrift Light Condensed" panose="020B0502040204020203" pitchFamily="34" charset="0"/>
              </a:rPr>
              <a:t>советник), </a:t>
            </a:r>
            <a:r>
              <a:rPr lang="ru-RU" sz="2000" dirty="0">
                <a:latin typeface="Bahnschrift Light Condensed" panose="020B0502040204020203" pitchFamily="34" charset="0"/>
              </a:rPr>
              <a:t>консервативный публицист. </a:t>
            </a:r>
            <a:endParaRPr lang="ru-RU" sz="2000" dirty="0" smtClean="0">
              <a:latin typeface="Bahnschrift Light Condensed" panose="020B0502040204020203" pitchFamily="34" charset="0"/>
            </a:endParaRPr>
          </a:p>
          <a:p>
            <a:pPr marL="285750" indent="-285750">
              <a:buFontTx/>
              <a:buChar char="-"/>
            </a:pPr>
            <a:endParaRPr lang="ru-RU" sz="2000" dirty="0" smtClean="0">
              <a:latin typeface="Bahnschrift Light Condensed" panose="020B0502040204020203" pitchFamily="34" charset="0"/>
            </a:endParaRPr>
          </a:p>
          <a:p>
            <a:pPr marL="285750" indent="-285750">
              <a:buFontTx/>
              <a:buChar char="-"/>
            </a:pPr>
            <a:r>
              <a:rPr lang="ru-RU" sz="2000" dirty="0">
                <a:latin typeface="Bahnschrift Light Condensed" panose="020B0502040204020203" pitchFamily="34" charset="0"/>
              </a:rPr>
              <a:t>о</a:t>
            </a:r>
            <a:r>
              <a:rPr lang="ru-RU" sz="2000" dirty="0" smtClean="0">
                <a:latin typeface="Bahnschrift Light Condensed" panose="020B0502040204020203" pitchFamily="34" charset="0"/>
              </a:rPr>
              <a:t>дин </a:t>
            </a:r>
            <a:r>
              <a:rPr lang="ru-RU" sz="2000" dirty="0">
                <a:latin typeface="Bahnschrift Light Condensed" panose="020B0502040204020203" pitchFamily="34" charset="0"/>
              </a:rPr>
              <a:t>из первых серьёзных исследователей Тютчева Л. В. Пумпянский указывает на наиболее характерную черту поэтики Тютчева — «обилие дуплетов и повторений», когда «каждая тема повторена несколько раз, с сохранением всех главных отличительных её особенностей»</a:t>
            </a:r>
            <a:endParaRPr lang="ru-RU" sz="2000" dirty="0" smtClean="0">
              <a:latin typeface="Bahnschrift Light Condensed" panose="020B0502040204020203" pitchFamily="34" charset="0"/>
            </a:endParaRPr>
          </a:p>
          <a:p>
            <a:endParaRPr lang="ru-RU" sz="2000" i="1" dirty="0" smtClean="0">
              <a:latin typeface="Bahnschrift Light Condensed" panose="020B0502040204020203" pitchFamily="34" charset="0"/>
            </a:endParaRPr>
          </a:p>
          <a:p>
            <a:endParaRPr lang="ru-RU" sz="2000" i="1" dirty="0" smtClean="0">
              <a:latin typeface="Bahnschrift Light Condensed" panose="020B0502040204020203" pitchFamily="34" charset="0"/>
            </a:endParaRPr>
          </a:p>
          <a:p>
            <a:endParaRPr lang="ru-RU" sz="2000" i="1" dirty="0" smtClean="0">
              <a:latin typeface="Bahnschrift Light Condensed" panose="020B0502040204020203" pitchFamily="34" charset="0"/>
            </a:endParaRPr>
          </a:p>
          <a:p>
            <a:r>
              <a:rPr lang="ru-RU" sz="2000" i="1" dirty="0" smtClean="0">
                <a:latin typeface="Bahnschrift Light Condensed" panose="020B0502040204020203" pitchFamily="34" charset="0"/>
              </a:rPr>
              <a:t>« Чему бы жизнь нас не учила, но сердце верит в чудеса».</a:t>
            </a:r>
            <a:endParaRPr lang="ru-RU" sz="2000" i="1" dirty="0">
              <a:latin typeface="Bahnschrift Light Condensed" panose="020B0502040204020203" pitchFamily="34" charset="0"/>
            </a:endParaRPr>
          </a:p>
        </p:txBody>
      </p:sp>
    </p:spTree>
    <p:extLst>
      <p:ext uri="{BB962C8B-B14F-4D97-AF65-F5344CB8AC3E}">
        <p14:creationId xmlns:p14="http://schemas.microsoft.com/office/powerpoint/2010/main" val="1081681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68786">
              <a:srgbClr val="003217"/>
            </a:gs>
            <a:gs pos="19000">
              <a:schemeClr val="bg2">
                <a:lumMod val="60000"/>
                <a:lumOff val="40000"/>
              </a:schemeClr>
            </a:gs>
            <a:gs pos="54000">
              <a:srgbClr val="005C2A"/>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cap="none" dirty="0" smtClean="0">
                <a:latin typeface="Bahnschrift Light Condensed" panose="020B0502040204020203" pitchFamily="34" charset="0"/>
              </a:rPr>
              <a:t>Ф. И. Тютчев</a:t>
            </a:r>
            <a:r>
              <a:rPr lang="ru-RU" cap="none" dirty="0">
                <a:latin typeface="Bahnschrift Light Condensed" panose="020B0502040204020203" pitchFamily="34" charset="0"/>
              </a:rPr>
              <a:t> </a:t>
            </a:r>
            <a:r>
              <a:rPr lang="ru-RU" cap="none" dirty="0" smtClean="0">
                <a:latin typeface="Bahnschrift Light Condensed" panose="020B0502040204020203" pitchFamily="34" charset="0"/>
              </a:rPr>
              <a:t>«Весенняя гроза»</a:t>
            </a:r>
            <a:r>
              <a:rPr lang="ru-RU" cap="none" dirty="0">
                <a:latin typeface="Bahnschrift Light Condensed" panose="020B0502040204020203" pitchFamily="34" charset="0"/>
              </a:rPr>
              <a:t/>
            </a:r>
            <a:br>
              <a:rPr lang="ru-RU" cap="none" dirty="0">
                <a:latin typeface="Bahnschrift Light Condensed" panose="020B0502040204020203" pitchFamily="34" charset="0"/>
              </a:rPr>
            </a:br>
            <a:endParaRPr lang="ru-RU" cap="none" dirty="0">
              <a:latin typeface="Bahnschrift Light Condensed" panose="020B0502040204020203" pitchFamily="34"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1188401166"/>
              </p:ext>
            </p:extLst>
          </p:nvPr>
        </p:nvGraphicFramePr>
        <p:xfrm>
          <a:off x="914400" y="2366963"/>
          <a:ext cx="10363200" cy="3444240"/>
        </p:xfrm>
        <a:graphic>
          <a:graphicData uri="http://schemas.openxmlformats.org/drawingml/2006/table">
            <a:tbl>
              <a:tblPr firstRow="1" bandRow="1">
                <a:tableStyleId>{00A15C55-8517-42AA-B614-E9B94910E393}</a:tableStyleId>
              </a:tblPr>
              <a:tblGrid>
                <a:gridCol w="5181600"/>
                <a:gridCol w="5181600"/>
              </a:tblGrid>
              <a:tr h="370840">
                <a:tc>
                  <a:txBody>
                    <a:bodyPr/>
                    <a:lstStyle/>
                    <a:p>
                      <a:r>
                        <a:rPr lang="ru-RU" sz="2000" b="0" dirty="0" smtClean="0">
                          <a:solidFill>
                            <a:schemeClr val="tx1"/>
                          </a:solidFill>
                          <a:latin typeface="Bahnschrift Light Condensed" panose="020B0502040204020203" pitchFamily="34" charset="0"/>
                        </a:rPr>
                        <a:t>Люблю грозу в начале мая,</a:t>
                      </a:r>
                    </a:p>
                    <a:p>
                      <a:r>
                        <a:rPr lang="ru-RU" sz="2000" b="0" dirty="0" smtClean="0">
                          <a:solidFill>
                            <a:schemeClr val="tx1"/>
                          </a:solidFill>
                          <a:latin typeface="Bahnschrift Light Condensed" panose="020B0502040204020203" pitchFamily="34" charset="0"/>
                        </a:rPr>
                        <a:t>Когда весенний, первый гром,</a:t>
                      </a:r>
                    </a:p>
                    <a:p>
                      <a:r>
                        <a:rPr lang="ru-RU" sz="2000" b="0" dirty="0" smtClean="0">
                          <a:solidFill>
                            <a:schemeClr val="tx1"/>
                          </a:solidFill>
                          <a:latin typeface="Bahnschrift Light Condensed" panose="020B0502040204020203" pitchFamily="34" charset="0"/>
                        </a:rPr>
                        <a:t>как бы </a:t>
                      </a:r>
                      <a:r>
                        <a:rPr lang="ru-RU" sz="2000" b="0" dirty="0" err="1" smtClean="0">
                          <a:solidFill>
                            <a:schemeClr val="tx1"/>
                          </a:solidFill>
                          <a:latin typeface="Bahnschrift Light Condensed" panose="020B0502040204020203" pitchFamily="34" charset="0"/>
                        </a:rPr>
                        <a:t>резвяся</a:t>
                      </a:r>
                      <a:r>
                        <a:rPr lang="ru-RU" sz="2000" b="0" dirty="0" smtClean="0">
                          <a:solidFill>
                            <a:schemeClr val="tx1"/>
                          </a:solidFill>
                          <a:latin typeface="Bahnschrift Light Condensed" panose="020B0502040204020203" pitchFamily="34" charset="0"/>
                        </a:rPr>
                        <a:t> и играя,</a:t>
                      </a:r>
                    </a:p>
                    <a:p>
                      <a:r>
                        <a:rPr lang="ru-RU" sz="2000" b="0" dirty="0" smtClean="0">
                          <a:solidFill>
                            <a:schemeClr val="tx1"/>
                          </a:solidFill>
                          <a:latin typeface="Bahnschrift Light Condensed" panose="020B0502040204020203" pitchFamily="34" charset="0"/>
                        </a:rPr>
                        <a:t>Грохочет в небе голубом.</a:t>
                      </a:r>
                    </a:p>
                    <a:p>
                      <a:endParaRPr lang="ru-RU" sz="2000" b="0" dirty="0" smtClean="0">
                        <a:solidFill>
                          <a:schemeClr val="tx1"/>
                        </a:solidFill>
                        <a:latin typeface="Bahnschrift Light Condensed" panose="020B0502040204020203" pitchFamily="34" charset="0"/>
                      </a:endParaRPr>
                    </a:p>
                    <a:p>
                      <a:r>
                        <a:rPr lang="ru-RU" sz="2000" b="0" dirty="0" smtClean="0">
                          <a:solidFill>
                            <a:schemeClr val="tx1"/>
                          </a:solidFill>
                          <a:latin typeface="Bahnschrift Light Condensed" panose="020B0502040204020203" pitchFamily="34" charset="0"/>
                        </a:rPr>
                        <a:t>Гремят раскаты молодые,</a:t>
                      </a:r>
                    </a:p>
                    <a:p>
                      <a:r>
                        <a:rPr lang="ru-RU" sz="2000" b="0" dirty="0" smtClean="0">
                          <a:solidFill>
                            <a:schemeClr val="tx1"/>
                          </a:solidFill>
                          <a:latin typeface="Bahnschrift Light Condensed" panose="020B0502040204020203" pitchFamily="34" charset="0"/>
                        </a:rPr>
                        <a:t>Вот дождик брызнул, пыль летит,</a:t>
                      </a:r>
                    </a:p>
                    <a:p>
                      <a:r>
                        <a:rPr lang="ru-RU" sz="2000" b="0" dirty="0" smtClean="0">
                          <a:solidFill>
                            <a:schemeClr val="tx1"/>
                          </a:solidFill>
                          <a:latin typeface="Bahnschrift Light Condensed" panose="020B0502040204020203" pitchFamily="34" charset="0"/>
                        </a:rPr>
                        <a:t>Повисли перлы дождевые,</a:t>
                      </a:r>
                    </a:p>
                    <a:p>
                      <a:r>
                        <a:rPr lang="ru-RU" sz="2000" b="0" dirty="0" smtClean="0">
                          <a:solidFill>
                            <a:schemeClr val="tx1"/>
                          </a:solidFill>
                          <a:latin typeface="Bahnschrift Light Condensed" panose="020B0502040204020203" pitchFamily="34" charset="0"/>
                        </a:rPr>
                        <a:t>И солнце нити золотит.</a:t>
                      </a:r>
                      <a:endParaRPr lang="ru-RU" sz="2000" b="0" dirty="0">
                        <a:solidFill>
                          <a:schemeClr val="tx1"/>
                        </a:solidFill>
                        <a:latin typeface="Bahnschrift Light Condensed" panose="020B0502040204020203" pitchFamily="34" charset="0"/>
                      </a:endParaRPr>
                    </a:p>
                  </a:txBody>
                  <a:tcPr>
                    <a:solidFill>
                      <a:schemeClr val="bg1">
                        <a:lumMod val="85000"/>
                      </a:schemeClr>
                    </a:solidFill>
                  </a:tcPr>
                </a:tc>
                <a:tc>
                  <a:txBody>
                    <a:bodyPr/>
                    <a:lstStyle/>
                    <a:p>
                      <a:r>
                        <a:rPr lang="ru-RU" sz="2000" b="0" dirty="0" smtClean="0">
                          <a:solidFill>
                            <a:schemeClr val="tx1"/>
                          </a:solidFill>
                          <a:latin typeface="Bahnschrift Light Condensed" panose="020B0502040204020203" pitchFamily="34" charset="0"/>
                        </a:rPr>
                        <a:t>С горы бежит поток проворный,</a:t>
                      </a:r>
                    </a:p>
                    <a:p>
                      <a:r>
                        <a:rPr lang="ru-RU" sz="2000" b="0" dirty="0" smtClean="0">
                          <a:solidFill>
                            <a:schemeClr val="tx1"/>
                          </a:solidFill>
                          <a:latin typeface="Bahnschrift Light Condensed" panose="020B0502040204020203" pitchFamily="34" charset="0"/>
                        </a:rPr>
                        <a:t>В лесу не молкнет птичий гам,</a:t>
                      </a:r>
                    </a:p>
                    <a:p>
                      <a:r>
                        <a:rPr lang="ru-RU" sz="2000" b="0" dirty="0" smtClean="0">
                          <a:solidFill>
                            <a:schemeClr val="tx1"/>
                          </a:solidFill>
                          <a:latin typeface="Bahnschrift Light Condensed" panose="020B0502040204020203" pitchFamily="34" charset="0"/>
                        </a:rPr>
                        <a:t>И гам лесной и шум нагорный -</a:t>
                      </a:r>
                    </a:p>
                    <a:p>
                      <a:r>
                        <a:rPr lang="ru-RU" sz="2000" b="0" dirty="0" smtClean="0">
                          <a:solidFill>
                            <a:schemeClr val="tx1"/>
                          </a:solidFill>
                          <a:latin typeface="Bahnschrift Light Condensed" panose="020B0502040204020203" pitchFamily="34" charset="0"/>
                        </a:rPr>
                        <a:t>Все вторит весело громам.</a:t>
                      </a:r>
                    </a:p>
                    <a:p>
                      <a:endParaRPr lang="ru-RU" sz="2000" b="0" dirty="0" smtClean="0">
                        <a:solidFill>
                          <a:schemeClr val="tx1"/>
                        </a:solidFill>
                        <a:latin typeface="Bahnschrift Light Condensed" panose="020B0502040204020203" pitchFamily="34" charset="0"/>
                      </a:endParaRPr>
                    </a:p>
                    <a:p>
                      <a:r>
                        <a:rPr lang="ru-RU" sz="2000" b="0" dirty="0" smtClean="0">
                          <a:solidFill>
                            <a:schemeClr val="tx1"/>
                          </a:solidFill>
                          <a:latin typeface="Bahnschrift Light Condensed" panose="020B0502040204020203" pitchFamily="34" charset="0"/>
                        </a:rPr>
                        <a:t>Ты скажешь: ветреная Геба,</a:t>
                      </a:r>
                    </a:p>
                    <a:p>
                      <a:r>
                        <a:rPr lang="ru-RU" sz="2000" b="0" dirty="0" smtClean="0">
                          <a:solidFill>
                            <a:schemeClr val="tx1"/>
                          </a:solidFill>
                          <a:latin typeface="Bahnschrift Light Condensed" panose="020B0502040204020203" pitchFamily="34" charset="0"/>
                        </a:rPr>
                        <a:t>Кормя </a:t>
                      </a:r>
                      <a:r>
                        <a:rPr lang="ru-RU" sz="2000" b="0" dirty="0" err="1" smtClean="0">
                          <a:solidFill>
                            <a:schemeClr val="tx1"/>
                          </a:solidFill>
                          <a:latin typeface="Bahnschrift Light Condensed" panose="020B0502040204020203" pitchFamily="34" charset="0"/>
                        </a:rPr>
                        <a:t>Зевесова</a:t>
                      </a:r>
                      <a:r>
                        <a:rPr lang="ru-RU" sz="2000" b="0" dirty="0" smtClean="0">
                          <a:solidFill>
                            <a:schemeClr val="tx1"/>
                          </a:solidFill>
                          <a:latin typeface="Bahnschrift Light Condensed" panose="020B0502040204020203" pitchFamily="34" charset="0"/>
                        </a:rPr>
                        <a:t> орла,</a:t>
                      </a:r>
                    </a:p>
                    <a:p>
                      <a:r>
                        <a:rPr lang="ru-RU" sz="2000" b="0" dirty="0" smtClean="0">
                          <a:solidFill>
                            <a:schemeClr val="tx1"/>
                          </a:solidFill>
                          <a:latin typeface="Bahnschrift Light Condensed" panose="020B0502040204020203" pitchFamily="34" charset="0"/>
                        </a:rPr>
                        <a:t>Громокипящий кубок с неба,</a:t>
                      </a:r>
                    </a:p>
                    <a:p>
                      <a:r>
                        <a:rPr lang="ru-RU" sz="2000" b="0" dirty="0" smtClean="0">
                          <a:solidFill>
                            <a:schemeClr val="tx1"/>
                          </a:solidFill>
                          <a:latin typeface="Bahnschrift Light Condensed" panose="020B0502040204020203" pitchFamily="34" charset="0"/>
                        </a:rPr>
                        <a:t>Смеясь, на землю пролила.</a:t>
                      </a:r>
                    </a:p>
                    <a:p>
                      <a:endParaRPr lang="ru-RU" sz="2000" b="0" dirty="0" smtClean="0">
                        <a:solidFill>
                          <a:schemeClr val="tx1"/>
                        </a:solidFill>
                        <a:latin typeface="Bahnschrift Light Condensed" panose="020B0502040204020203" pitchFamily="34" charset="0"/>
                      </a:endParaRPr>
                    </a:p>
                    <a:p>
                      <a:r>
                        <a:rPr lang="ru-RU" sz="2000" b="0" dirty="0" smtClean="0">
                          <a:solidFill>
                            <a:schemeClr val="tx1"/>
                          </a:solidFill>
                          <a:latin typeface="Bahnschrift Light Condensed" panose="020B0502040204020203" pitchFamily="34" charset="0"/>
                        </a:rPr>
                        <a:t>1828 г.</a:t>
                      </a:r>
                      <a:endParaRPr lang="ru-RU" sz="2000" b="0" dirty="0">
                        <a:solidFill>
                          <a:schemeClr val="tx1"/>
                        </a:solidFill>
                        <a:latin typeface="Bahnschrift Light Condensed" panose="020B0502040204020203" pitchFamily="34" charset="0"/>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val="300513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24000">
              <a:schemeClr val="bg2">
                <a:lumMod val="60000"/>
                <a:lumOff val="40000"/>
              </a:schemeClr>
            </a:gs>
            <a:gs pos="73988">
              <a:srgbClr val="003E1C"/>
            </a:gs>
            <a:gs pos="53000">
              <a:srgbClr val="005C2A"/>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cap="none" dirty="0" smtClean="0">
                <a:latin typeface="Bahnschrift Light Condensed" panose="020B0502040204020203" pitchFamily="34" charset="0"/>
              </a:rPr>
              <a:t>Иван </a:t>
            </a:r>
            <a:r>
              <a:rPr lang="ru-RU" cap="none" dirty="0">
                <a:latin typeface="Bahnschrift Light Condensed" panose="020B0502040204020203" pitchFamily="34" charset="0"/>
              </a:rPr>
              <a:t>Захарович Суриков</a:t>
            </a:r>
            <a:br>
              <a:rPr lang="ru-RU" cap="none" dirty="0">
                <a:latin typeface="Bahnschrift Light Condensed" panose="020B0502040204020203" pitchFamily="34" charset="0"/>
              </a:rPr>
            </a:br>
            <a:r>
              <a:rPr lang="ru-RU" cap="none" dirty="0">
                <a:latin typeface="Bahnschrift Light Condensed" panose="020B0502040204020203" pitchFamily="34" charset="0"/>
              </a:rPr>
              <a:t> 6 апреля 1841 г</a:t>
            </a:r>
            <a:r>
              <a:rPr lang="ru-RU" cap="none" dirty="0" smtClean="0">
                <a:latin typeface="Bahnschrift Light Condensed" panose="020B0502040204020203" pitchFamily="34" charset="0"/>
              </a:rPr>
              <a:t>. -  </a:t>
            </a:r>
            <a:r>
              <a:rPr lang="ru-RU" cap="none" dirty="0">
                <a:latin typeface="Bahnschrift Light Condensed" panose="020B0502040204020203" pitchFamily="34" charset="0"/>
              </a:rPr>
              <a:t>6 мая 1880 г</a:t>
            </a:r>
            <a:r>
              <a:rPr lang="ru-RU" cap="none" dirty="0" smtClean="0">
                <a:latin typeface="Bahnschrift Light Condensed" panose="020B0502040204020203" pitchFamily="34" charset="0"/>
              </a:rPr>
              <a:t>.</a:t>
            </a:r>
            <a:endParaRPr lang="ru-RU" cap="none" dirty="0">
              <a:latin typeface="Bahnschrift Light Condensed" panose="020B0502040204020203" pitchFamily="34" charset="0"/>
            </a:endParaRPr>
          </a:p>
        </p:txBody>
      </p:sp>
      <p:pic>
        <p:nvPicPr>
          <p:cNvPr id="4" name="Объект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3775" y="2554942"/>
            <a:ext cx="2878296" cy="3307976"/>
          </a:xfrm>
        </p:spPr>
      </p:pic>
      <p:sp>
        <p:nvSpPr>
          <p:cNvPr id="5" name="Прямоугольник 4"/>
          <p:cNvSpPr/>
          <p:nvPr/>
        </p:nvSpPr>
        <p:spPr>
          <a:xfrm>
            <a:off x="4105835" y="2554943"/>
            <a:ext cx="7172391" cy="3170099"/>
          </a:xfrm>
          <a:prstGeom prst="rect">
            <a:avLst/>
          </a:prstGeom>
        </p:spPr>
        <p:txBody>
          <a:bodyPr wrap="square">
            <a:spAutoFit/>
          </a:bodyPr>
          <a:lstStyle/>
          <a:p>
            <a:r>
              <a:rPr lang="ru-RU" sz="2000" dirty="0" smtClean="0">
                <a:latin typeface="Bahnschrift Light Condensed" panose="020B0502040204020203" pitchFamily="34" charset="0"/>
              </a:rPr>
              <a:t>— </a:t>
            </a:r>
            <a:r>
              <a:rPr lang="ru-RU" sz="2000" dirty="0">
                <a:latin typeface="Bahnschrift Light Condensed" panose="020B0502040204020203" pitchFamily="34" charset="0"/>
              </a:rPr>
              <a:t>русский поэт-самоучка, представитель «крестьянского» направления в русской литературе, автор хрестоматийного стихотворения «Детство». Другое его стихотворение, «В степи», в народной переработке стало популярнейшей песней «Степь да степь кругом», как и стихотворение «Дубинушка</a:t>
            </a:r>
            <a:r>
              <a:rPr lang="ru-RU" sz="2000" dirty="0" smtClean="0">
                <a:latin typeface="Bahnschrift Light Condensed" panose="020B0502040204020203" pitchFamily="34" charset="0"/>
              </a:rPr>
              <a:t>».</a:t>
            </a:r>
          </a:p>
          <a:p>
            <a:endParaRPr lang="ru-RU" sz="2000" dirty="0" smtClean="0">
              <a:latin typeface="Bahnschrift Light Condensed" panose="020B0502040204020203" pitchFamily="34" charset="0"/>
            </a:endParaRPr>
          </a:p>
          <a:p>
            <a:endParaRPr lang="ru-RU" sz="2000" i="1" dirty="0" smtClean="0">
              <a:latin typeface="Bahnschrift Light Condensed" panose="020B0502040204020203" pitchFamily="34" charset="0"/>
            </a:endParaRPr>
          </a:p>
          <a:p>
            <a:endParaRPr lang="ru-RU" sz="2000" i="1" dirty="0">
              <a:latin typeface="Bahnschrift Light Condensed" panose="020B0502040204020203" pitchFamily="34" charset="0"/>
            </a:endParaRPr>
          </a:p>
          <a:p>
            <a:endParaRPr lang="ru-RU" sz="2000" i="1" dirty="0" smtClean="0">
              <a:latin typeface="Bahnschrift Light Condensed" panose="020B0502040204020203" pitchFamily="34" charset="0"/>
            </a:endParaRPr>
          </a:p>
          <a:p>
            <a:endParaRPr lang="ru-RU" sz="2000" i="1" dirty="0" smtClean="0">
              <a:latin typeface="Bahnschrift Light Condensed" panose="020B0502040204020203" pitchFamily="34" charset="0"/>
            </a:endParaRPr>
          </a:p>
          <a:p>
            <a:r>
              <a:rPr lang="ru-RU" sz="2000" i="1" dirty="0" smtClean="0">
                <a:latin typeface="Bahnschrift Light Condensed" panose="020B0502040204020203" pitchFamily="34" charset="0"/>
              </a:rPr>
              <a:t>«Весело текли, вы детские года. Вас не омрачили горе и беда!</a:t>
            </a:r>
            <a:endParaRPr lang="ru-RU" sz="2000" i="1" dirty="0">
              <a:latin typeface="Bahnschrift Light Condensed" panose="020B0502040204020203" pitchFamily="34" charset="0"/>
            </a:endParaRPr>
          </a:p>
        </p:txBody>
      </p:sp>
    </p:spTree>
    <p:extLst>
      <p:ext uri="{BB962C8B-B14F-4D97-AF65-F5344CB8AC3E}">
        <p14:creationId xmlns:p14="http://schemas.microsoft.com/office/powerpoint/2010/main" val="3357642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22000">
              <a:schemeClr val="bg2">
                <a:lumMod val="60000"/>
                <a:lumOff val="40000"/>
              </a:schemeClr>
            </a:gs>
            <a:gs pos="72254">
              <a:srgbClr val="002E15"/>
            </a:gs>
            <a:gs pos="55000">
              <a:srgbClr val="005C2A"/>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cap="none" dirty="0" smtClean="0"/>
              <a:t>И. З. Суриков «Четыре цвета </a:t>
            </a:r>
            <a:r>
              <a:rPr lang="ru-RU" cap="none" dirty="0"/>
              <a:t>г</a:t>
            </a:r>
            <a:r>
              <a:rPr lang="ru-RU" cap="none" dirty="0" smtClean="0"/>
              <a:t>ода»</a:t>
            </a:r>
            <a:endParaRPr lang="ru-RU" cap="none" dirty="0"/>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2119306160"/>
              </p:ext>
            </p:extLst>
          </p:nvPr>
        </p:nvGraphicFramePr>
        <p:xfrm>
          <a:off x="914400" y="2366963"/>
          <a:ext cx="10363200" cy="3444240"/>
        </p:xfrm>
        <a:graphic>
          <a:graphicData uri="http://schemas.openxmlformats.org/drawingml/2006/table">
            <a:tbl>
              <a:tblPr firstRow="1" bandRow="1">
                <a:tableStyleId>{5C22544A-7EE6-4342-B048-85BDC9FD1C3A}</a:tableStyleId>
              </a:tblPr>
              <a:tblGrid>
                <a:gridCol w="5181600"/>
                <a:gridCol w="5181600"/>
              </a:tblGrid>
              <a:tr h="370840">
                <a:tc>
                  <a:txBody>
                    <a:bodyPr/>
                    <a:lstStyle/>
                    <a:p>
                      <a:r>
                        <a:rPr lang="ru-RU" sz="2000" b="0" dirty="0" smtClean="0">
                          <a:solidFill>
                            <a:schemeClr val="tx1"/>
                          </a:solidFill>
                          <a:latin typeface="Bahnschrift Light Condensed" panose="020B0502040204020203" pitchFamily="34" charset="0"/>
                        </a:rPr>
                        <a:t>Белый</a:t>
                      </a:r>
                    </a:p>
                    <a:p>
                      <a:r>
                        <a:rPr lang="ru-RU" sz="2000" b="0" dirty="0" smtClean="0">
                          <a:solidFill>
                            <a:schemeClr val="tx1"/>
                          </a:solidFill>
                          <a:latin typeface="Bahnschrift Light Condensed" panose="020B0502040204020203" pitchFamily="34" charset="0"/>
                        </a:rPr>
                        <a:t>Белые шапки на белых берёзах.</a:t>
                      </a:r>
                    </a:p>
                    <a:p>
                      <a:r>
                        <a:rPr lang="ru-RU" sz="2000" b="0" dirty="0" smtClean="0">
                          <a:solidFill>
                            <a:schemeClr val="tx1"/>
                          </a:solidFill>
                          <a:latin typeface="Bahnschrift Light Condensed" panose="020B0502040204020203" pitchFamily="34" charset="0"/>
                        </a:rPr>
                        <a:t>Белый зайчишка на белом снегу.</a:t>
                      </a:r>
                    </a:p>
                    <a:p>
                      <a:r>
                        <a:rPr lang="ru-RU" sz="2000" b="0" dirty="0" smtClean="0">
                          <a:solidFill>
                            <a:schemeClr val="tx1"/>
                          </a:solidFill>
                          <a:latin typeface="Bahnschrift Light Condensed" panose="020B0502040204020203" pitchFamily="34" charset="0"/>
                        </a:rPr>
                        <a:t>Белый узор на ветвях от мороза.</a:t>
                      </a:r>
                    </a:p>
                    <a:p>
                      <a:r>
                        <a:rPr lang="ru-RU" sz="2000" b="0" dirty="0" smtClean="0">
                          <a:solidFill>
                            <a:schemeClr val="tx1"/>
                          </a:solidFill>
                          <a:latin typeface="Bahnschrift Light Condensed" panose="020B0502040204020203" pitchFamily="34" charset="0"/>
                        </a:rPr>
                        <a:t>По белому лесу на лыжах бегу.</a:t>
                      </a:r>
                    </a:p>
                    <a:p>
                      <a:endParaRPr lang="ru-RU" sz="2000" b="0" dirty="0" smtClean="0">
                        <a:solidFill>
                          <a:schemeClr val="tx1"/>
                        </a:solidFill>
                        <a:latin typeface="Bahnschrift Light Condensed" panose="020B0502040204020203" pitchFamily="34" charset="0"/>
                      </a:endParaRPr>
                    </a:p>
                    <a:p>
                      <a:r>
                        <a:rPr lang="ru-RU" sz="2000" b="0" dirty="0" smtClean="0">
                          <a:solidFill>
                            <a:schemeClr val="tx1"/>
                          </a:solidFill>
                          <a:latin typeface="Bahnschrift Light Condensed" panose="020B0502040204020203" pitchFamily="34" charset="0"/>
                        </a:rPr>
                        <a:t>Синий</a:t>
                      </a:r>
                    </a:p>
                    <a:p>
                      <a:r>
                        <a:rPr lang="ru-RU" sz="2000" b="0" dirty="0" smtClean="0">
                          <a:solidFill>
                            <a:schemeClr val="tx1"/>
                          </a:solidFill>
                          <a:latin typeface="Bahnschrift Light Condensed" panose="020B0502040204020203" pitchFamily="34" charset="0"/>
                        </a:rPr>
                        <a:t>Синее небо, синие тени.</a:t>
                      </a:r>
                    </a:p>
                    <a:p>
                      <a:r>
                        <a:rPr lang="ru-RU" sz="2000" b="0" dirty="0" smtClean="0">
                          <a:solidFill>
                            <a:schemeClr val="tx1"/>
                          </a:solidFill>
                          <a:latin typeface="Bahnschrift Light Condensed" panose="020B0502040204020203" pitchFamily="34" charset="0"/>
                        </a:rPr>
                        <a:t>Синие реки сбросили лёд.</a:t>
                      </a:r>
                    </a:p>
                    <a:p>
                      <a:r>
                        <a:rPr lang="ru-RU" sz="2000" b="0" dirty="0" smtClean="0">
                          <a:solidFill>
                            <a:schemeClr val="tx1"/>
                          </a:solidFill>
                          <a:latin typeface="Bahnschrift Light Condensed" panose="020B0502040204020203" pitchFamily="34" charset="0"/>
                        </a:rPr>
                        <a:t>Синий подснежник — житель весенний,</a:t>
                      </a:r>
                    </a:p>
                    <a:p>
                      <a:r>
                        <a:rPr lang="ru-RU" sz="2000" b="0" dirty="0" smtClean="0">
                          <a:solidFill>
                            <a:schemeClr val="tx1"/>
                          </a:solidFill>
                          <a:latin typeface="Bahnschrift Light Condensed" panose="020B0502040204020203" pitchFamily="34" charset="0"/>
                        </a:rPr>
                        <a:t>На синей проталинке смело растёт.</a:t>
                      </a:r>
                      <a:endParaRPr lang="ru-RU" sz="2000" b="0" dirty="0">
                        <a:solidFill>
                          <a:schemeClr val="tx1"/>
                        </a:solidFill>
                        <a:latin typeface="Bahnschrift Light Condensed" panose="020B0502040204020203" pitchFamily="34" charset="0"/>
                      </a:endParaRPr>
                    </a:p>
                  </a:txBody>
                  <a:tcPr>
                    <a:solidFill>
                      <a:schemeClr val="bg1">
                        <a:lumMod val="85000"/>
                      </a:schemeClr>
                    </a:solidFill>
                  </a:tcPr>
                </a:tc>
                <a:tc>
                  <a:txBody>
                    <a:bodyPr/>
                    <a:lstStyle/>
                    <a:p>
                      <a:r>
                        <a:rPr lang="ru-RU" sz="2000" b="0" dirty="0" smtClean="0">
                          <a:solidFill>
                            <a:schemeClr val="tx1"/>
                          </a:solidFill>
                          <a:latin typeface="Bahnschrift Light Condensed" panose="020B0502040204020203" pitchFamily="34" charset="0"/>
                        </a:rPr>
                        <a:t>Зелёный</a:t>
                      </a:r>
                    </a:p>
                    <a:p>
                      <a:r>
                        <a:rPr lang="ru-RU" sz="2000" b="0" dirty="0" smtClean="0">
                          <a:solidFill>
                            <a:schemeClr val="tx1"/>
                          </a:solidFill>
                          <a:latin typeface="Bahnschrift Light Condensed" panose="020B0502040204020203" pitchFamily="34" charset="0"/>
                        </a:rPr>
                        <a:t>В зелёном лесу на зелёной травинке,</a:t>
                      </a:r>
                    </a:p>
                    <a:p>
                      <a:r>
                        <a:rPr lang="ru-RU" sz="2000" b="0" dirty="0" smtClean="0">
                          <a:solidFill>
                            <a:schemeClr val="tx1"/>
                          </a:solidFill>
                          <a:latin typeface="Bahnschrift Light Condensed" panose="020B0502040204020203" pitchFamily="34" charset="0"/>
                        </a:rPr>
                        <a:t>Поводит усами зелёный жучок.</a:t>
                      </a:r>
                    </a:p>
                    <a:p>
                      <a:r>
                        <a:rPr lang="ru-RU" sz="2000" b="0" dirty="0" smtClean="0">
                          <a:solidFill>
                            <a:schemeClr val="tx1"/>
                          </a:solidFill>
                          <a:latin typeface="Bahnschrift Light Condensed" panose="020B0502040204020203" pitchFamily="34" charset="0"/>
                        </a:rPr>
                        <a:t>Зелёную бабочку на тропинке,</a:t>
                      </a:r>
                    </a:p>
                    <a:p>
                      <a:r>
                        <a:rPr lang="ru-RU" sz="2000" b="0" dirty="0" smtClean="0">
                          <a:solidFill>
                            <a:schemeClr val="tx1"/>
                          </a:solidFill>
                          <a:latin typeface="Bahnschrift Light Condensed" panose="020B0502040204020203" pitchFamily="34" charset="0"/>
                        </a:rPr>
                        <a:t>Накрыл мой сачок, нитяной колпачок.</a:t>
                      </a:r>
                    </a:p>
                    <a:p>
                      <a:endParaRPr lang="ru-RU" sz="2000" b="0" dirty="0" smtClean="0">
                        <a:solidFill>
                          <a:schemeClr val="tx1"/>
                        </a:solidFill>
                        <a:latin typeface="Bahnschrift Light Condensed" panose="020B0502040204020203" pitchFamily="34" charset="0"/>
                      </a:endParaRPr>
                    </a:p>
                    <a:p>
                      <a:r>
                        <a:rPr lang="ru-RU" sz="2000" b="0" dirty="0" smtClean="0">
                          <a:solidFill>
                            <a:schemeClr val="tx1"/>
                          </a:solidFill>
                          <a:latin typeface="Bahnschrift Light Condensed" panose="020B0502040204020203" pitchFamily="34" charset="0"/>
                        </a:rPr>
                        <a:t>Жёлтый</a:t>
                      </a:r>
                    </a:p>
                    <a:p>
                      <a:r>
                        <a:rPr lang="ru-RU" sz="2000" b="0" dirty="0" smtClean="0">
                          <a:solidFill>
                            <a:schemeClr val="tx1"/>
                          </a:solidFill>
                          <a:latin typeface="Bahnschrift Light Condensed" panose="020B0502040204020203" pitchFamily="34" charset="0"/>
                        </a:rPr>
                        <a:t>Жёлтое солнце греет слабее.</a:t>
                      </a:r>
                    </a:p>
                    <a:p>
                      <a:r>
                        <a:rPr lang="ru-RU" sz="2000" b="0" dirty="0" smtClean="0">
                          <a:solidFill>
                            <a:schemeClr val="tx1"/>
                          </a:solidFill>
                          <a:latin typeface="Bahnschrift Light Condensed" panose="020B0502040204020203" pitchFamily="34" charset="0"/>
                        </a:rPr>
                        <a:t>Жёлтые дыни на жёлтой земле.</a:t>
                      </a:r>
                    </a:p>
                    <a:p>
                      <a:r>
                        <a:rPr lang="ru-RU" sz="2000" b="0" dirty="0" smtClean="0">
                          <a:solidFill>
                            <a:schemeClr val="tx1"/>
                          </a:solidFill>
                          <a:latin typeface="Bahnschrift Light Condensed" panose="020B0502040204020203" pitchFamily="34" charset="0"/>
                        </a:rPr>
                        <a:t>Жёлтые листья шуршат по аллее.</a:t>
                      </a:r>
                    </a:p>
                    <a:p>
                      <a:r>
                        <a:rPr lang="ru-RU" sz="2000" b="0" dirty="0" smtClean="0">
                          <a:solidFill>
                            <a:schemeClr val="tx1"/>
                          </a:solidFill>
                          <a:latin typeface="Bahnschrift Light Condensed" panose="020B0502040204020203" pitchFamily="34" charset="0"/>
                        </a:rPr>
                        <a:t>Жёлтая капля смолы на стволе.</a:t>
                      </a:r>
                      <a:endParaRPr lang="ru-RU" sz="2000" b="0" dirty="0">
                        <a:solidFill>
                          <a:schemeClr val="tx1"/>
                        </a:solidFill>
                        <a:latin typeface="Bahnschrift Light Condensed" panose="020B0502040204020203" pitchFamily="34" charset="0"/>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val="4186120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5C2A"/>
        </a:soli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cap="none" dirty="0" smtClean="0">
                <a:latin typeface="Bahnschrift Light Condensed" panose="020B0502040204020203" pitchFamily="34" charset="0"/>
              </a:rPr>
              <a:t>Спасибо за внимание!</a:t>
            </a:r>
            <a:endParaRPr lang="ru-RU" cap="none" dirty="0">
              <a:latin typeface="Bahnschrift Light Condensed" panose="020B0502040204020203" pitchFamily="34" charset="0"/>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775" y="2214694"/>
            <a:ext cx="10364451" cy="3800625"/>
          </a:xfrm>
          <a:prstGeom prst="rect">
            <a:avLst/>
          </a:prstGeom>
        </p:spPr>
      </p:pic>
    </p:spTree>
    <p:extLst>
      <p:ext uri="{BB962C8B-B14F-4D97-AF65-F5344CB8AC3E}">
        <p14:creationId xmlns:p14="http://schemas.microsoft.com/office/powerpoint/2010/main" val="14708071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38723">
              <a:srgbClr val="009E47"/>
            </a:gs>
            <a:gs pos="17000">
              <a:schemeClr val="bg2">
                <a:lumMod val="60000"/>
                <a:lumOff val="40000"/>
              </a:schemeClr>
            </a:gs>
            <a:gs pos="77000">
              <a:srgbClr val="002611"/>
            </a:gs>
            <a:gs pos="59000">
              <a:srgbClr val="005C2A"/>
            </a:gs>
            <a:gs pos="0">
              <a:schemeClr val="bg2">
                <a:lumMod val="60000"/>
                <a:lumOff val="4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cap="none" dirty="0" smtClean="0">
                <a:latin typeface="Bahnschrift Light Condensed" panose="020B0502040204020203" pitchFamily="34" charset="0"/>
              </a:rPr>
              <a:t>Творчество поэта второй половины  </a:t>
            </a:r>
            <a:r>
              <a:rPr lang="en-US" cap="none" dirty="0" smtClean="0">
                <a:latin typeface="Bahnschrift Light Condensed" panose="020B0502040204020203" pitchFamily="34" charset="0"/>
              </a:rPr>
              <a:t>XIX </a:t>
            </a:r>
            <a:r>
              <a:rPr lang="ru-RU" cap="none" dirty="0" smtClean="0">
                <a:latin typeface="Bahnschrift Light Condensed" panose="020B0502040204020203" pitchFamily="34" charset="0"/>
              </a:rPr>
              <a:t>века.</a:t>
            </a:r>
            <a:endParaRPr lang="ru-RU" cap="none" dirty="0">
              <a:latin typeface="Bahnschrift Light Condensed" panose="020B0502040204020203" pitchFamily="34" charset="0"/>
            </a:endParaRPr>
          </a:p>
        </p:txBody>
      </p:sp>
      <p:sp>
        <p:nvSpPr>
          <p:cNvPr id="3" name="Объект 2"/>
          <p:cNvSpPr>
            <a:spLocks noGrp="1"/>
          </p:cNvSpPr>
          <p:nvPr>
            <p:ph sz="quarter" idx="13"/>
          </p:nvPr>
        </p:nvSpPr>
        <p:spPr>
          <a:xfrm>
            <a:off x="835953" y="2367092"/>
            <a:ext cx="10363826" cy="3424107"/>
          </a:xfrm>
        </p:spPr>
        <p:txBody>
          <a:bodyPr>
            <a:normAutofit fontScale="92500" lnSpcReduction="20000"/>
          </a:bodyPr>
          <a:lstStyle/>
          <a:p>
            <a:pPr>
              <a:buFont typeface="Wingdings" panose="05000000000000000000" pitchFamily="2" charset="2"/>
              <a:buChar char="v"/>
            </a:pPr>
            <a:r>
              <a:rPr lang="ru-RU" dirty="0">
                <a:latin typeface="Bahnschrift Light Condensed" panose="020B0502040204020203" pitchFamily="34" charset="0"/>
              </a:rPr>
              <a:t>Во второй половине XIX века </a:t>
            </a:r>
            <a:r>
              <a:rPr lang="ru-RU" dirty="0" smtClean="0">
                <a:latin typeface="Bahnschrift Light Condensed" panose="020B0502040204020203" pitchFamily="34" charset="0"/>
              </a:rPr>
              <a:t>произошел </a:t>
            </a:r>
            <a:r>
              <a:rPr lang="ru-RU" dirty="0">
                <a:latin typeface="Bahnschrift Light Condensed" panose="020B0502040204020203" pitchFamily="34" charset="0"/>
              </a:rPr>
              <a:t>всплеск русской лирической поэзии</a:t>
            </a:r>
            <a:r>
              <a:rPr lang="ru-RU" dirty="0" smtClean="0">
                <a:latin typeface="Bahnschrift Light Condensed" panose="020B0502040204020203" pitchFamily="34" charset="0"/>
              </a:rPr>
              <a:t>.</a:t>
            </a:r>
          </a:p>
          <a:p>
            <a:pPr>
              <a:buFont typeface="Wingdings" panose="05000000000000000000" pitchFamily="2" charset="2"/>
              <a:buChar char="v"/>
            </a:pPr>
            <a:r>
              <a:rPr lang="ru-RU" dirty="0">
                <a:latin typeface="Bahnschrift Light Condensed" panose="020B0502040204020203" pitchFamily="34" charset="0"/>
              </a:rPr>
              <a:t> Поэты второй половины XIX века оказались восприимчивыми к жизни, к духовной атмосфере русского общества. Они продолжили и развили традиции русской поэтической школы XVIII — начала XIX века. Вместе с тем поэты искали новый поэтический язык, оригинальные формы его выражения</a:t>
            </a:r>
            <a:r>
              <a:rPr lang="ru-RU" dirty="0" smtClean="0">
                <a:latin typeface="Bahnschrift Light Condensed" panose="020B0502040204020203" pitchFamily="34" charset="0"/>
              </a:rPr>
              <a:t>.</a:t>
            </a:r>
          </a:p>
          <a:p>
            <a:pPr>
              <a:buFont typeface="Wingdings" panose="05000000000000000000" pitchFamily="2" charset="2"/>
              <a:buChar char="v"/>
            </a:pPr>
            <a:r>
              <a:rPr lang="ru-RU" dirty="0">
                <a:latin typeface="Bahnschrift Light Condensed" panose="020B0502040204020203" pitchFamily="34" charset="0"/>
              </a:rPr>
              <a:t>Во второй половине XIX века русская поэзия постепенно двигалась к модернизму. </a:t>
            </a:r>
            <a:endParaRPr lang="en-US" dirty="0" smtClean="0">
              <a:latin typeface="Bahnschrift Light Condensed" panose="020B0502040204020203" pitchFamily="34" charset="0"/>
            </a:endParaRPr>
          </a:p>
          <a:p>
            <a:pPr>
              <a:buFont typeface="Wingdings" panose="05000000000000000000" pitchFamily="2" charset="2"/>
              <a:buChar char="v"/>
            </a:pPr>
            <a:r>
              <a:rPr lang="ru-RU" dirty="0">
                <a:latin typeface="Bahnschrift Light Condensed" panose="020B0502040204020203" pitchFamily="34" charset="0"/>
              </a:rPr>
              <a:t>Русских поэтов всегда привлекала родная природа, лишённая ярких, броских, бьющих в глаза экзотических красок. Она пленяет и трогает милой прелестью полевых цветов, летнего дня, морозного утра, осеннего ядрёного воздуха. Она дорога каждому из нас своей простотой, непосредственностью, скромностью. Русская поэзия гуманна, она укрепляет дух, исцеляет от душевных недугов, мы впитываем из неё успокоение и гармонию.</a:t>
            </a:r>
            <a:endParaRPr lang="en-US" dirty="0" smtClean="0">
              <a:latin typeface="Bahnschrift Light Condensed" panose="020B0502040204020203" pitchFamily="34" charset="0"/>
            </a:endParaRPr>
          </a:p>
          <a:p>
            <a:pPr>
              <a:buFont typeface="Wingdings" panose="05000000000000000000" pitchFamily="2" charset="2"/>
              <a:buChar char="v"/>
            </a:pPr>
            <a:endParaRPr lang="ru-RU" dirty="0">
              <a:latin typeface="Bahnschrift Light Condensed" panose="020B0502040204020203" pitchFamily="34" charset="0"/>
            </a:endParaRPr>
          </a:p>
        </p:txBody>
      </p:sp>
    </p:spTree>
    <p:extLst>
      <p:ext uri="{BB962C8B-B14F-4D97-AF65-F5344CB8AC3E}">
        <p14:creationId xmlns:p14="http://schemas.microsoft.com/office/powerpoint/2010/main" val="3950786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20000">
              <a:schemeClr val="bg2">
                <a:lumMod val="60000"/>
                <a:lumOff val="40000"/>
              </a:schemeClr>
            </a:gs>
            <a:gs pos="80000">
              <a:srgbClr val="002E15"/>
            </a:gs>
            <a:gs pos="53000">
              <a:srgbClr val="00B050"/>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5789" y="618517"/>
            <a:ext cx="10462438" cy="2133648"/>
          </a:xfrm>
        </p:spPr>
        <p:txBody>
          <a:bodyPr>
            <a:normAutofit fontScale="90000"/>
          </a:bodyPr>
          <a:lstStyle/>
          <a:p>
            <a:r>
              <a:rPr lang="ru-RU" cap="none" dirty="0">
                <a:latin typeface="Bahnschrift Light Condensed" panose="020B0502040204020203" pitchFamily="34" charset="0"/>
              </a:rPr>
              <a:t>Природа вызывает разные чувства у людей: художники изображают её красками, композиторы и музыканты звуками, а поэты словами</a:t>
            </a:r>
            <a:r>
              <a:rPr lang="ru-RU" cap="none" dirty="0" smtClean="0">
                <a:latin typeface="Bahnschrift Light Condensed" panose="020B0502040204020203" pitchFamily="34" charset="0"/>
              </a:rPr>
              <a:t>.</a:t>
            </a:r>
            <a:br>
              <a:rPr lang="ru-RU" cap="none" dirty="0" smtClean="0">
                <a:latin typeface="Bahnschrift Light Condensed" panose="020B0502040204020203" pitchFamily="34" charset="0"/>
              </a:rPr>
            </a:br>
            <a:r>
              <a:rPr lang="ru-RU" cap="none" dirty="0">
                <a:latin typeface="Bahnschrift Light Condensed" panose="020B0502040204020203" pitchFamily="34" charset="0"/>
              </a:rPr>
              <a:t/>
            </a:r>
            <a:br>
              <a:rPr lang="ru-RU" cap="none" dirty="0">
                <a:latin typeface="Bahnschrift Light Condensed" panose="020B0502040204020203" pitchFamily="34" charset="0"/>
              </a:rPr>
            </a:br>
            <a:r>
              <a:rPr lang="ru-RU" cap="none" dirty="0">
                <a:latin typeface="Bahnschrift Light Condensed" panose="020B0502040204020203" pitchFamily="34" charset="0"/>
              </a:rPr>
              <a:t>Рассмотрим </a:t>
            </a:r>
            <a:r>
              <a:rPr lang="ru-RU" cap="none" dirty="0" smtClean="0">
                <a:latin typeface="Bahnschrift Light Condensed" panose="020B0502040204020203" pitchFamily="34" charset="0"/>
              </a:rPr>
              <a:t>родину и родную природу в стихотворениях таких русских поэтов, как:</a:t>
            </a:r>
            <a:endParaRPr lang="ru-RU" cap="none" dirty="0">
              <a:latin typeface="Bahnschrift Light Condensed" panose="020B0502040204020203" pitchFamily="34" charset="0"/>
            </a:endParaRPr>
          </a:p>
        </p:txBody>
      </p:sp>
      <p:sp>
        <p:nvSpPr>
          <p:cNvPr id="3" name="Объект 2"/>
          <p:cNvSpPr>
            <a:spLocks noGrp="1"/>
          </p:cNvSpPr>
          <p:nvPr>
            <p:ph sz="quarter" idx="13"/>
          </p:nvPr>
        </p:nvSpPr>
        <p:spPr>
          <a:xfrm>
            <a:off x="815788" y="2752165"/>
            <a:ext cx="10461812" cy="3039034"/>
          </a:xfrm>
        </p:spPr>
        <p:txBody>
          <a:bodyPr>
            <a:normAutofit lnSpcReduction="10000"/>
          </a:bodyPr>
          <a:lstStyle/>
          <a:p>
            <a:pPr>
              <a:buFont typeface="Wingdings" panose="05000000000000000000" pitchFamily="2" charset="2"/>
              <a:buChar char="Ø"/>
            </a:pPr>
            <a:r>
              <a:rPr lang="ru-RU" sz="2800" cap="none" dirty="0" smtClean="0">
                <a:latin typeface="Bahnschrift Light Condensed" panose="020B0502040204020203" pitchFamily="34" charset="0"/>
              </a:rPr>
              <a:t>Василий Андреевич Жуковский</a:t>
            </a:r>
          </a:p>
          <a:p>
            <a:pPr>
              <a:buFont typeface="Wingdings" panose="05000000000000000000" pitchFamily="2" charset="2"/>
              <a:buChar char="Ø"/>
            </a:pPr>
            <a:r>
              <a:rPr lang="ru-RU" sz="2800" cap="none" dirty="0" smtClean="0">
                <a:latin typeface="Bahnschrift Light Condensed" panose="020B0502040204020203" pitchFamily="34" charset="0"/>
              </a:rPr>
              <a:t>Алексей Константинович Толстой </a:t>
            </a:r>
          </a:p>
          <a:p>
            <a:pPr>
              <a:buFont typeface="Wingdings" panose="05000000000000000000" pitchFamily="2" charset="2"/>
              <a:buChar char="Ø"/>
            </a:pPr>
            <a:r>
              <a:rPr lang="ru-RU" sz="2800" cap="none" dirty="0" smtClean="0">
                <a:latin typeface="Bahnschrift Light Condensed" panose="020B0502040204020203" pitchFamily="34" charset="0"/>
              </a:rPr>
              <a:t>Иван Алексеевич Бунин</a:t>
            </a:r>
            <a:endParaRPr lang="ru-RU" sz="2800" cap="none" dirty="0">
              <a:latin typeface="Bahnschrift Light Condensed" panose="020B0502040204020203" pitchFamily="34" charset="0"/>
            </a:endParaRPr>
          </a:p>
          <a:p>
            <a:pPr>
              <a:buFont typeface="Wingdings" panose="05000000000000000000" pitchFamily="2" charset="2"/>
              <a:buChar char="Ø"/>
            </a:pPr>
            <a:r>
              <a:rPr lang="ru-RU" sz="2800" cap="none" dirty="0" smtClean="0">
                <a:latin typeface="Bahnschrift Light Condensed" panose="020B0502040204020203" pitchFamily="34" charset="0"/>
              </a:rPr>
              <a:t>Федор </a:t>
            </a:r>
            <a:r>
              <a:rPr lang="ru-RU" sz="2800" cap="none" dirty="0">
                <a:latin typeface="Bahnschrift Light Condensed" panose="020B0502040204020203" pitchFamily="34" charset="0"/>
              </a:rPr>
              <a:t>Иванович </a:t>
            </a:r>
            <a:r>
              <a:rPr lang="ru-RU" sz="2800" cap="none" dirty="0" smtClean="0">
                <a:latin typeface="Bahnschrift Light Condensed" panose="020B0502040204020203" pitchFamily="34" charset="0"/>
              </a:rPr>
              <a:t>Тютчев</a:t>
            </a:r>
          </a:p>
          <a:p>
            <a:pPr>
              <a:buFont typeface="Wingdings" panose="05000000000000000000" pitchFamily="2" charset="2"/>
              <a:buChar char="Ø"/>
            </a:pPr>
            <a:r>
              <a:rPr lang="ru-RU" sz="2800" cap="none" dirty="0">
                <a:latin typeface="Bahnschrift Light Condensed" panose="020B0502040204020203" pitchFamily="34" charset="0"/>
              </a:rPr>
              <a:t>Иван Захарович Суриков</a:t>
            </a:r>
          </a:p>
          <a:p>
            <a:pPr>
              <a:buFont typeface="Wingdings" panose="05000000000000000000" pitchFamily="2" charset="2"/>
              <a:buChar char="Ø"/>
            </a:pPr>
            <a:endParaRPr lang="ru-RU" cap="none" dirty="0" smtClean="0"/>
          </a:p>
          <a:p>
            <a:endParaRPr lang="ru-RU" cap="none" dirty="0"/>
          </a:p>
        </p:txBody>
      </p:sp>
    </p:spTree>
    <p:extLst>
      <p:ext uri="{BB962C8B-B14F-4D97-AF65-F5344CB8AC3E}">
        <p14:creationId xmlns:p14="http://schemas.microsoft.com/office/powerpoint/2010/main" val="1727442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20000">
              <a:schemeClr val="bg2">
                <a:lumMod val="60000"/>
                <a:lumOff val="40000"/>
              </a:schemeClr>
            </a:gs>
            <a:gs pos="81000">
              <a:srgbClr val="002611"/>
            </a:gs>
            <a:gs pos="54000">
              <a:srgbClr val="00B050"/>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9634" y="618517"/>
            <a:ext cx="10364451" cy="1497154"/>
          </a:xfrm>
        </p:spPr>
        <p:txBody>
          <a:bodyPr/>
          <a:lstStyle/>
          <a:p>
            <a:r>
              <a:rPr lang="ru-RU" cap="none" dirty="0" smtClean="0">
                <a:latin typeface="Bahnschrift Light Condensed" panose="020B0502040204020203" pitchFamily="34" charset="0"/>
              </a:rPr>
              <a:t>Василий </a:t>
            </a:r>
            <a:r>
              <a:rPr lang="ru-RU" cap="none" dirty="0">
                <a:latin typeface="Bahnschrift Light Condensed" panose="020B0502040204020203" pitchFamily="34" charset="0"/>
              </a:rPr>
              <a:t>А</a:t>
            </a:r>
            <a:r>
              <a:rPr lang="ru-RU" cap="none" dirty="0" smtClean="0">
                <a:latin typeface="Bahnschrift Light Condensed" panose="020B0502040204020203" pitchFamily="34" charset="0"/>
              </a:rPr>
              <a:t>ндреевич </a:t>
            </a:r>
            <a:r>
              <a:rPr lang="ru-RU" cap="none" dirty="0">
                <a:latin typeface="Bahnschrift Light Condensed" panose="020B0502040204020203" pitchFamily="34" charset="0"/>
              </a:rPr>
              <a:t>Ж</a:t>
            </a:r>
            <a:r>
              <a:rPr lang="ru-RU" cap="none" dirty="0" smtClean="0">
                <a:latin typeface="Bahnschrift Light Condensed" panose="020B0502040204020203" pitchFamily="34" charset="0"/>
              </a:rPr>
              <a:t>уковский</a:t>
            </a:r>
            <a:br>
              <a:rPr lang="ru-RU" cap="none" dirty="0" smtClean="0">
                <a:latin typeface="Bahnschrift Light Condensed" panose="020B0502040204020203" pitchFamily="34" charset="0"/>
              </a:rPr>
            </a:br>
            <a:r>
              <a:rPr lang="ru-RU" cap="none" dirty="0" smtClean="0">
                <a:latin typeface="Bahnschrift Light Condensed" panose="020B0502040204020203" pitchFamily="34" charset="0"/>
              </a:rPr>
              <a:t>29 января 1783 - 12 апреля 1852</a:t>
            </a:r>
            <a:endParaRPr lang="ru-RU" cap="none" dirty="0">
              <a:latin typeface="Bahnschrift Light Condensed" panose="020B0502040204020203" pitchFamily="34" charset="0"/>
            </a:endParaRPr>
          </a:p>
        </p:txBody>
      </p:sp>
      <p:pic>
        <p:nvPicPr>
          <p:cNvPr id="4" name="Объект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344706" y="2626659"/>
            <a:ext cx="2572870" cy="3325906"/>
          </a:xfrm>
        </p:spPr>
      </p:pic>
      <p:sp>
        <p:nvSpPr>
          <p:cNvPr id="5" name="Прямоугольник 4"/>
          <p:cNvSpPr/>
          <p:nvPr/>
        </p:nvSpPr>
        <p:spPr>
          <a:xfrm>
            <a:off x="4276166" y="2626659"/>
            <a:ext cx="7171764" cy="3477875"/>
          </a:xfrm>
          <a:prstGeom prst="rect">
            <a:avLst/>
          </a:prstGeom>
        </p:spPr>
        <p:txBody>
          <a:bodyPr wrap="square">
            <a:spAutoFit/>
          </a:bodyPr>
          <a:lstStyle/>
          <a:p>
            <a:pPr marL="285750" indent="-285750">
              <a:buFontTx/>
              <a:buChar char="-"/>
            </a:pPr>
            <a:r>
              <a:rPr lang="ru-RU" sz="2000" dirty="0" smtClean="0">
                <a:latin typeface="Bahnschrift Light Condensed" panose="020B0502040204020203" pitchFamily="34" charset="0"/>
              </a:rPr>
              <a:t>русский поэт, один из основоположников романтизма в русской поэзии, автор элегий, посланий, песен, романсов, баллад и эпических произведений. Также известен как переводчик поэзии и прозы, литературный критик, педагог. В 1817—1841 годах учитель русского языка великой княгини, а затем императрицы Александры Фёдоровны и наставник цесаревича Александра Николаевича. Тайный советник (1841). Автор слов государственного гимна Российской империи «Боже, Царя храни!» (1833).</a:t>
            </a:r>
          </a:p>
          <a:p>
            <a:pPr marL="285750" indent="-285750">
              <a:buFontTx/>
              <a:buChar char="-"/>
            </a:pPr>
            <a:endParaRPr lang="ru-RU" sz="2000" i="1" dirty="0" smtClean="0">
              <a:latin typeface="Bahnschrift Light Condensed" panose="020B0502040204020203" pitchFamily="34" charset="0"/>
            </a:endParaRPr>
          </a:p>
          <a:p>
            <a:endParaRPr lang="ru-RU" sz="2000" i="1" dirty="0" smtClean="0">
              <a:latin typeface="Bahnschrift Light Condensed" panose="020B0502040204020203" pitchFamily="34" charset="0"/>
            </a:endParaRPr>
          </a:p>
          <a:p>
            <a:pPr marL="285750" indent="-285750">
              <a:buFontTx/>
              <a:buChar char="-"/>
            </a:pPr>
            <a:r>
              <a:rPr lang="ru-RU" sz="2000" i="1" dirty="0" smtClean="0">
                <a:latin typeface="Bahnschrift Light Condensed" panose="020B0502040204020203" pitchFamily="34" charset="0"/>
              </a:rPr>
              <a:t>"</a:t>
            </a:r>
            <a:r>
              <a:rPr lang="ru-RU" sz="2000" i="1" dirty="0">
                <a:latin typeface="Bahnschrift Light Condensed" panose="020B0502040204020203" pitchFamily="34" charset="0"/>
              </a:rPr>
              <a:t>Лучший друг нам в жизни сей Вера в провиденье. Благ зиждителя закон: Здесь несчастье - лживый сон; Счастье - пробужденье</a:t>
            </a:r>
            <a:r>
              <a:rPr lang="ru-RU" sz="2000" i="1" dirty="0" smtClean="0">
                <a:latin typeface="Bahnschrift Light Condensed" panose="020B0502040204020203" pitchFamily="34" charset="0"/>
              </a:rPr>
              <a:t>".</a:t>
            </a:r>
            <a:endParaRPr lang="ru-RU" sz="2000" i="1" dirty="0">
              <a:latin typeface="Bahnschrift Light Condensed" panose="020B0502040204020203" pitchFamily="34" charset="0"/>
            </a:endParaRPr>
          </a:p>
        </p:txBody>
      </p:sp>
    </p:spTree>
    <p:extLst>
      <p:ext uri="{BB962C8B-B14F-4D97-AF65-F5344CB8AC3E}">
        <p14:creationId xmlns:p14="http://schemas.microsoft.com/office/powerpoint/2010/main" val="509597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8000">
              <a:schemeClr val="bg2">
                <a:lumMod val="60000"/>
                <a:lumOff val="40000"/>
              </a:schemeClr>
            </a:gs>
            <a:gs pos="83000">
              <a:srgbClr val="002611"/>
            </a:gs>
            <a:gs pos="63000">
              <a:srgbClr val="005C2A"/>
            </a:gs>
            <a:gs pos="43000">
              <a:srgbClr val="00B050"/>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cap="none" dirty="0" smtClean="0">
                <a:latin typeface="Bahnschrift Light Condensed" panose="020B0502040204020203" pitchFamily="34" charset="0"/>
              </a:rPr>
              <a:t>В.А. Жуковский «Приход Весны»</a:t>
            </a:r>
            <a:endParaRPr lang="ru-RU" cap="none" dirty="0">
              <a:latin typeface="Bahnschrift Light Condensed" panose="020B0502040204020203" pitchFamily="34" charset="0"/>
            </a:endParaRPr>
          </a:p>
        </p:txBody>
      </p:sp>
      <p:sp>
        <p:nvSpPr>
          <p:cNvPr id="3" name="Объект 2"/>
          <p:cNvSpPr>
            <a:spLocks noGrp="1"/>
          </p:cNvSpPr>
          <p:nvPr>
            <p:ph sz="quarter" idx="13"/>
          </p:nvPr>
        </p:nvSpPr>
        <p:spPr>
          <a:xfrm>
            <a:off x="778213" y="2367092"/>
            <a:ext cx="10499387" cy="3926704"/>
          </a:xfrm>
        </p:spPr>
        <p:txBody>
          <a:bodyPr>
            <a:noAutofit/>
          </a:bodyPr>
          <a:lstStyle/>
          <a:p>
            <a:pPr marL="0" indent="0" algn="ctr">
              <a:buNone/>
            </a:pPr>
            <a:r>
              <a:rPr lang="ru-RU" dirty="0">
                <a:latin typeface="Bahnschrift Light Condensed" panose="020B0502040204020203" pitchFamily="34" charset="0"/>
              </a:rPr>
              <a:t>Зелень нивы, рощи лепет,</a:t>
            </a:r>
          </a:p>
          <a:p>
            <a:pPr marL="0" indent="0" algn="ctr">
              <a:buNone/>
            </a:pPr>
            <a:r>
              <a:rPr lang="ru-RU" dirty="0">
                <a:latin typeface="Bahnschrift Light Condensed" panose="020B0502040204020203" pitchFamily="34" charset="0"/>
              </a:rPr>
              <a:t>В небе жаворонка трепет,</a:t>
            </a:r>
          </a:p>
          <a:p>
            <a:pPr marL="0" indent="0" algn="ctr">
              <a:buNone/>
            </a:pPr>
            <a:r>
              <a:rPr lang="ru-RU" dirty="0">
                <a:latin typeface="Bahnschrift Light Condensed" panose="020B0502040204020203" pitchFamily="34" charset="0"/>
              </a:rPr>
              <a:t>Тёплый дождь, сверканье вод, —</a:t>
            </a:r>
          </a:p>
          <a:p>
            <a:pPr marL="0" indent="0" algn="ctr">
              <a:buNone/>
            </a:pPr>
            <a:r>
              <a:rPr lang="ru-RU" dirty="0">
                <a:latin typeface="Bahnschrift Light Condensed" panose="020B0502040204020203" pitchFamily="34" charset="0"/>
              </a:rPr>
              <a:t>Вас назвавши, что прибавить?</a:t>
            </a:r>
          </a:p>
          <a:p>
            <a:pPr marL="0" indent="0" algn="ctr">
              <a:buNone/>
            </a:pPr>
            <a:r>
              <a:rPr lang="ru-RU" dirty="0">
                <a:latin typeface="Bahnschrift Light Condensed" panose="020B0502040204020203" pitchFamily="34" charset="0"/>
              </a:rPr>
              <a:t>Чем иным тебя прославить,</a:t>
            </a:r>
          </a:p>
          <a:p>
            <a:pPr marL="0" indent="0" algn="ctr">
              <a:buNone/>
            </a:pPr>
            <a:r>
              <a:rPr lang="ru-RU" dirty="0">
                <a:latin typeface="Bahnschrift Light Condensed" panose="020B0502040204020203" pitchFamily="34" charset="0"/>
              </a:rPr>
              <a:t>Жизнь души, весны приход?</a:t>
            </a:r>
          </a:p>
          <a:p>
            <a:pPr marL="0" indent="0" algn="ctr">
              <a:buNone/>
            </a:pPr>
            <a:endParaRPr lang="ru-RU" dirty="0">
              <a:latin typeface="Bahnschrift Light Condensed" panose="020B0502040204020203" pitchFamily="34" charset="0"/>
            </a:endParaRPr>
          </a:p>
          <a:p>
            <a:pPr marL="0" indent="0" algn="ctr">
              <a:buNone/>
            </a:pPr>
            <a:r>
              <a:rPr lang="ru-RU" dirty="0">
                <a:latin typeface="Bahnschrift Light Condensed" panose="020B0502040204020203" pitchFamily="34" charset="0"/>
              </a:rPr>
              <a:t>1831 г.</a:t>
            </a:r>
          </a:p>
        </p:txBody>
      </p:sp>
    </p:spTree>
    <p:extLst>
      <p:ext uri="{BB962C8B-B14F-4D97-AF65-F5344CB8AC3E}">
        <p14:creationId xmlns:p14="http://schemas.microsoft.com/office/powerpoint/2010/main" val="2970412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5000">
              <a:schemeClr val="bg2">
                <a:lumMod val="60000"/>
                <a:lumOff val="40000"/>
              </a:schemeClr>
            </a:gs>
            <a:gs pos="31000">
              <a:srgbClr val="75BCA0"/>
            </a:gs>
            <a:gs pos="78000">
              <a:srgbClr val="003E1C"/>
            </a:gs>
            <a:gs pos="53000">
              <a:srgbClr val="00B050"/>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cap="none" dirty="0" smtClean="0">
                <a:latin typeface="Bahnschrift Light Condensed" panose="020B0502040204020203" pitchFamily="34" charset="0"/>
              </a:rPr>
              <a:t>Граф </a:t>
            </a:r>
            <a:r>
              <a:rPr lang="ru-RU" cap="none" dirty="0">
                <a:latin typeface="Bahnschrift Light Condensed" panose="020B0502040204020203" pitchFamily="34" charset="0"/>
              </a:rPr>
              <a:t>А</a:t>
            </a:r>
            <a:r>
              <a:rPr lang="ru-RU" cap="none" dirty="0" smtClean="0">
                <a:latin typeface="Bahnschrift Light Condensed" panose="020B0502040204020203" pitchFamily="34" charset="0"/>
              </a:rPr>
              <a:t>лексей </a:t>
            </a:r>
            <a:r>
              <a:rPr lang="ru-RU" cap="none" dirty="0">
                <a:latin typeface="Bahnschrift Light Condensed" panose="020B0502040204020203" pitchFamily="34" charset="0"/>
              </a:rPr>
              <a:t>К</a:t>
            </a:r>
            <a:r>
              <a:rPr lang="ru-RU" cap="none" dirty="0" smtClean="0">
                <a:latin typeface="Bahnschrift Light Condensed" panose="020B0502040204020203" pitchFamily="34" charset="0"/>
              </a:rPr>
              <a:t>онстантинович Толстой </a:t>
            </a:r>
            <a:br>
              <a:rPr lang="ru-RU" cap="none" dirty="0" smtClean="0">
                <a:latin typeface="Bahnschrift Light Condensed" panose="020B0502040204020203" pitchFamily="34" charset="0"/>
              </a:rPr>
            </a:br>
            <a:r>
              <a:rPr lang="ru-RU" cap="none" dirty="0" smtClean="0">
                <a:latin typeface="Bahnschrift Light Condensed" panose="020B0502040204020203" pitchFamily="34" charset="0"/>
              </a:rPr>
              <a:t> 5 сентября 1817 г. - 10 октября 1875 г.</a:t>
            </a:r>
            <a:endParaRPr lang="ru-RU" cap="none" dirty="0">
              <a:latin typeface="Bahnschrift Light Condensed" panose="020B0502040204020203" pitchFamily="34" charset="0"/>
            </a:endParaRPr>
          </a:p>
        </p:txBody>
      </p:sp>
      <p:pic>
        <p:nvPicPr>
          <p:cNvPr id="4" name="Объект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3775" y="2519363"/>
            <a:ext cx="3424237" cy="3424237"/>
          </a:xfrm>
        </p:spPr>
      </p:pic>
      <p:sp>
        <p:nvSpPr>
          <p:cNvPr id="5" name="Прямоугольник 4"/>
          <p:cNvSpPr/>
          <p:nvPr/>
        </p:nvSpPr>
        <p:spPr>
          <a:xfrm>
            <a:off x="4652681" y="2429716"/>
            <a:ext cx="5576047" cy="3785652"/>
          </a:xfrm>
          <a:prstGeom prst="rect">
            <a:avLst/>
          </a:prstGeom>
        </p:spPr>
        <p:txBody>
          <a:bodyPr wrap="square">
            <a:spAutoFit/>
          </a:bodyPr>
          <a:lstStyle/>
          <a:p>
            <a:pPr marL="285750" indent="-285750">
              <a:buFontTx/>
              <a:buChar char="-"/>
            </a:pPr>
            <a:r>
              <a:rPr lang="ru-RU" sz="2000" dirty="0" smtClean="0">
                <a:latin typeface="Bahnschrift Light Condensed" panose="020B0502040204020203" pitchFamily="34" charset="0"/>
              </a:rPr>
              <a:t>русский писатель, поэт и драматург, переводчик, сатирик из рода Толстых. Член-корреспондент Императорской Санкт-Петербургской АН</a:t>
            </a:r>
          </a:p>
          <a:p>
            <a:pPr marL="285750" indent="-285750">
              <a:buFontTx/>
              <a:buChar char="-"/>
            </a:pPr>
            <a:r>
              <a:rPr lang="ru-RU" sz="2000" dirty="0">
                <a:latin typeface="Bahnschrift Light Condensed" panose="020B0502040204020203" pitchFamily="34" charset="0"/>
              </a:rPr>
              <a:t>Создатель баллад, сатирических стихотворений, исторического романа «Князь </a:t>
            </a:r>
            <a:r>
              <a:rPr lang="ru-RU" sz="2000" dirty="0" smtClean="0">
                <a:latin typeface="Bahnschrift Light Condensed" panose="020B0502040204020203" pitchFamily="34" charset="0"/>
              </a:rPr>
              <a:t>Серебряный», драматической </a:t>
            </a:r>
            <a:r>
              <a:rPr lang="ru-RU" sz="2000" dirty="0">
                <a:latin typeface="Bahnschrift Light Condensed" panose="020B0502040204020203" pitchFamily="34" charset="0"/>
              </a:rPr>
              <a:t>трилогии: «Смерть Иоанна </a:t>
            </a:r>
            <a:r>
              <a:rPr lang="ru-RU" sz="2000" dirty="0" smtClean="0">
                <a:latin typeface="Bahnschrift Light Condensed" panose="020B0502040204020203" pitchFamily="34" charset="0"/>
              </a:rPr>
              <a:t>Грозного».</a:t>
            </a:r>
          </a:p>
          <a:p>
            <a:pPr marL="285750" indent="-285750">
              <a:buFontTx/>
              <a:buChar char="-"/>
            </a:pPr>
            <a:r>
              <a:rPr lang="ru-RU" sz="2000" dirty="0" smtClean="0">
                <a:latin typeface="Bahnschrift Light Condensed" panose="020B0502040204020203" pitchFamily="34" charset="0"/>
              </a:rPr>
              <a:t>Автор </a:t>
            </a:r>
            <a:r>
              <a:rPr lang="ru-RU" sz="2000" dirty="0">
                <a:latin typeface="Bahnschrift Light Condensed" panose="020B0502040204020203" pitchFamily="34" charset="0"/>
              </a:rPr>
              <a:t>проникновенной лирики, с ярко выраженным музыкальным началом, психологических новелл в стихах («Средь шумного бала, случайно...», «То было раннею весной</a:t>
            </a:r>
            <a:r>
              <a:rPr lang="ru-RU" sz="2000" dirty="0" smtClean="0">
                <a:latin typeface="Bahnschrift Light Condensed" panose="020B0502040204020203" pitchFamily="34" charset="0"/>
              </a:rPr>
              <a:t>…»).</a:t>
            </a:r>
          </a:p>
          <a:p>
            <a:pPr marL="285750" indent="-285750">
              <a:buFontTx/>
              <a:buChar char="-"/>
            </a:pPr>
            <a:endParaRPr lang="ru-RU" sz="2000" dirty="0" smtClean="0">
              <a:latin typeface="Bahnschrift Light Condensed" panose="020B0502040204020203" pitchFamily="34" charset="0"/>
            </a:endParaRPr>
          </a:p>
          <a:p>
            <a:r>
              <a:rPr lang="ru-RU" sz="2000" i="1" dirty="0" smtClean="0">
                <a:latin typeface="Bahnschrift Light Condensed" panose="020B0502040204020203" pitchFamily="34" charset="0"/>
              </a:rPr>
              <a:t>«Правду сказать недолго, да говорить надо умеючи».</a:t>
            </a:r>
            <a:endParaRPr lang="ru-RU" sz="2000" i="1" dirty="0">
              <a:latin typeface="Bahnschrift Light Condensed" panose="020B0502040204020203" pitchFamily="34" charset="0"/>
            </a:endParaRPr>
          </a:p>
        </p:txBody>
      </p:sp>
    </p:spTree>
    <p:extLst>
      <p:ext uri="{BB962C8B-B14F-4D97-AF65-F5344CB8AC3E}">
        <p14:creationId xmlns:p14="http://schemas.microsoft.com/office/powerpoint/2010/main" val="1758513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3000">
              <a:schemeClr val="bg2">
                <a:lumMod val="60000"/>
                <a:lumOff val="40000"/>
              </a:schemeClr>
            </a:gs>
            <a:gs pos="82000">
              <a:srgbClr val="002E15"/>
            </a:gs>
            <a:gs pos="63000">
              <a:srgbClr val="005C2A"/>
            </a:gs>
            <a:gs pos="41000">
              <a:srgbClr val="00B050"/>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cap="none" dirty="0" smtClean="0">
                <a:latin typeface="Bahnschrift Light Condensed" panose="020B0502040204020203" pitchFamily="34" charset="0"/>
              </a:rPr>
              <a:t>А.К. Толстой «Край Ты Мой Родимый...»</a:t>
            </a:r>
            <a:endParaRPr lang="ru-RU" cap="none" dirty="0">
              <a:latin typeface="Bahnschrift Light Condensed" panose="020B0502040204020203" pitchFamily="34" charset="0"/>
            </a:endParaRPr>
          </a:p>
        </p:txBody>
      </p:sp>
      <p:sp>
        <p:nvSpPr>
          <p:cNvPr id="3" name="Объект 2"/>
          <p:cNvSpPr>
            <a:spLocks noGrp="1"/>
          </p:cNvSpPr>
          <p:nvPr>
            <p:ph sz="quarter" idx="13"/>
          </p:nvPr>
        </p:nvSpPr>
        <p:spPr/>
        <p:txBody>
          <a:bodyPr/>
          <a:lstStyle/>
          <a:p>
            <a:pPr marL="0" indent="0" algn="ctr">
              <a:buNone/>
            </a:pPr>
            <a:r>
              <a:rPr lang="ru-RU" dirty="0">
                <a:latin typeface="Bahnschrift Light Condensed" panose="020B0502040204020203" pitchFamily="34" charset="0"/>
              </a:rPr>
              <a:t>Край ты мой, родимый край!</a:t>
            </a:r>
          </a:p>
          <a:p>
            <a:pPr marL="0" indent="0" algn="ctr">
              <a:buNone/>
            </a:pPr>
            <a:r>
              <a:rPr lang="ru-RU" dirty="0">
                <a:latin typeface="Bahnschrift Light Condensed" panose="020B0502040204020203" pitchFamily="34" charset="0"/>
              </a:rPr>
              <a:t>Конский бег на воле,</a:t>
            </a:r>
          </a:p>
          <a:p>
            <a:pPr marL="0" indent="0" algn="ctr">
              <a:buNone/>
            </a:pPr>
            <a:r>
              <a:rPr lang="ru-RU" dirty="0">
                <a:latin typeface="Bahnschrift Light Condensed" panose="020B0502040204020203" pitchFamily="34" charset="0"/>
              </a:rPr>
              <a:t>В небе крик орлиных стай,</a:t>
            </a:r>
          </a:p>
          <a:p>
            <a:pPr marL="0" indent="0" algn="ctr">
              <a:buNone/>
            </a:pPr>
            <a:r>
              <a:rPr lang="ru-RU" dirty="0">
                <a:latin typeface="Bahnschrift Light Condensed" panose="020B0502040204020203" pitchFamily="34" charset="0"/>
              </a:rPr>
              <a:t>Волчий голос в поле! Гой ты, родина моя!</a:t>
            </a:r>
          </a:p>
          <a:p>
            <a:pPr marL="0" indent="0" algn="ctr">
              <a:buNone/>
            </a:pPr>
            <a:r>
              <a:rPr lang="ru-RU" dirty="0">
                <a:latin typeface="Bahnschrift Light Condensed" panose="020B0502040204020203" pitchFamily="34" charset="0"/>
              </a:rPr>
              <a:t>Гой ты, бор дремучий!</a:t>
            </a:r>
          </a:p>
          <a:p>
            <a:pPr marL="0" indent="0" algn="ctr">
              <a:buNone/>
            </a:pPr>
            <a:r>
              <a:rPr lang="ru-RU" dirty="0">
                <a:latin typeface="Bahnschrift Light Condensed" panose="020B0502040204020203" pitchFamily="34" charset="0"/>
              </a:rPr>
              <a:t>Свист полночный соловья,</a:t>
            </a:r>
          </a:p>
          <a:p>
            <a:pPr marL="0" indent="0" algn="ctr">
              <a:buNone/>
            </a:pPr>
            <a:r>
              <a:rPr lang="ru-RU" dirty="0">
                <a:latin typeface="Bahnschrift Light Condensed" panose="020B0502040204020203" pitchFamily="34" charset="0"/>
              </a:rPr>
              <a:t>Ветер, степь да тучи!</a:t>
            </a:r>
          </a:p>
        </p:txBody>
      </p:sp>
    </p:spTree>
    <p:extLst>
      <p:ext uri="{BB962C8B-B14F-4D97-AF65-F5344CB8AC3E}">
        <p14:creationId xmlns:p14="http://schemas.microsoft.com/office/powerpoint/2010/main" val="1303582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5000">
              <a:schemeClr val="bg2">
                <a:lumMod val="60000"/>
                <a:lumOff val="40000"/>
              </a:schemeClr>
            </a:gs>
            <a:gs pos="74566">
              <a:srgbClr val="002611"/>
            </a:gs>
            <a:gs pos="55491">
              <a:srgbClr val="005C2A"/>
            </a:gs>
            <a:gs pos="39000">
              <a:srgbClr val="00B050"/>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cap="none" dirty="0" smtClean="0">
                <a:latin typeface="Bahnschrift Light Condensed" panose="020B0502040204020203" pitchFamily="34" charset="0"/>
              </a:rPr>
              <a:t>А.К. Толстой </a:t>
            </a:r>
            <a:br>
              <a:rPr lang="ru-RU" cap="none" dirty="0" smtClean="0">
                <a:latin typeface="Bahnschrift Light Condensed" panose="020B0502040204020203" pitchFamily="34" charset="0"/>
              </a:rPr>
            </a:br>
            <a:r>
              <a:rPr lang="ru-RU" cap="none" dirty="0" smtClean="0">
                <a:latin typeface="Bahnschrift Light Condensed" panose="020B0502040204020203" pitchFamily="34" charset="0"/>
              </a:rPr>
              <a:t>«Благовест»</a:t>
            </a:r>
            <a:endParaRPr lang="ru-RU" cap="none" dirty="0">
              <a:latin typeface="Bahnschrift Light Condensed" panose="020B0502040204020203" pitchFamily="34" charset="0"/>
            </a:endParaRPr>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3120993003"/>
              </p:ext>
            </p:extLst>
          </p:nvPr>
        </p:nvGraphicFramePr>
        <p:xfrm>
          <a:off x="914400" y="2366963"/>
          <a:ext cx="10363200" cy="2834640"/>
        </p:xfrm>
        <a:graphic>
          <a:graphicData uri="http://schemas.openxmlformats.org/drawingml/2006/table">
            <a:tbl>
              <a:tblPr firstRow="1" bandRow="1">
                <a:tableStyleId>{7DF18680-E054-41AD-8BC1-D1AEF772440D}</a:tableStyleId>
              </a:tblPr>
              <a:tblGrid>
                <a:gridCol w="2590800"/>
                <a:gridCol w="2590800"/>
                <a:gridCol w="2590800"/>
                <a:gridCol w="2590800"/>
              </a:tblGrid>
              <a:tr h="370840">
                <a:tc>
                  <a:txBody>
                    <a:bodyPr/>
                    <a:lstStyle/>
                    <a:p>
                      <a:r>
                        <a:rPr lang="ru-RU" sz="2000" b="0" dirty="0" smtClean="0">
                          <a:solidFill>
                            <a:schemeClr val="tx1"/>
                          </a:solidFill>
                          <a:latin typeface="Bahnschrift Light Condensed" panose="020B0502040204020203" pitchFamily="34" charset="0"/>
                        </a:rPr>
                        <a:t>Среди дубравы</a:t>
                      </a:r>
                    </a:p>
                    <a:p>
                      <a:r>
                        <a:rPr lang="ru-RU" sz="2000" b="0" dirty="0" smtClean="0">
                          <a:solidFill>
                            <a:schemeClr val="tx1"/>
                          </a:solidFill>
                          <a:latin typeface="Bahnschrift Light Condensed" panose="020B0502040204020203" pitchFamily="34" charset="0"/>
                        </a:rPr>
                        <a:t>Блестит крестами</a:t>
                      </a:r>
                    </a:p>
                    <a:p>
                      <a:r>
                        <a:rPr lang="ru-RU" sz="2000" b="0" dirty="0" smtClean="0">
                          <a:solidFill>
                            <a:schemeClr val="tx1"/>
                          </a:solidFill>
                          <a:latin typeface="Bahnschrift Light Condensed" panose="020B0502040204020203" pitchFamily="34" charset="0"/>
                        </a:rPr>
                        <a:t>Храм пятиглавый</a:t>
                      </a:r>
                    </a:p>
                    <a:p>
                      <a:r>
                        <a:rPr lang="ru-RU" sz="2000" b="0" dirty="0" smtClean="0">
                          <a:solidFill>
                            <a:schemeClr val="tx1"/>
                          </a:solidFill>
                          <a:latin typeface="Bahnschrift Light Condensed" panose="020B0502040204020203" pitchFamily="34" charset="0"/>
                        </a:rPr>
                        <a:t>С колоколами.</a:t>
                      </a:r>
                    </a:p>
                    <a:p>
                      <a:endParaRPr lang="ru-RU" sz="2000" b="0" dirty="0" smtClean="0">
                        <a:solidFill>
                          <a:schemeClr val="tx1"/>
                        </a:solidFill>
                        <a:latin typeface="Bahnschrift Light Condensed" panose="020B0502040204020203" pitchFamily="34" charset="0"/>
                      </a:endParaRPr>
                    </a:p>
                    <a:p>
                      <a:r>
                        <a:rPr lang="ru-RU" sz="2000" b="0" dirty="0" smtClean="0">
                          <a:solidFill>
                            <a:schemeClr val="tx1"/>
                          </a:solidFill>
                          <a:latin typeface="Bahnschrift Light Condensed" panose="020B0502040204020203" pitchFamily="34" charset="0"/>
                        </a:rPr>
                        <a:t>Их звон призывный</a:t>
                      </a:r>
                    </a:p>
                    <a:p>
                      <a:r>
                        <a:rPr lang="ru-RU" sz="2000" b="0" dirty="0" smtClean="0">
                          <a:solidFill>
                            <a:schemeClr val="tx1"/>
                          </a:solidFill>
                          <a:latin typeface="Bahnschrift Light Condensed" panose="020B0502040204020203" pitchFamily="34" charset="0"/>
                        </a:rPr>
                        <a:t>Через могилы</a:t>
                      </a:r>
                    </a:p>
                    <a:p>
                      <a:r>
                        <a:rPr lang="ru-RU" sz="2000" b="0" dirty="0" smtClean="0">
                          <a:solidFill>
                            <a:schemeClr val="tx1"/>
                          </a:solidFill>
                          <a:latin typeface="Bahnschrift Light Condensed" panose="020B0502040204020203" pitchFamily="34" charset="0"/>
                        </a:rPr>
                        <a:t>Гудит так дивно</a:t>
                      </a:r>
                    </a:p>
                    <a:p>
                      <a:r>
                        <a:rPr lang="ru-RU" sz="2000" b="0" dirty="0" smtClean="0">
                          <a:solidFill>
                            <a:schemeClr val="tx1"/>
                          </a:solidFill>
                          <a:latin typeface="Bahnschrift Light Condensed" panose="020B0502040204020203" pitchFamily="34" charset="0"/>
                        </a:rPr>
                        <a:t>И так уныло!</a:t>
                      </a:r>
                      <a:endParaRPr lang="ru-RU" sz="2000" b="0" dirty="0">
                        <a:solidFill>
                          <a:schemeClr val="tx1"/>
                        </a:solidFill>
                        <a:latin typeface="Bahnschrift Light Condensed" panose="020B0502040204020203" pitchFamily="34" charset="0"/>
                      </a:endParaRPr>
                    </a:p>
                  </a:txBody>
                  <a:tcPr>
                    <a:solidFill>
                      <a:schemeClr val="bg1">
                        <a:lumMod val="85000"/>
                      </a:schemeClr>
                    </a:solidFill>
                  </a:tcPr>
                </a:tc>
                <a:tc>
                  <a:txBody>
                    <a:bodyPr/>
                    <a:lstStyle/>
                    <a:p>
                      <a:r>
                        <a:rPr lang="ru-RU" sz="2000" b="0" dirty="0" smtClean="0">
                          <a:solidFill>
                            <a:schemeClr val="tx1"/>
                          </a:solidFill>
                          <a:latin typeface="Bahnschrift Light Condensed" panose="020B0502040204020203" pitchFamily="34" charset="0"/>
                        </a:rPr>
                        <a:t>К себе он тянет</a:t>
                      </a:r>
                    </a:p>
                    <a:p>
                      <a:r>
                        <a:rPr lang="ru-RU" sz="2000" b="0" dirty="0" smtClean="0">
                          <a:solidFill>
                            <a:schemeClr val="tx1"/>
                          </a:solidFill>
                          <a:latin typeface="Bahnschrift Light Condensed" panose="020B0502040204020203" pitchFamily="34" charset="0"/>
                        </a:rPr>
                        <a:t>Неодолимо,</a:t>
                      </a:r>
                    </a:p>
                    <a:p>
                      <a:r>
                        <a:rPr lang="ru-RU" sz="2000" b="0" dirty="0" smtClean="0">
                          <a:solidFill>
                            <a:schemeClr val="tx1"/>
                          </a:solidFill>
                          <a:latin typeface="Bahnschrift Light Condensed" panose="020B0502040204020203" pitchFamily="34" charset="0"/>
                        </a:rPr>
                        <a:t>Зовет и манит</a:t>
                      </a:r>
                    </a:p>
                    <a:p>
                      <a:r>
                        <a:rPr lang="ru-RU" sz="2000" b="0" dirty="0" smtClean="0">
                          <a:solidFill>
                            <a:schemeClr val="tx1"/>
                          </a:solidFill>
                          <a:latin typeface="Bahnschrift Light Condensed" panose="020B0502040204020203" pitchFamily="34" charset="0"/>
                        </a:rPr>
                        <a:t>Он в край родимый,</a:t>
                      </a:r>
                    </a:p>
                    <a:p>
                      <a:endParaRPr lang="ru-RU" sz="2000" b="0" dirty="0" smtClean="0">
                        <a:solidFill>
                          <a:schemeClr val="tx1"/>
                        </a:solidFill>
                        <a:latin typeface="Bahnschrift Light Condensed" panose="020B0502040204020203" pitchFamily="34" charset="0"/>
                      </a:endParaRPr>
                    </a:p>
                    <a:p>
                      <a:r>
                        <a:rPr lang="ru-RU" sz="2000" b="0" dirty="0" smtClean="0">
                          <a:solidFill>
                            <a:schemeClr val="tx1"/>
                          </a:solidFill>
                          <a:latin typeface="Bahnschrift Light Condensed" panose="020B0502040204020203" pitchFamily="34" charset="0"/>
                        </a:rPr>
                        <a:t>В край благодатный,</a:t>
                      </a:r>
                    </a:p>
                    <a:p>
                      <a:r>
                        <a:rPr lang="ru-RU" sz="2000" b="0" dirty="0" smtClean="0">
                          <a:solidFill>
                            <a:schemeClr val="tx1"/>
                          </a:solidFill>
                          <a:latin typeface="Bahnschrift Light Condensed" panose="020B0502040204020203" pitchFamily="34" charset="0"/>
                        </a:rPr>
                        <a:t>Забытый мною, —</a:t>
                      </a:r>
                    </a:p>
                    <a:p>
                      <a:r>
                        <a:rPr lang="ru-RU" sz="2000" b="0" dirty="0" smtClean="0">
                          <a:solidFill>
                            <a:schemeClr val="tx1"/>
                          </a:solidFill>
                          <a:latin typeface="Bahnschrift Light Condensed" panose="020B0502040204020203" pitchFamily="34" charset="0"/>
                        </a:rPr>
                        <a:t>И, непонятной</a:t>
                      </a:r>
                    </a:p>
                    <a:p>
                      <a:r>
                        <a:rPr lang="ru-RU" sz="2000" b="0" dirty="0" smtClean="0">
                          <a:solidFill>
                            <a:schemeClr val="tx1"/>
                          </a:solidFill>
                          <a:latin typeface="Bahnschrift Light Condensed" panose="020B0502040204020203" pitchFamily="34" charset="0"/>
                        </a:rPr>
                        <a:t>Томим </a:t>
                      </a:r>
                      <a:r>
                        <a:rPr lang="ru-RU" sz="2000" b="0" dirty="0" err="1" smtClean="0">
                          <a:solidFill>
                            <a:schemeClr val="tx1"/>
                          </a:solidFill>
                          <a:latin typeface="Bahnschrift Light Condensed" panose="020B0502040204020203" pitchFamily="34" charset="0"/>
                        </a:rPr>
                        <a:t>тоскою</a:t>
                      </a:r>
                      <a:r>
                        <a:rPr lang="ru-RU" sz="2000" b="0" dirty="0" smtClean="0">
                          <a:solidFill>
                            <a:schemeClr val="tx1"/>
                          </a:solidFill>
                          <a:latin typeface="Bahnschrift Light Condensed" panose="020B0502040204020203" pitchFamily="34" charset="0"/>
                        </a:rPr>
                        <a:t>,</a:t>
                      </a:r>
                      <a:endParaRPr lang="ru-RU" sz="2000" b="0" dirty="0">
                        <a:solidFill>
                          <a:schemeClr val="tx1"/>
                        </a:solidFill>
                        <a:latin typeface="Bahnschrift Light Condensed" panose="020B0502040204020203" pitchFamily="34" charset="0"/>
                      </a:endParaRPr>
                    </a:p>
                  </a:txBody>
                  <a:tcPr>
                    <a:solidFill>
                      <a:schemeClr val="bg1">
                        <a:lumMod val="85000"/>
                      </a:schemeClr>
                    </a:solidFill>
                  </a:tcPr>
                </a:tc>
                <a:tc>
                  <a:txBody>
                    <a:bodyPr/>
                    <a:lstStyle/>
                    <a:p>
                      <a:r>
                        <a:rPr lang="ru-RU" sz="2000" b="0" dirty="0" smtClean="0">
                          <a:solidFill>
                            <a:schemeClr val="tx1"/>
                          </a:solidFill>
                          <a:latin typeface="Bahnschrift Light Condensed" panose="020B0502040204020203" pitchFamily="34" charset="0"/>
                        </a:rPr>
                        <a:t>Молюсь, и каюсь я,</a:t>
                      </a:r>
                    </a:p>
                    <a:p>
                      <a:r>
                        <a:rPr lang="ru-RU" sz="2000" b="0" dirty="0" smtClean="0">
                          <a:solidFill>
                            <a:schemeClr val="tx1"/>
                          </a:solidFill>
                          <a:latin typeface="Bahnschrift Light Condensed" panose="020B0502040204020203" pitchFamily="34" charset="0"/>
                        </a:rPr>
                        <a:t>И плачу снова,</a:t>
                      </a:r>
                    </a:p>
                    <a:p>
                      <a:r>
                        <a:rPr lang="ru-RU" sz="2000" b="0" dirty="0" smtClean="0">
                          <a:solidFill>
                            <a:schemeClr val="tx1"/>
                          </a:solidFill>
                          <a:latin typeface="Bahnschrift Light Condensed" panose="020B0502040204020203" pitchFamily="34" charset="0"/>
                        </a:rPr>
                        <a:t>И отрекаюсь я</a:t>
                      </a:r>
                    </a:p>
                    <a:p>
                      <a:r>
                        <a:rPr lang="ru-RU" sz="2000" b="0" dirty="0" smtClean="0">
                          <a:solidFill>
                            <a:schemeClr val="tx1"/>
                          </a:solidFill>
                          <a:latin typeface="Bahnschrift Light Condensed" panose="020B0502040204020203" pitchFamily="34" charset="0"/>
                        </a:rPr>
                        <a:t>От дела злого;</a:t>
                      </a:r>
                    </a:p>
                    <a:p>
                      <a:endParaRPr lang="ru-RU" sz="2000" b="0" dirty="0" smtClean="0">
                        <a:solidFill>
                          <a:schemeClr val="tx1"/>
                        </a:solidFill>
                        <a:latin typeface="Bahnschrift Light Condensed" panose="020B0502040204020203" pitchFamily="34" charset="0"/>
                      </a:endParaRPr>
                    </a:p>
                    <a:p>
                      <a:r>
                        <a:rPr lang="ru-RU" sz="2000" b="0" dirty="0" smtClean="0">
                          <a:solidFill>
                            <a:schemeClr val="tx1"/>
                          </a:solidFill>
                          <a:latin typeface="Bahnschrift Light Condensed" panose="020B0502040204020203" pitchFamily="34" charset="0"/>
                        </a:rPr>
                        <a:t>Далеко странствуя</a:t>
                      </a:r>
                    </a:p>
                    <a:p>
                      <a:r>
                        <a:rPr lang="ru-RU" sz="2000" b="0" dirty="0" smtClean="0">
                          <a:solidFill>
                            <a:schemeClr val="tx1"/>
                          </a:solidFill>
                          <a:latin typeface="Bahnschrift Light Condensed" panose="020B0502040204020203" pitchFamily="34" charset="0"/>
                        </a:rPr>
                        <a:t>Мечтой чудесною,</a:t>
                      </a:r>
                    </a:p>
                    <a:p>
                      <a:r>
                        <a:rPr lang="ru-RU" sz="2000" b="0" dirty="0" smtClean="0">
                          <a:solidFill>
                            <a:schemeClr val="tx1"/>
                          </a:solidFill>
                          <a:latin typeface="Bahnschrift Light Condensed" panose="020B0502040204020203" pitchFamily="34" charset="0"/>
                        </a:rPr>
                        <a:t>Через пространства я</a:t>
                      </a:r>
                    </a:p>
                    <a:p>
                      <a:r>
                        <a:rPr lang="ru-RU" sz="2000" b="0" dirty="0" smtClean="0">
                          <a:solidFill>
                            <a:schemeClr val="tx1"/>
                          </a:solidFill>
                          <a:latin typeface="Bahnschrift Light Condensed" panose="020B0502040204020203" pitchFamily="34" charset="0"/>
                        </a:rPr>
                        <a:t>Лечу небесные,</a:t>
                      </a:r>
                      <a:endParaRPr lang="ru-RU" sz="2000" b="0" dirty="0">
                        <a:solidFill>
                          <a:schemeClr val="tx1"/>
                        </a:solidFill>
                        <a:latin typeface="Bahnschrift Light Condensed" panose="020B0502040204020203" pitchFamily="34" charset="0"/>
                      </a:endParaRPr>
                    </a:p>
                  </a:txBody>
                  <a:tcPr>
                    <a:solidFill>
                      <a:schemeClr val="bg1">
                        <a:lumMod val="85000"/>
                      </a:schemeClr>
                    </a:solidFill>
                  </a:tcPr>
                </a:tc>
                <a:tc>
                  <a:txBody>
                    <a:bodyPr/>
                    <a:lstStyle/>
                    <a:p>
                      <a:r>
                        <a:rPr lang="ru-RU" sz="2000" b="0" dirty="0" smtClean="0">
                          <a:solidFill>
                            <a:schemeClr val="tx1"/>
                          </a:solidFill>
                          <a:latin typeface="Bahnschrift Light Condensed" panose="020B0502040204020203" pitchFamily="34" charset="0"/>
                        </a:rPr>
                        <a:t>И сердце радостно</a:t>
                      </a:r>
                    </a:p>
                    <a:p>
                      <a:r>
                        <a:rPr lang="ru-RU" sz="2000" b="0" dirty="0" smtClean="0">
                          <a:solidFill>
                            <a:schemeClr val="tx1"/>
                          </a:solidFill>
                          <a:latin typeface="Bahnschrift Light Condensed" panose="020B0502040204020203" pitchFamily="34" charset="0"/>
                        </a:rPr>
                        <a:t>Дрожит и тает,</a:t>
                      </a:r>
                    </a:p>
                    <a:p>
                      <a:r>
                        <a:rPr lang="ru-RU" sz="2000" b="0" dirty="0" smtClean="0">
                          <a:solidFill>
                            <a:schemeClr val="tx1"/>
                          </a:solidFill>
                          <a:latin typeface="Bahnschrift Light Condensed" panose="020B0502040204020203" pitchFamily="34" charset="0"/>
                        </a:rPr>
                        <a:t>Пока звон благостный</a:t>
                      </a:r>
                    </a:p>
                    <a:p>
                      <a:r>
                        <a:rPr lang="ru-RU" sz="2000" b="0" dirty="0" smtClean="0">
                          <a:solidFill>
                            <a:schemeClr val="tx1"/>
                          </a:solidFill>
                          <a:latin typeface="Bahnschrift Light Condensed" panose="020B0502040204020203" pitchFamily="34" charset="0"/>
                        </a:rPr>
                        <a:t>Не замирает…</a:t>
                      </a:r>
                      <a:endParaRPr lang="ru-RU" sz="2000" b="0" dirty="0">
                        <a:solidFill>
                          <a:schemeClr val="tx1"/>
                        </a:solidFill>
                        <a:latin typeface="Bahnschrift Light Condensed" panose="020B0502040204020203" pitchFamily="34" charset="0"/>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val="2655184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22000">
              <a:schemeClr val="bg2">
                <a:lumMod val="60000"/>
                <a:lumOff val="40000"/>
              </a:schemeClr>
            </a:gs>
            <a:gs pos="79769">
              <a:srgbClr val="003217"/>
            </a:gs>
            <a:gs pos="65318">
              <a:srgbClr val="005C2A"/>
            </a:gs>
            <a:gs pos="47000">
              <a:srgbClr val="00B050"/>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cap="none" dirty="0" smtClean="0">
                <a:latin typeface="Bahnschrift Light Condensed" panose="020B0502040204020203" pitchFamily="34" charset="0"/>
              </a:rPr>
              <a:t>А.К. Толстой «Замолкни Гром».</a:t>
            </a:r>
            <a:endParaRPr lang="ru-RU" cap="none" dirty="0">
              <a:latin typeface="Bahnschrift Light Condensed" panose="020B0502040204020203" pitchFamily="34" charset="0"/>
            </a:endParaRPr>
          </a:p>
        </p:txBody>
      </p:sp>
      <p:sp>
        <p:nvSpPr>
          <p:cNvPr id="3" name="Объект 2"/>
          <p:cNvSpPr>
            <a:spLocks noGrp="1"/>
          </p:cNvSpPr>
          <p:nvPr>
            <p:ph sz="quarter" idx="13"/>
          </p:nvPr>
        </p:nvSpPr>
        <p:spPr>
          <a:xfrm>
            <a:off x="913774" y="2367092"/>
            <a:ext cx="10363826" cy="3780789"/>
          </a:xfrm>
        </p:spPr>
        <p:txBody>
          <a:bodyPr>
            <a:noAutofit/>
          </a:bodyPr>
          <a:lstStyle/>
          <a:p>
            <a:pPr marL="0" indent="0" algn="ctr">
              <a:buNone/>
            </a:pPr>
            <a:r>
              <a:rPr lang="ru-RU" sz="1800" dirty="0">
                <a:latin typeface="Bahnschrift Light Condensed" panose="020B0502040204020203" pitchFamily="34" charset="0"/>
              </a:rPr>
              <a:t>Замолкнул гром, шуметь гроза устала,</a:t>
            </a:r>
          </a:p>
          <a:p>
            <a:pPr marL="0" indent="0" algn="ctr">
              <a:buNone/>
            </a:pPr>
            <a:r>
              <a:rPr lang="ru-RU" sz="1800" dirty="0">
                <a:latin typeface="Bahnschrift Light Condensed" panose="020B0502040204020203" pitchFamily="34" charset="0"/>
              </a:rPr>
              <a:t>   Светлеют небеса,</a:t>
            </a:r>
          </a:p>
          <a:p>
            <a:pPr marL="0" indent="0" algn="ctr">
              <a:buNone/>
            </a:pPr>
            <a:r>
              <a:rPr lang="ru-RU" sz="1800" dirty="0">
                <a:latin typeface="Bahnschrift Light Condensed" panose="020B0502040204020203" pitchFamily="34" charset="0"/>
              </a:rPr>
              <a:t>Меж черных туч приветно засияла</a:t>
            </a:r>
          </a:p>
          <a:p>
            <a:pPr marL="0" indent="0" algn="ctr">
              <a:buNone/>
            </a:pPr>
            <a:r>
              <a:rPr lang="ru-RU" sz="1800" dirty="0">
                <a:latin typeface="Bahnschrift Light Condensed" panose="020B0502040204020203" pitchFamily="34" charset="0"/>
              </a:rPr>
              <a:t>   Лазури полоса</a:t>
            </a:r>
            <a:r>
              <a:rPr lang="ru-RU" sz="1800" dirty="0" smtClean="0">
                <a:latin typeface="Bahnschrift Light Condensed" panose="020B0502040204020203" pitchFamily="34" charset="0"/>
              </a:rPr>
              <a:t>;</a:t>
            </a:r>
            <a:endParaRPr lang="ru-RU" sz="1800" dirty="0">
              <a:latin typeface="Bahnschrift Light Condensed" panose="020B0502040204020203" pitchFamily="34" charset="0"/>
            </a:endParaRPr>
          </a:p>
          <a:p>
            <a:pPr marL="0" indent="0" algn="ctr">
              <a:buNone/>
            </a:pPr>
            <a:r>
              <a:rPr lang="ru-RU" sz="1800" dirty="0">
                <a:latin typeface="Bahnschrift Light Condensed" panose="020B0502040204020203" pitchFamily="34" charset="0"/>
              </a:rPr>
              <a:t>Еще дрожат цветы, полны водою</a:t>
            </a:r>
          </a:p>
          <a:p>
            <a:pPr marL="0" indent="0" algn="ctr">
              <a:buNone/>
            </a:pPr>
            <a:r>
              <a:rPr lang="ru-RU" sz="1800" dirty="0">
                <a:latin typeface="Bahnschrift Light Condensed" panose="020B0502040204020203" pitchFamily="34" charset="0"/>
              </a:rPr>
              <a:t>   И пылью золотой, —</a:t>
            </a:r>
          </a:p>
          <a:p>
            <a:pPr marL="0" indent="0" algn="ctr">
              <a:buNone/>
            </a:pPr>
            <a:r>
              <a:rPr lang="ru-RU" sz="1800" dirty="0">
                <a:latin typeface="Bahnschrift Light Condensed" panose="020B0502040204020203" pitchFamily="34" charset="0"/>
              </a:rPr>
              <a:t>О, не топчи их с новою </a:t>
            </a:r>
            <a:r>
              <a:rPr lang="ru-RU" sz="1800" dirty="0" err="1">
                <a:latin typeface="Bahnschrift Light Condensed" panose="020B0502040204020203" pitchFamily="34" charset="0"/>
              </a:rPr>
              <a:t>враждою</a:t>
            </a:r>
            <a:endParaRPr lang="ru-RU" sz="1800" dirty="0">
              <a:latin typeface="Bahnschrift Light Condensed" panose="020B0502040204020203" pitchFamily="34" charset="0"/>
            </a:endParaRPr>
          </a:p>
          <a:p>
            <a:pPr marL="0" indent="0" algn="ctr">
              <a:buNone/>
            </a:pPr>
            <a:r>
              <a:rPr lang="ru-RU" sz="1800" dirty="0">
                <a:latin typeface="Bahnschrift Light Condensed" panose="020B0502040204020203" pitchFamily="34" charset="0"/>
              </a:rPr>
              <a:t>   Презрительной пятой!</a:t>
            </a:r>
          </a:p>
        </p:txBody>
      </p:sp>
    </p:spTree>
    <p:extLst>
      <p:ext uri="{BB962C8B-B14F-4D97-AF65-F5344CB8AC3E}">
        <p14:creationId xmlns:p14="http://schemas.microsoft.com/office/powerpoint/2010/main" val="2537354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242</TotalTime>
  <Words>1117</Words>
  <Application>Microsoft Office PowerPoint</Application>
  <PresentationFormat>Широкоэкранный</PresentationFormat>
  <Paragraphs>161</Paragraphs>
  <Slides>16</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Bahnschrift Light Condensed</vt:lpstr>
      <vt:lpstr>Calibri</vt:lpstr>
      <vt:lpstr>Tw Cen MT</vt:lpstr>
      <vt:lpstr>Wingdings</vt:lpstr>
      <vt:lpstr>Капля</vt:lpstr>
      <vt:lpstr>Поэзия и поэты XIX века о природе России </vt:lpstr>
      <vt:lpstr>Творчество поэта второй половины  XIX века.</vt:lpstr>
      <vt:lpstr>Природа вызывает разные чувства у людей: художники изображают её красками, композиторы и музыканты звуками, а поэты словами.  Рассмотрим родину и родную природу в стихотворениях таких русских поэтов, как:</vt:lpstr>
      <vt:lpstr>Василий Андреевич Жуковский 29 января 1783 - 12 апреля 1852</vt:lpstr>
      <vt:lpstr>В.А. Жуковский «Приход Весны»</vt:lpstr>
      <vt:lpstr>Граф Алексей Константинович Толстой   5 сентября 1817 г. - 10 октября 1875 г.</vt:lpstr>
      <vt:lpstr>А.К. Толстой «Край Ты Мой Родимый...»</vt:lpstr>
      <vt:lpstr>А.К. Толстой  «Благовест»</vt:lpstr>
      <vt:lpstr>А.К. Толстой «Замолкни Гром».</vt:lpstr>
      <vt:lpstr>Иван Алексеевич Бунин 22 октября 1870 г. - 8 ноября 1953 г.</vt:lpstr>
      <vt:lpstr>И.А. Бунин «Родина»</vt:lpstr>
      <vt:lpstr>Федор Иванович Тютчев.  5 декабря 1803 г. - 27 июля 1873 г. </vt:lpstr>
      <vt:lpstr>Ф. И. Тютчев «Весенняя гроза» </vt:lpstr>
      <vt:lpstr>Иван Захарович Суриков  6 апреля 1841 г. -  6 мая 1880 г.</vt:lpstr>
      <vt:lpstr>И. З. Суриков «Четыре цвета года»</vt:lpstr>
      <vt:lpstr>Спасибо за внимание!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Поэзия XIX века о природе России </dc:title>
  <dc:creator>Magomed Magomedov</dc:creator>
  <cp:lastModifiedBy>Magomed Magomedov</cp:lastModifiedBy>
  <cp:revision>27</cp:revision>
  <dcterms:created xsi:type="dcterms:W3CDTF">2023-02-21T13:31:06Z</dcterms:created>
  <dcterms:modified xsi:type="dcterms:W3CDTF">2023-02-23T13:06:44Z</dcterms:modified>
</cp:coreProperties>
</file>