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2" r:id="rId6"/>
    <p:sldId id="273" r:id="rId7"/>
    <p:sldId id="271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>
        <p:scale>
          <a:sx n="90" d="100"/>
          <a:sy n="90" d="100"/>
        </p:scale>
        <p:origin x="-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6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8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8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83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37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2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2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2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B97A0-5753-477A-B9E4-6D3850B98B94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FCA96-A628-41C3-A151-AD27B050E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27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4361"/>
            <a:ext cx="7918648" cy="187463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по формированию функциональной грамотности средствами предмета обществознания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82952"/>
            <a:ext cx="3347864" cy="272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383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С</a:t>
            </a:r>
            <a:r>
              <a:rPr lang="ru-RU" dirty="0" err="1" smtClean="0">
                <a:solidFill>
                  <a:schemeClr val="bg1"/>
                </a:solidFill>
              </a:rPr>
              <a:t>формированность</a:t>
            </a:r>
            <a:r>
              <a:rPr lang="ru-RU" dirty="0" smtClean="0">
                <a:solidFill>
                  <a:schemeClr val="bg1"/>
                </a:solidFill>
              </a:rPr>
              <a:t> глобальных компетенций у обучающихся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dirty="0" smtClean="0"/>
              <a:t> критическое и логическое мышление</a:t>
            </a:r>
          </a:p>
          <a:p>
            <a:r>
              <a:rPr lang="ru-RU" dirty="0" smtClean="0"/>
              <a:t>изобретательский и креативный подход в решении задач</a:t>
            </a:r>
          </a:p>
          <a:p>
            <a:r>
              <a:rPr lang="ru-RU" dirty="0" smtClean="0"/>
              <a:t>умение выстраивать коммуникацию, сотрудничать</a:t>
            </a:r>
          </a:p>
          <a:p>
            <a:r>
              <a:rPr lang="ru-RU" dirty="0" smtClean="0"/>
              <a:t>работать в команде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6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 !!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77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Финансовая грамотность </a:t>
            </a:r>
            <a:br>
              <a:rPr lang="ru-RU" dirty="0"/>
            </a:br>
            <a:r>
              <a:rPr lang="ru-RU" dirty="0"/>
              <a:t>Глобальные компетенции.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Финансовая грамотность </a:t>
            </a:r>
            <a:r>
              <a:rPr lang="ru-RU" dirty="0" smtClean="0"/>
              <a:t>— это знание и понимание финансовых понятий и финансовых рисков. Включает навыки, мотивацию и уверенность, необходимые для принятия эффективных решений в разнообразных финансовых ситуациях, способствующих улучшению финансового благополучия личности и общества, а также возможности участия в экономической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01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Финансовая грамотность включает: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• знание и понимание финансовых продуктов</a:t>
            </a:r>
          </a:p>
          <a:p>
            <a:pPr marL="0" indent="0">
              <a:buNone/>
            </a:pPr>
            <a:r>
              <a:rPr lang="ru-RU" dirty="0" smtClean="0"/>
              <a:t>• понимание финансовых понятий</a:t>
            </a:r>
          </a:p>
          <a:p>
            <a:pPr marL="0" indent="0">
              <a:buNone/>
            </a:pPr>
            <a:r>
              <a:rPr lang="ru-RU" dirty="0" smtClean="0"/>
              <a:t>• понимание финансовых рисков</a:t>
            </a:r>
          </a:p>
          <a:p>
            <a:pPr marL="0" indent="0">
              <a:buNone/>
            </a:pPr>
            <a:r>
              <a:rPr lang="ru-RU" dirty="0" smtClean="0"/>
              <a:t>• навыки, мотивацию и уверенность в применении данного</a:t>
            </a:r>
          </a:p>
          <a:p>
            <a:pPr marL="0" indent="0">
              <a:buNone/>
            </a:pPr>
            <a:r>
              <a:rPr lang="ru-RU" dirty="0" smtClean="0"/>
              <a:t>знания и понимания</a:t>
            </a:r>
          </a:p>
          <a:p>
            <a:pPr marL="0" indent="0">
              <a:buNone/>
            </a:pPr>
            <a:r>
              <a:rPr lang="ru-RU" dirty="0" smtClean="0"/>
              <a:t>• способность принимать эффективные решения в различных</a:t>
            </a:r>
          </a:p>
          <a:p>
            <a:pPr marL="0" indent="0">
              <a:buNone/>
            </a:pPr>
            <a:r>
              <a:rPr lang="ru-RU" dirty="0" smtClean="0"/>
              <a:t>финансовых ситуациях, направленные на рост финансового</a:t>
            </a:r>
          </a:p>
          <a:p>
            <a:pPr marL="0" indent="0">
              <a:buNone/>
            </a:pPr>
            <a:r>
              <a:rPr lang="ru-RU" dirty="0" smtClean="0"/>
              <a:t>благополучия личности и общества.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99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Практико-ориентированные виды деятельности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 класс</a:t>
            </a:r>
          </a:p>
          <a:p>
            <a:r>
              <a:rPr lang="ru-RU" dirty="0" smtClean="0"/>
              <a:t>Тема: «Жизненные потребности и желания человека» Доходы и расходы. Задание на дом: Практическая работа «Разнообразие человеческих потребностей и их классификация».</a:t>
            </a:r>
          </a:p>
          <a:p>
            <a:r>
              <a:rPr lang="ru-RU" dirty="0" smtClean="0"/>
              <a:t>Исследовательский проект : Стоимость потребительской корзины в с. </a:t>
            </a:r>
            <a:r>
              <a:rPr lang="ru-RU" dirty="0" err="1" smtClean="0"/>
              <a:t>Аносово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02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Использование кейсов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Маша на летние каникулы вместе с родителями отправляется в путешествие по </a:t>
            </a:r>
            <a:r>
              <a:rPr lang="ru-RU" b="1" smtClean="0"/>
              <a:t>странам Какие </a:t>
            </a:r>
            <a:r>
              <a:rPr lang="ru-RU" b="1" dirty="0" smtClean="0"/>
              <a:t>из приведённых ниже советов помогут семье сэкономить бюджет? Каждый ответ нужно обосновать.</a:t>
            </a:r>
          </a:p>
          <a:p>
            <a:pPr marL="0" indent="0">
              <a:buNone/>
            </a:pPr>
            <a:r>
              <a:rPr lang="ru-RU" dirty="0" smtClean="0"/>
              <a:t>СОВЕТЫ:  1.Знакомьтесь с национальной кухней.</a:t>
            </a:r>
          </a:p>
          <a:p>
            <a:pPr marL="0" indent="0">
              <a:buNone/>
            </a:pPr>
            <a:r>
              <a:rPr lang="ru-RU" dirty="0" smtClean="0"/>
              <a:t>                    2. Выбирайте местные и сезонные блюда.</a:t>
            </a:r>
          </a:p>
          <a:p>
            <a:pPr marL="0" indent="0">
              <a:buNone/>
            </a:pPr>
            <a:r>
              <a:rPr lang="ru-RU" dirty="0" smtClean="0"/>
              <a:t>                    3. Покупайте сувениры в туристических местах и в аэропорту.</a:t>
            </a:r>
          </a:p>
          <a:p>
            <a:pPr marL="0" indent="0">
              <a:buNone/>
            </a:pPr>
            <a:r>
              <a:rPr lang="ru-RU" dirty="0" smtClean="0"/>
              <a:t>                    4.Всегда оформляйте туристическую страховку.</a:t>
            </a:r>
          </a:p>
          <a:p>
            <a:pPr marL="0" indent="0">
              <a:buNone/>
            </a:pPr>
            <a:r>
              <a:rPr lang="ru-RU" dirty="0" smtClean="0"/>
              <a:t>                    5. Если вы едите в Европу, будет выгоднее взять с собой доллары.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65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13732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Глобальные компетенции </a:t>
            </a:r>
            <a:r>
              <a:rPr lang="ru-RU" dirty="0" smtClean="0"/>
              <a:t>— это способность смотреть на мировые и межкультурные вопросы критически, с разных точек зрения, чтобы понимать, как различия между людьми влияют на восприятие, суждения и представления о себе и о других, и участвовать в открытом, адекватном и эффективном взаимодействии с другими людьми разного культурного происхождения на основе взаимного уважения к человеческому достоинству.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13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Ребенок должен обладать: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готовностью успешно взаимодействовать с изменяющимся окружающим миром;</a:t>
            </a:r>
          </a:p>
          <a:p>
            <a:r>
              <a:rPr lang="ru-RU" dirty="0" smtClean="0"/>
              <a:t>возможностью решать различные ( в том числе нестандартные) учебные и жизненные задачи;</a:t>
            </a:r>
          </a:p>
          <a:p>
            <a:r>
              <a:rPr lang="ru-RU" dirty="0" smtClean="0"/>
              <a:t>способностью строить социальные отношения;</a:t>
            </a:r>
          </a:p>
          <a:p>
            <a:r>
              <a:rPr lang="ru-RU" dirty="0" smtClean="0"/>
              <a:t>совокупностью рефлексивных умений, обеспечивающих оценку своей грамотности, стремление к дальнейшему образованию.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99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оздать условия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для овладения знаниями о процессе глобализации, его проявлении во всех сферах и влиянии на все стороны жизни человека и общества;</a:t>
            </a:r>
          </a:p>
          <a:p>
            <a:r>
              <a:rPr lang="ru-RU" dirty="0" smtClean="0"/>
              <a:t>для освоения опыта отношения к различным культурам, основанного на понимание ценности культурного многообразия;</a:t>
            </a:r>
          </a:p>
          <a:p>
            <a:r>
              <a:rPr lang="ru-RU" dirty="0" smtClean="0"/>
              <a:t>для формирования аналитического и критического мышления школьника;</a:t>
            </a:r>
          </a:p>
          <a:p>
            <a:r>
              <a:rPr lang="ru-RU" dirty="0" smtClean="0"/>
              <a:t>-для того, чтобы школьники осознали собственную культурную идентичность и понимали культурное многообразие мира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04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Методы обучения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диалог</a:t>
            </a:r>
          </a:p>
          <a:p>
            <a:r>
              <a:rPr lang="ru-RU" dirty="0" smtClean="0"/>
              <a:t>дебаты</a:t>
            </a:r>
          </a:p>
          <a:p>
            <a:r>
              <a:rPr lang="ru-RU" dirty="0" smtClean="0"/>
              <a:t>Дискуссии</a:t>
            </a:r>
          </a:p>
          <a:p>
            <a:r>
              <a:rPr lang="ru-RU" dirty="0" smtClean="0"/>
              <a:t>Кейс задания</a:t>
            </a:r>
          </a:p>
          <a:p>
            <a:r>
              <a:rPr lang="ru-RU" dirty="0" smtClean="0"/>
              <a:t>Проектная деятельность</a:t>
            </a:r>
          </a:p>
          <a:p>
            <a:r>
              <a:rPr lang="ru-RU" dirty="0" smtClean="0"/>
              <a:t>Ролевые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927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438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Основные подходы по формированию функциональной грамотности средствами предмета обществознания </vt:lpstr>
      <vt:lpstr>Финансовая грамотность  Глобальные компетенции.  </vt:lpstr>
      <vt:lpstr>Финансовая грамотность включает:</vt:lpstr>
      <vt:lpstr>Практико-ориентированные виды деятельности</vt:lpstr>
      <vt:lpstr>Использование кейсов</vt:lpstr>
      <vt:lpstr>Презентация PowerPoint</vt:lpstr>
      <vt:lpstr>Ребенок должен обладать:</vt:lpstr>
      <vt:lpstr>Создать условия</vt:lpstr>
      <vt:lpstr>Методы обучения</vt:lpstr>
      <vt:lpstr>Сформированность глобальных компетенций у обучающихся</vt:lpstr>
      <vt:lpstr>Спасибо за внимание 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«Функциональная грамотность как результат предметного обучения»</dc:title>
  <dc:creator>Наталья</dc:creator>
  <cp:lastModifiedBy>Галина</cp:lastModifiedBy>
  <cp:revision>11</cp:revision>
  <dcterms:created xsi:type="dcterms:W3CDTF">2022-01-26T17:39:44Z</dcterms:created>
  <dcterms:modified xsi:type="dcterms:W3CDTF">2024-02-13T07:04:56Z</dcterms:modified>
</cp:coreProperties>
</file>