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D55D-CEA1-4DF7-AE46-7DA42A139AF7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E3E-A280-4648-B253-69B6D3307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200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D55D-CEA1-4DF7-AE46-7DA42A139AF7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E3E-A280-4648-B253-69B6D3307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663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D55D-CEA1-4DF7-AE46-7DA42A139AF7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E3E-A280-4648-B253-69B6D3307B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804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D55D-CEA1-4DF7-AE46-7DA42A139AF7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E3E-A280-4648-B253-69B6D3307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765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D55D-CEA1-4DF7-AE46-7DA42A139AF7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E3E-A280-4648-B253-69B6D3307B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86602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D55D-CEA1-4DF7-AE46-7DA42A139AF7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E3E-A280-4648-B253-69B6D3307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1753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D55D-CEA1-4DF7-AE46-7DA42A139AF7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E3E-A280-4648-B253-69B6D3307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589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D55D-CEA1-4DF7-AE46-7DA42A139AF7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E3E-A280-4648-B253-69B6D3307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829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D55D-CEA1-4DF7-AE46-7DA42A139AF7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E3E-A280-4648-B253-69B6D3307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008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D55D-CEA1-4DF7-AE46-7DA42A139AF7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E3E-A280-4648-B253-69B6D3307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861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D55D-CEA1-4DF7-AE46-7DA42A139AF7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E3E-A280-4648-B253-69B6D3307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773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D55D-CEA1-4DF7-AE46-7DA42A139AF7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E3E-A280-4648-B253-69B6D3307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938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D55D-CEA1-4DF7-AE46-7DA42A139AF7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E3E-A280-4648-B253-69B6D3307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677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D55D-CEA1-4DF7-AE46-7DA42A139AF7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E3E-A280-4648-B253-69B6D3307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7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D55D-CEA1-4DF7-AE46-7DA42A139AF7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E3E-A280-4648-B253-69B6D3307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374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D55D-CEA1-4DF7-AE46-7DA42A139AF7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E3E-A280-4648-B253-69B6D3307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032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BD55D-CEA1-4DF7-AE46-7DA42A139AF7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356E3E-A280-4648-B253-69B6D3307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57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.ru/teachers/lk/mai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du.skysmart.ru/teacher/webinars/pas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reapp.ai/app/teach" TargetMode="External"/><Relationship Id="rId4" Type="http://schemas.openxmlformats.org/officeDocument/2006/relationships/hyperlink" Target="https://drive.google.com/file/d/1xbohscpjq-X-ni0yBrycnP7cRHwqn9gt/view?usp=shar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-autograph.com/office" TargetMode="External"/><Relationship Id="rId2" Type="http://schemas.openxmlformats.org/officeDocument/2006/relationships/hyperlink" Target="file:///C:\temp\mbook\boo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8FA0AE-BAA2-7CDB-6155-368821886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247" y="191073"/>
            <a:ext cx="10367493" cy="658934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Муниципальное казенное общеобразовательное учреждение </a:t>
            </a:r>
            <a:b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– интернат № 5 г. Нижнеудинск»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8547E1D-7574-2AEF-FC97-A17D5789A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5354" y="867339"/>
            <a:ext cx="5867127" cy="2777381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9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9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информационно-коммуникационных технологий, способствующих повышению качества образования обучающихся на уроках математики»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/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учитель математики </a:t>
            </a: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«Школа- интернат № 5 г. Нижнеудинск»</a:t>
            </a: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Кузьменко Анна Александровна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666E4BD-4663-D152-AF20-E17878C093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608" y="1795044"/>
            <a:ext cx="3824747" cy="487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2321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E9251D-648D-9800-2F54-8C75DD37F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DECCED-1413-58B2-5D92-255D3473C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63561"/>
            <a:ext cx="8596668" cy="5077801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 вовсе не трудна и не тяжела, она, напротив, имеет своё обаяние для каждого человеческого ума, - обаяние точности, полноты и системы. Хочешь наукой воспитать ученика, люби свою науку и знай её, и ученики полюбят и тебя, и науку, и ты воспитаешь их; но ежели ты сам не любишь её, то сколько бы ты ни заставлял учить, наука не произведёт воспитательного влияния. </a:t>
            </a:r>
          </a:p>
          <a:p>
            <a:pPr algn="r"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 Толстой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27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5AF68E-6C0E-C78D-D9CE-E52C40A6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135260" cy="1320800"/>
          </a:xfrm>
        </p:spPr>
        <p:txBody>
          <a:bodyPr>
            <a:noAutofit/>
          </a:bodyPr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D121E8-B1ED-7952-EC03-3F5957C16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926" y="1488613"/>
            <a:ext cx="8596668" cy="388077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К.Д. Ушинский заметил: </a:t>
            </a:r>
          </a:p>
          <a:p>
            <a:pPr algn="ctr">
              <a:buFontTx/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«Детская природа требует наглядности». </a:t>
            </a:r>
          </a:p>
          <a:p>
            <a:pPr algn="ctr">
              <a:buFontTx/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Разумное использование в учебном процессе наглядных средств обучения играет важную роль в развитии наблюдательности, внимания, речи, мышления учащихся.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679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5ABAE3-6780-2E92-FE6C-070B99E2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Использование ИКТ на уроках математики позволяет:</a:t>
            </a: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xmlns="" id="{34369EE8-FFF5-C5AD-5920-FEEED69CD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334" y="2013104"/>
            <a:ext cx="8596312" cy="3881437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познавательную деятельность учащихся;</a:t>
            </a:r>
          </a:p>
          <a:p>
            <a:pPr>
              <a:buFont typeface="Wingdings" pitchFamily="2" charset="2"/>
              <a:buChar char="Ø"/>
            </a:pP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качество обучения;</a:t>
            </a:r>
          </a:p>
          <a:p>
            <a:pPr>
              <a:buFont typeface="Wingdings" pitchFamily="2" charset="2"/>
              <a:buChar char="Ø"/>
            </a:pP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дифференциацию обучения;</a:t>
            </a:r>
          </a:p>
          <a:p>
            <a:pPr>
              <a:buFont typeface="Wingdings" pitchFamily="2" charset="2"/>
              <a:buChar char="Ø"/>
            </a:pP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объем работы, выполняемой на уроке;</a:t>
            </a:r>
          </a:p>
          <a:p>
            <a:pPr>
              <a:buFont typeface="Wingdings" pitchFamily="2" charset="2"/>
              <a:buChar char="Ø"/>
            </a:pP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усовершенствовать контроль знаний;</a:t>
            </a:r>
          </a:p>
          <a:p>
            <a:pPr>
              <a:buFont typeface="Wingdings" pitchFamily="2" charset="2"/>
              <a:buChar char="Ø"/>
            </a:pP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 навыки исследовательской  деятельности;</a:t>
            </a:r>
          </a:p>
          <a:p>
            <a:pPr>
              <a:buFont typeface="Wingdings" pitchFamily="2" charset="2"/>
              <a:buChar char="Ø"/>
            </a:pP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доступ к различным справочным системам, электронным библиотекам и другим информационным ресурсам. </a:t>
            </a:r>
          </a:p>
          <a:p>
            <a:pPr>
              <a:buFont typeface="Wingdings" pitchFamily="2" charset="2"/>
              <a:buChar char="Ø"/>
            </a:pP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усиливает мотивацию учения;</a:t>
            </a:r>
          </a:p>
          <a:p>
            <a:pPr>
              <a:buFont typeface="Wingdings" pitchFamily="2" charset="2"/>
              <a:buChar char="Ø"/>
            </a:pP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возможность доступа к свежей информации;</a:t>
            </a:r>
          </a:p>
          <a:p>
            <a:pPr>
              <a:buFont typeface="Wingdings" pitchFamily="2" charset="2"/>
              <a:buChar char="Ø"/>
            </a:pP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экономит время;</a:t>
            </a:r>
          </a:p>
          <a:p>
            <a:pPr>
              <a:buFont typeface="Wingdings" pitchFamily="2" charset="2"/>
              <a:buChar char="Ø"/>
            </a:pP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сделать аудиторные и самостоятельные занятия более интересными;</a:t>
            </a:r>
          </a:p>
          <a:p>
            <a:pPr>
              <a:buFont typeface="Wingdings" pitchFamily="2" charset="2"/>
              <a:buChar char="Ø"/>
            </a:pP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учителю большой резерв технической и технологической поддержки.</a:t>
            </a:r>
          </a:p>
          <a:p>
            <a:pPr>
              <a:buFont typeface="Wingdings" pitchFamily="2" charset="2"/>
              <a:buChar char="Ø"/>
            </a:pPr>
            <a:endParaRPr lang="ru-RU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427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568964-EDB7-6523-7456-DB30AEC82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ИКТ помогают решить следующие дидактические задачи на уроке: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xmlns="" id="{965DFFC9-6787-4BD8-23C0-78FEDD45250D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усвоить базовые знания по предмету;</a:t>
            </a:r>
          </a:p>
          <a:p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систематизировать усвоенные знания;</a:t>
            </a:r>
          </a:p>
          <a:p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сформировать навыки самоконтроля;</a:t>
            </a:r>
          </a:p>
          <a:p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сформировать мотивацию к учению в целом и к математике в частности;</a:t>
            </a:r>
          </a:p>
          <a:p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оказать учебно-методическую помощь учащимся в самостоятельной работе над учебным материалом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4982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786FA1-E7E8-2DC5-6509-C0383C68B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345371"/>
            <a:ext cx="8596668" cy="1320800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Уроки с применением ИКТ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D9F34B2-85F9-C11B-12D0-B3DBFDAC4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492" y="1477421"/>
            <a:ext cx="4128088" cy="14478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Демонстрационного типа</a:t>
            </a:r>
          </a:p>
        </p:txBody>
      </p:sp>
      <p:sp>
        <p:nvSpPr>
          <p:cNvPr id="5" name="Скругленный прямоугольник 3">
            <a:extLst>
              <a:ext uri="{FF2B5EF4-FFF2-40B4-BE49-F238E27FC236}">
                <a16:creationId xmlns:a16="http://schemas.microsoft.com/office/drawing/2014/main" xmlns="" id="{1B059B7D-544A-8BA8-6F8F-DC0990AEBDDB}"/>
              </a:ext>
            </a:extLst>
          </p:cNvPr>
          <p:cNvSpPr/>
          <p:nvPr/>
        </p:nvSpPr>
        <p:spPr>
          <a:xfrm>
            <a:off x="5882812" y="1509500"/>
            <a:ext cx="3960440" cy="13573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Тренинга или конструирования</a:t>
            </a:r>
          </a:p>
        </p:txBody>
      </p:sp>
      <p:sp>
        <p:nvSpPr>
          <p:cNvPr id="6" name="Скругленный прямоугольник 3">
            <a:extLst>
              <a:ext uri="{FF2B5EF4-FFF2-40B4-BE49-F238E27FC236}">
                <a16:creationId xmlns:a16="http://schemas.microsoft.com/office/drawing/2014/main" xmlns="" id="{49383B5C-ECDE-BC9D-729D-15D15F04D830}"/>
              </a:ext>
            </a:extLst>
          </p:cNvPr>
          <p:cNvSpPr/>
          <p:nvPr/>
        </p:nvSpPr>
        <p:spPr>
          <a:xfrm>
            <a:off x="1126492" y="3429000"/>
            <a:ext cx="3960440" cy="13573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использованием Интернет -ресурсов</a:t>
            </a:r>
          </a:p>
        </p:txBody>
      </p:sp>
      <p:sp>
        <p:nvSpPr>
          <p:cNvPr id="7" name="Скругленный прямоугольник 3">
            <a:extLst>
              <a:ext uri="{FF2B5EF4-FFF2-40B4-BE49-F238E27FC236}">
                <a16:creationId xmlns:a16="http://schemas.microsoft.com/office/drawing/2014/main" xmlns="" id="{CB85D81F-90A8-61EE-6340-113BFC7CE93B}"/>
              </a:ext>
            </a:extLst>
          </p:cNvPr>
          <p:cNvSpPr/>
          <p:nvPr/>
        </p:nvSpPr>
        <p:spPr>
          <a:xfrm>
            <a:off x="5882812" y="3429000"/>
            <a:ext cx="3960440" cy="13573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Компьютерного тестирования</a:t>
            </a:r>
          </a:p>
        </p:txBody>
      </p:sp>
      <p:sp>
        <p:nvSpPr>
          <p:cNvPr id="8" name="Скругленный прямоугольник 3">
            <a:extLst>
              <a:ext uri="{FF2B5EF4-FFF2-40B4-BE49-F238E27FC236}">
                <a16:creationId xmlns:a16="http://schemas.microsoft.com/office/drawing/2014/main" xmlns="" id="{E9735630-B1D7-B2AD-78C9-FC09EEB61B87}"/>
              </a:ext>
            </a:extLst>
          </p:cNvPr>
          <p:cNvSpPr/>
          <p:nvPr/>
        </p:nvSpPr>
        <p:spPr>
          <a:xfrm>
            <a:off x="3382297" y="5290051"/>
            <a:ext cx="4323419" cy="13573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использованием интерактивной доски</a:t>
            </a:r>
          </a:p>
        </p:txBody>
      </p:sp>
    </p:spTree>
    <p:extLst>
      <p:ext uri="{BB962C8B-B14F-4D97-AF65-F5344CB8AC3E}">
        <p14:creationId xmlns:p14="http://schemas.microsoft.com/office/powerpoint/2010/main" xmlns="" val="1448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9086CE-B7A0-7B2B-86AA-1B03697AA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111DD023-9A1B-F001-BBAE-8005D968D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1608" y="305364"/>
            <a:ext cx="6576642" cy="417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34A5244-3D32-E39E-8B88-168090D49C8D}"/>
              </a:ext>
            </a:extLst>
          </p:cNvPr>
          <p:cNvSpPr txBox="1"/>
          <p:nvPr/>
        </p:nvSpPr>
        <p:spPr>
          <a:xfrm>
            <a:off x="677334" y="4989667"/>
            <a:ext cx="610091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https://uchi.ru/teachers/lk/main</a:t>
            </a:r>
            <a:endParaRPr lang="ru-RU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B0F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555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1156F6-817F-C86D-ADCE-5A73BE9A8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559E0FB-7B37-70D7-C46F-91744D9B809A}"/>
              </a:ext>
            </a:extLst>
          </p:cNvPr>
          <p:cNvSpPr txBox="1"/>
          <p:nvPr/>
        </p:nvSpPr>
        <p:spPr>
          <a:xfrm>
            <a:off x="0" y="4281270"/>
            <a:ext cx="610091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https://edu.skysmart.ru/teacher/webinars/past</a:t>
            </a:r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6" name="Picture 4" descr="https://afftop.ru/wp-content/uploads/2021/06/image-8.png">
            <a:extLst>
              <a:ext uri="{FF2B5EF4-FFF2-40B4-BE49-F238E27FC236}">
                <a16:creationId xmlns:a16="http://schemas.microsoft.com/office/drawing/2014/main" xmlns="" id="{9DEF5747-FE05-F904-BCFA-C76E6476A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657" y="155992"/>
            <a:ext cx="5025104" cy="3944983"/>
          </a:xfrm>
          <a:prstGeom prst="rect">
            <a:avLst/>
          </a:prstGeom>
          <a:noFill/>
        </p:spPr>
      </p:pic>
      <p:pic>
        <p:nvPicPr>
          <p:cNvPr id="20" name="Объект 19">
            <a:extLst>
              <a:ext uri="{FF2B5EF4-FFF2-40B4-BE49-F238E27FC236}">
                <a16:creationId xmlns:a16="http://schemas.microsoft.com/office/drawing/2014/main" xmlns="" id="{064D01B6-0B56-F922-1A36-78534B3C5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468282" y="323601"/>
            <a:ext cx="3951022" cy="3609763"/>
          </a:xfrm>
        </p:spPr>
      </p:pic>
    </p:spTree>
    <p:extLst>
      <p:ext uri="{BB962C8B-B14F-4D97-AF65-F5344CB8AC3E}">
        <p14:creationId xmlns:p14="http://schemas.microsoft.com/office/powerpoint/2010/main" xmlns="" val="41480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F9F16B-8FDF-8AEF-91FF-4DBF3B874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i.ytimg.com/vi/aOnScqotIsg/maxresdefault.jpg">
            <a:extLst>
              <a:ext uri="{FF2B5EF4-FFF2-40B4-BE49-F238E27FC236}">
                <a16:creationId xmlns:a16="http://schemas.microsoft.com/office/drawing/2014/main" xmlns="" id="{ADC0591A-A388-ED38-E92E-CE19EBEE06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976" y="85981"/>
            <a:ext cx="6900332" cy="3881437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32498F8-AB66-F249-9263-A0559F4B54A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5308" y="923340"/>
            <a:ext cx="3826872" cy="54069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E40249-2C21-F671-0246-F856596C78DE}"/>
              </a:ext>
            </a:extLst>
          </p:cNvPr>
          <p:cNvSpPr txBox="1"/>
          <p:nvPr/>
        </p:nvSpPr>
        <p:spPr>
          <a:xfrm>
            <a:off x="0" y="3869325"/>
            <a:ext cx="61009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76673DE-EDC4-E814-5EB5-BD12A21C1C48}"/>
              </a:ext>
            </a:extLst>
          </p:cNvPr>
          <p:cNvSpPr txBox="1"/>
          <p:nvPr/>
        </p:nvSpPr>
        <p:spPr>
          <a:xfrm>
            <a:off x="1506006" y="5075346"/>
            <a:ext cx="61009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https://drive.google.com/file/d/1xbohscpjq-X-ni0yBrycnP7cRHwqn9gt/view?usp=sharing</a:t>
            </a:r>
            <a:endParaRPr kumimoji="0" lang="ru-RU" sz="360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1517" y="4054231"/>
            <a:ext cx="42242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https://coreapp.ai/app/teach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0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716" y="220202"/>
            <a:ext cx="8596668" cy="132080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Виртуальная книга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rgbClr val="B9D181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endParaRPr lang="ru-RU" dirty="0">
              <a:solidFill>
                <a:srgbClr val="B9D181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endParaRPr lang="ru-RU" dirty="0">
              <a:solidFill>
                <a:srgbClr val="B9D181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endParaRPr lang="ru-RU" dirty="0">
              <a:solidFill>
                <a:srgbClr val="B9D181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endParaRPr lang="ru-RU" dirty="0">
              <a:solidFill>
                <a:srgbClr val="B9D181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endParaRPr lang="ru-RU" dirty="0">
              <a:solidFill>
                <a:srgbClr val="B9D181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endParaRPr lang="ru-RU" dirty="0">
              <a:solidFill>
                <a:srgbClr val="B9D181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https://www.i-autograph.com/office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E8D132-0A7E-76F2-05A1-8748F13F23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8503" y="1111045"/>
            <a:ext cx="5069076" cy="32348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AA62C40-CBC1-65F8-2F13-719F2F487A0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3912" y="624359"/>
            <a:ext cx="3126787" cy="29054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B1AE403-A191-96EB-F46F-DF09439BC5C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5422" y="3790064"/>
            <a:ext cx="2995867" cy="2847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324</TotalTime>
  <Words>316</Words>
  <Application>Microsoft Office PowerPoint</Application>
  <PresentationFormat>Произвольный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 Муниципальное казенное общеобразовательное учреждение  «Средняя общеобразовательная школа – интернат № 5 г. Нижнеудинск»</vt:lpstr>
      <vt:lpstr>Слайд 2</vt:lpstr>
      <vt:lpstr>Использование ИКТ на уроках математики позволяет:</vt:lpstr>
      <vt:lpstr>ИКТ помогают решить следующие дидактические задачи на уроке:</vt:lpstr>
      <vt:lpstr>Уроки с применением ИКТ</vt:lpstr>
      <vt:lpstr>Слайд 6</vt:lpstr>
      <vt:lpstr>Слайд 7</vt:lpstr>
      <vt:lpstr>Слайд 8</vt:lpstr>
      <vt:lpstr>   Виртуальная книга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Пользователь</dc:creator>
  <cp:lastModifiedBy>User Windows</cp:lastModifiedBy>
  <cp:revision>10</cp:revision>
  <cp:lastPrinted>2023-01-17T12:15:29Z</cp:lastPrinted>
  <dcterms:created xsi:type="dcterms:W3CDTF">2023-01-15T14:13:25Z</dcterms:created>
  <dcterms:modified xsi:type="dcterms:W3CDTF">2023-01-18T02:07:33Z</dcterms:modified>
</cp:coreProperties>
</file>