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57" r:id="rId5"/>
    <p:sldId id="258" r:id="rId6"/>
    <p:sldId id="269" r:id="rId7"/>
    <p:sldId id="259" r:id="rId8"/>
    <p:sldId id="261" r:id="rId9"/>
    <p:sldId id="263" r:id="rId10"/>
    <p:sldId id="262" r:id="rId11"/>
    <p:sldId id="271" r:id="rId12"/>
    <p:sldId id="264" r:id="rId13"/>
    <p:sldId id="265" r:id="rId14"/>
    <p:sldId id="273" r:id="rId15"/>
    <p:sldId id="275"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8022C-DA8D-4DC5-9B37-6F04DFFE052F}" v="66" dt="2023-04-03T15:27:11.379"/>
    <p1510:client id="{346AEC33-2946-4AD9-BDF7-F0F4AEC5CD2F}" v="414" dt="2023-04-09T18:05:39.973"/>
    <p1510:client id="{73549680-9C01-40CA-9CA1-CEB40214B599}" v="11" dt="2023-04-03T15:35:34.728"/>
    <p1510:client id="{99612FF6-7974-4138-A730-95ACD05EA513}" v="1" dt="2023-04-09T18:57:59.844"/>
    <p1510:client id="{A8CF4629-BD73-4D3D-920F-728B3AD91177}" v="66" dt="2023-04-09T18:46:26.300"/>
    <p1510:client id="{AD72B946-62C8-4340-9F3E-61ACF5C0AC0A}" v="209" dt="2023-04-09T18:28:42.919"/>
    <p1510:client id="{B30861B9-4C2A-4AD6-BF83-784BF5000A29}" v="240" dt="2023-04-03T16:04:35.606"/>
    <p1510:client id="{D62CB018-6B22-491C-9FB8-FFC64BC901D0}" v="428" dt="2023-04-05T14:32:06.159"/>
    <p1510:client id="{E3068658-72AD-4AF2-ADC8-DF108BDED504}" v="55" dt="2023-04-05T15:51:17.482"/>
    <p1510:client id="{F5806F92-05ED-4E23-9E8D-CE392D7589ED}" v="410" dt="2023-04-03T16:30:48.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166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548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85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460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070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846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208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170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980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840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014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907707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a16="http://schemas.microsoft.com/office/drawing/2014/main" xmlns="" id="{F898F2FA-24AD-92A4-8CF3-E0C0CD054AA0}"/>
              </a:ext>
            </a:extLst>
          </p:cNvPr>
          <p:cNvPicPr>
            <a:picLocks noChangeAspect="1"/>
          </p:cNvPicPr>
          <p:nvPr/>
        </p:nvPicPr>
        <p:blipFill>
          <a:blip r:embed="rId2"/>
          <a:stretch>
            <a:fillRect/>
          </a:stretch>
        </p:blipFill>
        <p:spPr>
          <a:xfrm>
            <a:off x="182880" y="-637540"/>
            <a:ext cx="12222480" cy="7381240"/>
          </a:xfrm>
          <a:prstGeom prst="rect">
            <a:avLst/>
          </a:prstGeom>
        </p:spPr>
      </p:pic>
      <p:sp>
        <p:nvSpPr>
          <p:cNvPr id="2" name="Заголовок 1"/>
          <p:cNvSpPr>
            <a:spLocks noGrp="1"/>
          </p:cNvSpPr>
          <p:nvPr>
            <p:ph type="ctrTitle"/>
          </p:nvPr>
        </p:nvSpPr>
        <p:spPr>
          <a:xfrm>
            <a:off x="5722087" y="4874710"/>
            <a:ext cx="6295420" cy="1173834"/>
          </a:xfrm>
        </p:spPr>
        <p:txBody>
          <a:bodyPr vert="horz" lIns="91440" tIns="45720" rIns="91440" bIns="45720" rtlCol="0" anchor="b">
            <a:noAutofit/>
          </a:bodyPr>
          <a:lstStyle/>
          <a:p>
            <a:r>
              <a:rPr lang="ru-RU" sz="2400" b="1" i="1" dirty="0">
                <a:cs typeface="Calibri Light"/>
              </a:rPr>
              <a:t/>
            </a:r>
            <a:br>
              <a:rPr lang="ru-RU" sz="2400" b="1" i="1" dirty="0">
                <a:cs typeface="Calibri Light"/>
              </a:rPr>
            </a:br>
            <a:r>
              <a:rPr lang="ru-RU" sz="4800" b="1" dirty="0">
                <a:cs typeface="Calibri Light"/>
              </a:rPr>
              <a:t/>
            </a:r>
            <a:br>
              <a:rPr lang="ru-RU" sz="4800" b="1" dirty="0">
                <a:cs typeface="Calibri Light"/>
              </a:rPr>
            </a:br>
            <a:r>
              <a:rPr lang="ru-RU" sz="2400" b="1" i="1" dirty="0">
                <a:cs typeface="Calibri Light"/>
              </a:rPr>
              <a:t>Подготовила : Воспитатель </a:t>
            </a:r>
            <a:br>
              <a:rPr lang="ru-RU" sz="2400" b="1" i="1" dirty="0">
                <a:cs typeface="Calibri Light"/>
              </a:rPr>
            </a:br>
            <a:r>
              <a:rPr lang="ru-RU" sz="2400" b="1" i="1" dirty="0">
                <a:cs typeface="Calibri Light"/>
              </a:rPr>
              <a:t>Харисова Зухра </a:t>
            </a:r>
            <a:r>
              <a:rPr lang="ru-RU" sz="2400" b="1" i="1" dirty="0" err="1">
                <a:cs typeface="Calibri Light"/>
              </a:rPr>
              <a:t>М</a:t>
            </a:r>
            <a:r>
              <a:rPr lang="ru-RU" sz="2400" b="1" i="1" dirty="0" err="1" smtClean="0">
                <a:cs typeface="Calibri Light"/>
              </a:rPr>
              <a:t>убаракьяновна</a:t>
            </a:r>
            <a:endParaRPr lang="ru-RU" sz="2400" b="1" i="1" dirty="0">
              <a:cs typeface="Calibri Light"/>
            </a:endParaRPr>
          </a:p>
        </p:txBody>
      </p:sp>
      <p:sp>
        <p:nvSpPr>
          <p:cNvPr id="8" name="TextBox 7">
            <a:extLst>
              <a:ext uri="{FF2B5EF4-FFF2-40B4-BE49-F238E27FC236}">
                <a16:creationId xmlns:a16="http://schemas.microsoft.com/office/drawing/2014/main" xmlns="" id="{DB520AE7-3303-BC26-798D-8459BAA062B8}"/>
              </a:ext>
            </a:extLst>
          </p:cNvPr>
          <p:cNvSpPr txBox="1"/>
          <p:nvPr/>
        </p:nvSpPr>
        <p:spPr>
          <a:xfrm>
            <a:off x="1794494" y="1396906"/>
            <a:ext cx="947495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800" b="1" i="1" dirty="0">
                <a:solidFill>
                  <a:srgbClr val="FF0000"/>
                </a:solidFill>
                <a:latin typeface="Calibri Light"/>
              </a:rPr>
              <a:t>Сенсорное воспитание детей раннего возраста </a:t>
            </a:r>
            <a:endParaRPr lang="ru-RU" sz="4800" dirty="0">
              <a:solidFill>
                <a:srgbClr val="FF0000"/>
              </a:solidFill>
              <a:latin typeface="Calibri Light"/>
              <a:cs typeface="Segoe UI"/>
            </a:endParaRPr>
          </a:p>
          <a:p>
            <a:pPr algn="ctr"/>
            <a:r>
              <a:rPr lang="ru-RU" sz="4800" b="1" i="1" dirty="0">
                <a:solidFill>
                  <a:srgbClr val="FF0000"/>
                </a:solidFill>
                <a:latin typeface="Calibri Light"/>
              </a:rPr>
              <a:t>"Играем и развиваемся"</a:t>
            </a:r>
            <a:r>
              <a:rPr lang="ru-RU" sz="4800" dirty="0">
                <a:solidFill>
                  <a:srgbClr val="FF0000"/>
                </a:solidFill>
                <a:latin typeface="Calibri Light"/>
                <a:ea typeface="Calibri Light"/>
                <a:cs typeface="Calibri Light"/>
              </a:rPr>
              <a:t>​</a:t>
            </a:r>
            <a:r>
              <a:rPr lang="ru-RU" sz="4800" dirty="0">
                <a:latin typeface="Calibri Light"/>
                <a:ea typeface="Calibri Light"/>
                <a:cs typeface="Calibri Light"/>
              </a:rPr>
              <a:t/>
            </a:r>
            <a:br>
              <a:rPr lang="ru-RU" sz="4800" dirty="0">
                <a:latin typeface="Calibri Light"/>
                <a:ea typeface="Calibri Light"/>
                <a:cs typeface="Calibri Light"/>
              </a:rPr>
            </a:br>
            <a:endParaRPr lang="ru-RU" sz="4800">
              <a:solidFill>
                <a:srgbClr val="FF0000"/>
              </a:solidFill>
              <a:latin typeface="Calibri Light"/>
              <a:cs typeface="Calibri Light"/>
            </a:endParaRPr>
          </a:p>
        </p:txBody>
      </p:sp>
    </p:spTree>
    <p:extLst>
      <p:ext uri="{BB962C8B-B14F-4D97-AF65-F5344CB8AC3E}">
        <p14:creationId xmlns:p14="http://schemas.microsoft.com/office/powerpoint/2010/main" val="276562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BFAEF6-B36A-1FFD-BA45-281E06FDF7D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3497DAE0-07F8-B561-91F6-F4CDA8905E94}"/>
              </a:ext>
            </a:extLst>
          </p:cNvPr>
          <p:cNvPicPr>
            <a:picLocks noGrp="1" noChangeAspect="1"/>
          </p:cNvPicPr>
          <p:nvPr>
            <p:ph idx="1"/>
          </p:nvPr>
        </p:nvPicPr>
        <p:blipFill>
          <a:blip r:embed="rId2"/>
          <a:stretch>
            <a:fillRect/>
          </a:stretch>
        </p:blipFill>
        <p:spPr>
          <a:xfrm>
            <a:off x="570" y="-1221"/>
            <a:ext cx="12190860" cy="6862030"/>
          </a:xfrm>
        </p:spPr>
      </p:pic>
      <p:pic>
        <p:nvPicPr>
          <p:cNvPr id="5" name="Рисунок 5" descr="Изображение выглядит как человек, в помещении&#10;&#10;Автоматически созданное описание">
            <a:extLst>
              <a:ext uri="{FF2B5EF4-FFF2-40B4-BE49-F238E27FC236}">
                <a16:creationId xmlns:a16="http://schemas.microsoft.com/office/drawing/2014/main" xmlns="" id="{104F8588-BE0C-7422-401F-306E4F2A3635}"/>
              </a:ext>
            </a:extLst>
          </p:cNvPr>
          <p:cNvPicPr>
            <a:picLocks noChangeAspect="1"/>
          </p:cNvPicPr>
          <p:nvPr/>
        </p:nvPicPr>
        <p:blipFill>
          <a:blip r:embed="rId3"/>
          <a:stretch>
            <a:fillRect/>
          </a:stretch>
        </p:blipFill>
        <p:spPr>
          <a:xfrm>
            <a:off x="152400" y="1569916"/>
            <a:ext cx="2899508" cy="3571630"/>
          </a:xfrm>
          <a:prstGeom prst="rect">
            <a:avLst/>
          </a:prstGeom>
          <a:ln>
            <a:noFill/>
          </a:ln>
          <a:effectLst>
            <a:softEdge rad="112500"/>
          </a:effectLst>
        </p:spPr>
      </p:pic>
      <p:pic>
        <p:nvPicPr>
          <p:cNvPr id="6" name="Рисунок 6" descr="Изображение выглядит как человек, в помещении, сидящий, пол&#10;&#10;Автоматически созданное описание">
            <a:extLst>
              <a:ext uri="{FF2B5EF4-FFF2-40B4-BE49-F238E27FC236}">
                <a16:creationId xmlns:a16="http://schemas.microsoft.com/office/drawing/2014/main" xmlns="" id="{031BFA01-A1BC-4789-9123-F33501F07916}"/>
              </a:ext>
            </a:extLst>
          </p:cNvPr>
          <p:cNvPicPr>
            <a:picLocks noChangeAspect="1"/>
          </p:cNvPicPr>
          <p:nvPr/>
        </p:nvPicPr>
        <p:blipFill>
          <a:blip r:embed="rId4"/>
          <a:stretch>
            <a:fillRect/>
          </a:stretch>
        </p:blipFill>
        <p:spPr>
          <a:xfrm>
            <a:off x="3190631" y="2899508"/>
            <a:ext cx="2928815" cy="3765061"/>
          </a:xfrm>
          <a:prstGeom prst="rect">
            <a:avLst/>
          </a:prstGeom>
          <a:ln>
            <a:noFill/>
          </a:ln>
          <a:effectLst>
            <a:softEdge rad="112500"/>
          </a:effectLst>
        </p:spPr>
      </p:pic>
      <p:pic>
        <p:nvPicPr>
          <p:cNvPr id="7" name="Рисунок 7" descr="Изображение выглядит как человек, в помещении, ребенок, мальчик&#10;&#10;Автоматически созданное описание">
            <a:extLst>
              <a:ext uri="{FF2B5EF4-FFF2-40B4-BE49-F238E27FC236}">
                <a16:creationId xmlns:a16="http://schemas.microsoft.com/office/drawing/2014/main" xmlns="" id="{CEFF69E6-98F9-8814-0B7F-CD7B6D1FE059}"/>
              </a:ext>
            </a:extLst>
          </p:cNvPr>
          <p:cNvPicPr>
            <a:picLocks noChangeAspect="1"/>
          </p:cNvPicPr>
          <p:nvPr/>
        </p:nvPicPr>
        <p:blipFill>
          <a:blip r:embed="rId5"/>
          <a:stretch>
            <a:fillRect/>
          </a:stretch>
        </p:blipFill>
        <p:spPr>
          <a:xfrm>
            <a:off x="6287478" y="1824893"/>
            <a:ext cx="2743200" cy="3657600"/>
          </a:xfrm>
          <a:prstGeom prst="rect">
            <a:avLst/>
          </a:prstGeom>
          <a:ln>
            <a:noFill/>
          </a:ln>
          <a:effectLst>
            <a:softEdge rad="112500"/>
          </a:effectLst>
        </p:spPr>
      </p:pic>
      <p:pic>
        <p:nvPicPr>
          <p:cNvPr id="8" name="Рисунок 8" descr="Изображение выглядит как человек, ребенок, в помещении, спальная комната&#10;&#10;Автоматически созданное описание">
            <a:extLst>
              <a:ext uri="{FF2B5EF4-FFF2-40B4-BE49-F238E27FC236}">
                <a16:creationId xmlns:a16="http://schemas.microsoft.com/office/drawing/2014/main" xmlns="" id="{52012B02-D237-D0FB-4896-C190444B85C2}"/>
              </a:ext>
            </a:extLst>
          </p:cNvPr>
          <p:cNvPicPr>
            <a:picLocks noChangeAspect="1"/>
          </p:cNvPicPr>
          <p:nvPr/>
        </p:nvPicPr>
        <p:blipFill>
          <a:blip r:embed="rId6"/>
          <a:stretch>
            <a:fillRect/>
          </a:stretch>
        </p:blipFill>
        <p:spPr>
          <a:xfrm>
            <a:off x="9188938" y="3386993"/>
            <a:ext cx="2743200" cy="3005015"/>
          </a:xfrm>
          <a:prstGeom prst="rect">
            <a:avLst/>
          </a:prstGeom>
          <a:ln>
            <a:noFill/>
          </a:ln>
          <a:effectLst>
            <a:softEdge rad="112500"/>
          </a:effectLst>
        </p:spPr>
      </p:pic>
      <p:sp>
        <p:nvSpPr>
          <p:cNvPr id="9" name="TextBox 8">
            <a:extLst>
              <a:ext uri="{FF2B5EF4-FFF2-40B4-BE49-F238E27FC236}">
                <a16:creationId xmlns:a16="http://schemas.microsoft.com/office/drawing/2014/main" xmlns="" id="{676EC10F-EAFD-7A52-DDE5-B46028BBF058}"/>
              </a:ext>
            </a:extLst>
          </p:cNvPr>
          <p:cNvSpPr txBox="1"/>
          <p:nvPr/>
        </p:nvSpPr>
        <p:spPr>
          <a:xfrm>
            <a:off x="2379785" y="807497"/>
            <a:ext cx="7989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Arial"/>
                <a:cs typeface="Arial"/>
              </a:rPr>
              <a:t>      </a:t>
            </a:r>
            <a:r>
              <a:rPr lang="en-US" sz="3200" b="1" i="1" dirty="0" err="1">
                <a:latin typeface="Arial"/>
                <a:cs typeface="Arial"/>
              </a:rPr>
              <a:t>Подбери</a:t>
            </a:r>
            <a:r>
              <a:rPr lang="en-US" sz="3200" b="1" i="1" dirty="0">
                <a:latin typeface="Arial"/>
                <a:cs typeface="Arial"/>
              </a:rPr>
              <a:t>  </a:t>
            </a:r>
            <a:r>
              <a:rPr lang="en-US" sz="3200" b="1" i="1" dirty="0" err="1">
                <a:latin typeface="Arial"/>
                <a:cs typeface="Arial"/>
              </a:rPr>
              <a:t>по</a:t>
            </a:r>
            <a:r>
              <a:rPr lang="en-US" sz="3200" b="1" i="1" dirty="0">
                <a:latin typeface="Arial"/>
                <a:cs typeface="Arial"/>
              </a:rPr>
              <a:t> </a:t>
            </a:r>
            <a:r>
              <a:rPr lang="en-US" sz="3200" b="1" i="1" dirty="0" err="1">
                <a:latin typeface="Arial"/>
                <a:cs typeface="Arial"/>
              </a:rPr>
              <a:t>цвету</a:t>
            </a:r>
            <a:r>
              <a:rPr lang="en-US" sz="3200" b="1" i="1" dirty="0">
                <a:latin typeface="Arial"/>
                <a:cs typeface="Arial"/>
              </a:rPr>
              <a:t>.</a:t>
            </a:r>
            <a:endParaRPr lang="en-US" sz="3200" b="1" i="1">
              <a:latin typeface="Arial"/>
              <a:cs typeface="Calibri"/>
            </a:endParaRPr>
          </a:p>
        </p:txBody>
      </p:sp>
    </p:spTree>
    <p:extLst>
      <p:ext uri="{BB962C8B-B14F-4D97-AF65-F5344CB8AC3E}">
        <p14:creationId xmlns:p14="http://schemas.microsoft.com/office/powerpoint/2010/main" val="132341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41813B-F57F-3EA7-F1FF-AD8A535D0603}"/>
              </a:ext>
            </a:extLst>
          </p:cNvPr>
          <p:cNvSpPr>
            <a:spLocks noGrp="1"/>
          </p:cNvSpPr>
          <p:nvPr>
            <p:ph type="title"/>
          </p:nvPr>
        </p:nvSpPr>
        <p:spPr/>
        <p:txBody>
          <a:bodyPr/>
          <a:lstStyle/>
          <a:p>
            <a:endParaRPr lang="ru-RU"/>
          </a:p>
        </p:txBody>
      </p:sp>
      <p:pic>
        <p:nvPicPr>
          <p:cNvPr id="7" name="Рисунок 7">
            <a:extLst>
              <a:ext uri="{FF2B5EF4-FFF2-40B4-BE49-F238E27FC236}">
                <a16:creationId xmlns:a16="http://schemas.microsoft.com/office/drawing/2014/main" xmlns="" id="{B523A335-0BE1-3679-BB83-975A6550467E}"/>
              </a:ext>
            </a:extLst>
          </p:cNvPr>
          <p:cNvPicPr>
            <a:picLocks noGrp="1" noChangeAspect="1"/>
          </p:cNvPicPr>
          <p:nvPr>
            <p:ph idx="1"/>
          </p:nvPr>
        </p:nvPicPr>
        <p:blipFill>
          <a:blip r:embed="rId2"/>
          <a:stretch>
            <a:fillRect/>
          </a:stretch>
        </p:blipFill>
        <p:spPr>
          <a:xfrm>
            <a:off x="-292507" y="-1221"/>
            <a:ext cx="12190860" cy="6862030"/>
          </a:xfrm>
        </p:spPr>
      </p:pic>
      <p:pic>
        <p:nvPicPr>
          <p:cNvPr id="8" name="Рисунок 8" descr="Изображение выглядит как человек, ребенок, в помещении, мальчик&#10;&#10;Автоматически созданное описание">
            <a:extLst>
              <a:ext uri="{FF2B5EF4-FFF2-40B4-BE49-F238E27FC236}">
                <a16:creationId xmlns:a16="http://schemas.microsoft.com/office/drawing/2014/main" xmlns="" id="{B777B636-C57C-586F-C5B7-860F8CDE97C1}"/>
              </a:ext>
            </a:extLst>
          </p:cNvPr>
          <p:cNvPicPr>
            <a:picLocks noChangeAspect="1"/>
          </p:cNvPicPr>
          <p:nvPr/>
        </p:nvPicPr>
        <p:blipFill>
          <a:blip r:embed="rId3"/>
          <a:stretch>
            <a:fillRect/>
          </a:stretch>
        </p:blipFill>
        <p:spPr>
          <a:xfrm>
            <a:off x="631093" y="1950916"/>
            <a:ext cx="4833815" cy="42261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10" descr="Изображение выглядит как ребенок, человек, в помещении, мальчик&#10;&#10;Автоматически созданное описание">
            <a:extLst>
              <a:ext uri="{FF2B5EF4-FFF2-40B4-BE49-F238E27FC236}">
                <a16:creationId xmlns:a16="http://schemas.microsoft.com/office/drawing/2014/main" xmlns="" id="{B58F01D9-002B-0DCB-274B-B00E5314C3A9}"/>
              </a:ext>
            </a:extLst>
          </p:cNvPr>
          <p:cNvPicPr>
            <a:picLocks noChangeAspect="1"/>
          </p:cNvPicPr>
          <p:nvPr/>
        </p:nvPicPr>
        <p:blipFill>
          <a:blip r:embed="rId4"/>
          <a:stretch>
            <a:fillRect/>
          </a:stretch>
        </p:blipFill>
        <p:spPr>
          <a:xfrm>
            <a:off x="6189784" y="1784840"/>
            <a:ext cx="5380892" cy="41480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Box 2">
            <a:extLst>
              <a:ext uri="{FF2B5EF4-FFF2-40B4-BE49-F238E27FC236}">
                <a16:creationId xmlns:a16="http://schemas.microsoft.com/office/drawing/2014/main" xmlns="" id="{CA2EE9DE-092A-06BA-EB99-C9DA74DF2C47}"/>
              </a:ext>
            </a:extLst>
          </p:cNvPr>
          <p:cNvSpPr txBox="1"/>
          <p:nvPr/>
        </p:nvSpPr>
        <p:spPr>
          <a:xfrm>
            <a:off x="2692400" y="461219"/>
            <a:ext cx="53906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Arial"/>
              </a:rPr>
              <a:t>                          </a:t>
            </a:r>
            <a:endParaRPr lang="ru-RU" dirty="0">
              <a:latin typeface="Calibri" panose="020F0502020204030204"/>
              <a:cs typeface="Calibri" panose="020F0502020204030204"/>
            </a:endParaRPr>
          </a:p>
          <a:p>
            <a:r>
              <a:rPr lang="en-US" sz="2400" b="1" i="1" dirty="0">
                <a:latin typeface="Arial"/>
              </a:rPr>
              <a:t>   </a:t>
            </a:r>
            <a:r>
              <a:rPr lang="en-US" sz="3200" b="1" i="1" dirty="0">
                <a:latin typeface="Arial"/>
              </a:rPr>
              <a:t> </a:t>
            </a:r>
            <a:r>
              <a:rPr lang="en-US" sz="3200" b="1" i="1" dirty="0" err="1">
                <a:latin typeface="Arial"/>
              </a:rPr>
              <a:t>Подбери</a:t>
            </a:r>
            <a:r>
              <a:rPr lang="en-US" sz="3200" b="1" i="1" dirty="0">
                <a:latin typeface="Arial"/>
              </a:rPr>
              <a:t>  </a:t>
            </a:r>
            <a:r>
              <a:rPr lang="en-US" sz="3200" b="1" i="1" dirty="0" err="1">
                <a:latin typeface="Arial"/>
              </a:rPr>
              <a:t>по</a:t>
            </a:r>
            <a:r>
              <a:rPr lang="en-US" sz="3200" b="1" i="1" dirty="0">
                <a:latin typeface="Arial"/>
              </a:rPr>
              <a:t> </a:t>
            </a:r>
            <a:r>
              <a:rPr lang="en-US" sz="3200" b="1" i="1" dirty="0" err="1">
                <a:latin typeface="Arial"/>
              </a:rPr>
              <a:t>цвету</a:t>
            </a:r>
            <a:r>
              <a:rPr lang="en-US" sz="3200" b="1" i="1" dirty="0">
                <a:latin typeface="Arial"/>
              </a:rPr>
              <a:t>.</a:t>
            </a:r>
            <a:r>
              <a:rPr lang="ru-RU" sz="3200" b="1" i="1" dirty="0">
                <a:latin typeface="Arial"/>
              </a:rPr>
              <a:t> </a:t>
            </a:r>
            <a:endParaRPr lang="ru-RU" sz="3200" b="1" i="1" dirty="0">
              <a:latin typeface="Arial"/>
              <a:cs typeface="Arial"/>
            </a:endParaRPr>
          </a:p>
        </p:txBody>
      </p:sp>
    </p:spTree>
    <p:extLst>
      <p:ext uri="{BB962C8B-B14F-4D97-AF65-F5344CB8AC3E}">
        <p14:creationId xmlns:p14="http://schemas.microsoft.com/office/powerpoint/2010/main" val="414802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FD2BBE-46B0-0DD7-05C0-B9B3286FDAD7}"/>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411961EC-CD4A-BA77-F814-A56A9E7990F2}"/>
              </a:ext>
            </a:extLst>
          </p:cNvPr>
          <p:cNvPicPr>
            <a:picLocks noGrp="1" noChangeAspect="1"/>
          </p:cNvPicPr>
          <p:nvPr>
            <p:ph idx="1"/>
          </p:nvPr>
        </p:nvPicPr>
        <p:blipFill>
          <a:blip r:embed="rId2"/>
          <a:stretch>
            <a:fillRect/>
          </a:stretch>
        </p:blipFill>
        <p:spPr>
          <a:xfrm>
            <a:off x="570" y="28087"/>
            <a:ext cx="12190860" cy="6832722"/>
          </a:xfrm>
        </p:spPr>
      </p:pic>
      <p:sp>
        <p:nvSpPr>
          <p:cNvPr id="6" name="TextBox 5">
            <a:extLst>
              <a:ext uri="{FF2B5EF4-FFF2-40B4-BE49-F238E27FC236}">
                <a16:creationId xmlns:a16="http://schemas.microsoft.com/office/drawing/2014/main" xmlns="" id="{C52263B3-4D63-F0F1-1D61-64F7B301AFED}"/>
              </a:ext>
            </a:extLst>
          </p:cNvPr>
          <p:cNvSpPr txBox="1"/>
          <p:nvPr/>
        </p:nvSpPr>
        <p:spPr>
          <a:xfrm>
            <a:off x="1862017" y="513862"/>
            <a:ext cx="932765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err="1">
                <a:latin typeface="Arial"/>
                <a:cs typeface="Arial"/>
              </a:rPr>
              <a:t>Игры</a:t>
            </a:r>
            <a:r>
              <a:rPr lang="en-US" sz="2800" b="1" i="1" dirty="0">
                <a:latin typeface="Arial"/>
                <a:cs typeface="Arial"/>
              </a:rPr>
              <a:t> с </a:t>
            </a:r>
            <a:r>
              <a:rPr lang="en-US" sz="2800" b="1" i="1" dirty="0" err="1">
                <a:latin typeface="Arial"/>
                <a:cs typeface="Arial"/>
              </a:rPr>
              <a:t>мозаикой</a:t>
            </a:r>
            <a:r>
              <a:rPr lang="en-US" sz="2800" b="1" i="1" dirty="0">
                <a:latin typeface="Arial"/>
                <a:cs typeface="Arial"/>
              </a:rPr>
              <a:t>, </a:t>
            </a:r>
            <a:r>
              <a:rPr lang="en-US" sz="2800" b="1" i="1" dirty="0" err="1">
                <a:latin typeface="Arial"/>
                <a:cs typeface="Arial"/>
              </a:rPr>
              <a:t>конструктором</a:t>
            </a:r>
            <a:r>
              <a:rPr lang="en-US" sz="2800" b="1" i="1" dirty="0">
                <a:latin typeface="Arial"/>
                <a:cs typeface="Arial"/>
              </a:rPr>
              <a:t>, </a:t>
            </a:r>
            <a:r>
              <a:rPr lang="en-US" sz="2800" b="1" i="1" dirty="0" err="1">
                <a:latin typeface="Arial"/>
                <a:cs typeface="Arial"/>
              </a:rPr>
              <a:t>отлично</a:t>
            </a:r>
            <a:r>
              <a:rPr lang="en-US" sz="2800" b="1" i="1" dirty="0">
                <a:latin typeface="Arial"/>
                <a:cs typeface="Arial"/>
              </a:rPr>
              <a:t> </a:t>
            </a:r>
            <a:r>
              <a:rPr lang="en-US" sz="2800" b="1" i="1" dirty="0" err="1">
                <a:latin typeface="Arial"/>
                <a:cs typeface="Arial"/>
              </a:rPr>
              <a:t>развивают</a:t>
            </a:r>
            <a:r>
              <a:rPr lang="en-US" sz="2800" b="1" i="1" dirty="0">
                <a:latin typeface="Arial"/>
                <a:cs typeface="Arial"/>
              </a:rPr>
              <a:t> </a:t>
            </a:r>
            <a:r>
              <a:rPr lang="en-US" sz="2800" b="1" i="1" dirty="0" err="1">
                <a:latin typeface="Arial"/>
                <a:cs typeface="Arial"/>
              </a:rPr>
              <a:t>мелкую</a:t>
            </a:r>
            <a:r>
              <a:rPr lang="en-US" sz="2800" b="1" i="1" dirty="0">
                <a:latin typeface="Arial"/>
                <a:cs typeface="Arial"/>
              </a:rPr>
              <a:t> </a:t>
            </a:r>
            <a:r>
              <a:rPr lang="en-US" sz="2800" b="1" i="1" dirty="0" err="1">
                <a:latin typeface="Arial"/>
                <a:cs typeface="Arial"/>
              </a:rPr>
              <a:t>моторику</a:t>
            </a:r>
            <a:r>
              <a:rPr lang="en-US" sz="2800" b="1" i="1" dirty="0">
                <a:latin typeface="Arial"/>
                <a:cs typeface="Arial"/>
              </a:rPr>
              <a:t>, </a:t>
            </a:r>
            <a:r>
              <a:rPr lang="en-US" sz="2800" b="1" i="1" dirty="0" err="1">
                <a:latin typeface="Arial"/>
                <a:cs typeface="Arial"/>
              </a:rPr>
              <a:t>внимание</a:t>
            </a:r>
            <a:r>
              <a:rPr lang="en-US" sz="2800" b="1" i="1" dirty="0">
                <a:latin typeface="Arial"/>
                <a:cs typeface="Arial"/>
              </a:rPr>
              <a:t>, </a:t>
            </a:r>
            <a:r>
              <a:rPr lang="en-US" sz="2800" b="1" i="1" dirty="0" err="1">
                <a:latin typeface="Arial"/>
                <a:cs typeface="Arial"/>
              </a:rPr>
              <a:t>мыщление</a:t>
            </a:r>
            <a:r>
              <a:rPr lang="en-US" sz="2800" b="1" i="1" dirty="0">
                <a:latin typeface="Arial"/>
                <a:cs typeface="Arial"/>
              </a:rPr>
              <a:t>, </a:t>
            </a:r>
            <a:r>
              <a:rPr lang="en-US" sz="2800" b="1" i="1" dirty="0" err="1">
                <a:latin typeface="Arial"/>
                <a:cs typeface="Arial"/>
              </a:rPr>
              <a:t>логику</a:t>
            </a:r>
            <a:r>
              <a:rPr lang="en-US" sz="2800" b="1" i="1" dirty="0">
                <a:latin typeface="Arial"/>
                <a:cs typeface="Arial"/>
              </a:rPr>
              <a:t>, </a:t>
            </a:r>
            <a:r>
              <a:rPr lang="en-US" sz="2800" b="1" i="1" dirty="0" err="1">
                <a:latin typeface="Arial"/>
                <a:cs typeface="Arial"/>
              </a:rPr>
              <a:t>зрительное</a:t>
            </a:r>
            <a:r>
              <a:rPr lang="en-US" sz="2800" b="1" i="1" dirty="0">
                <a:latin typeface="Arial"/>
                <a:cs typeface="Arial"/>
              </a:rPr>
              <a:t> </a:t>
            </a:r>
            <a:r>
              <a:rPr lang="en-US" sz="2800" b="1" i="1" dirty="0" err="1">
                <a:latin typeface="Arial"/>
                <a:cs typeface="Arial"/>
              </a:rPr>
              <a:t>восприятие</a:t>
            </a:r>
            <a:r>
              <a:rPr lang="en-US" sz="2800" b="1" i="1" dirty="0">
                <a:latin typeface="Arial"/>
                <a:cs typeface="Arial"/>
              </a:rPr>
              <a:t>.</a:t>
            </a:r>
          </a:p>
        </p:txBody>
      </p:sp>
      <p:pic>
        <p:nvPicPr>
          <p:cNvPr id="7" name="Рисунок 7" descr="Изображение выглядит как в помещении, пол, человек, сидящий&#10;&#10;Автоматически созданное описание">
            <a:extLst>
              <a:ext uri="{FF2B5EF4-FFF2-40B4-BE49-F238E27FC236}">
                <a16:creationId xmlns:a16="http://schemas.microsoft.com/office/drawing/2014/main" xmlns="" id="{5B72E7B7-D375-C0EE-9EE2-B061BB88A308}"/>
              </a:ext>
            </a:extLst>
          </p:cNvPr>
          <p:cNvPicPr>
            <a:picLocks noChangeAspect="1"/>
          </p:cNvPicPr>
          <p:nvPr/>
        </p:nvPicPr>
        <p:blipFill>
          <a:blip r:embed="rId3"/>
          <a:stretch>
            <a:fillRect/>
          </a:stretch>
        </p:blipFill>
        <p:spPr>
          <a:xfrm>
            <a:off x="1314938" y="2450123"/>
            <a:ext cx="27432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8" descr="Изображение выглядит как человек, мальчик, ребенок, в помещении&#10;&#10;Автоматически созданное описание">
            <a:extLst>
              <a:ext uri="{FF2B5EF4-FFF2-40B4-BE49-F238E27FC236}">
                <a16:creationId xmlns:a16="http://schemas.microsoft.com/office/drawing/2014/main" xmlns="" id="{4B507756-372F-855C-A2F3-A6344493A78F}"/>
              </a:ext>
            </a:extLst>
          </p:cNvPr>
          <p:cNvPicPr>
            <a:picLocks noChangeAspect="1"/>
          </p:cNvPicPr>
          <p:nvPr/>
        </p:nvPicPr>
        <p:blipFill>
          <a:blip r:embed="rId4"/>
          <a:stretch>
            <a:fillRect/>
          </a:stretch>
        </p:blipFill>
        <p:spPr>
          <a:xfrm>
            <a:off x="4685322" y="1970453"/>
            <a:ext cx="3212123" cy="36204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Рисунок 9" descr="Изображение выглядит как человек, в помещении, спальная комната&#10;&#10;Автоматически созданное описание">
            <a:extLst>
              <a:ext uri="{FF2B5EF4-FFF2-40B4-BE49-F238E27FC236}">
                <a16:creationId xmlns:a16="http://schemas.microsoft.com/office/drawing/2014/main" xmlns="" id="{E6F66816-AFDD-4013-6870-9D5ACD10BF9F}"/>
              </a:ext>
            </a:extLst>
          </p:cNvPr>
          <p:cNvPicPr>
            <a:picLocks noChangeAspect="1"/>
          </p:cNvPicPr>
          <p:nvPr/>
        </p:nvPicPr>
        <p:blipFill>
          <a:blip r:embed="rId5"/>
          <a:stretch>
            <a:fillRect/>
          </a:stretch>
        </p:blipFill>
        <p:spPr>
          <a:xfrm>
            <a:off x="8534401" y="2400301"/>
            <a:ext cx="3036276" cy="36302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2371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8334EBCC-1FCC-F5C9-BEC4-32B88C7ED300}"/>
              </a:ext>
            </a:extLst>
          </p:cNvPr>
          <p:cNvPicPr>
            <a:picLocks noGrp="1" noChangeAspect="1"/>
          </p:cNvPicPr>
          <p:nvPr>
            <p:ph idx="1"/>
          </p:nvPr>
        </p:nvPicPr>
        <p:blipFill>
          <a:blip r:embed="rId2"/>
          <a:stretch>
            <a:fillRect/>
          </a:stretch>
        </p:blipFill>
        <p:spPr>
          <a:xfrm>
            <a:off x="570" y="-1220"/>
            <a:ext cx="12190858" cy="6862029"/>
          </a:xfrm>
        </p:spPr>
      </p:pic>
      <p:sp>
        <p:nvSpPr>
          <p:cNvPr id="2" name="Заголовок 1">
            <a:extLst>
              <a:ext uri="{FF2B5EF4-FFF2-40B4-BE49-F238E27FC236}">
                <a16:creationId xmlns:a16="http://schemas.microsoft.com/office/drawing/2014/main" xmlns="" id="{65F34CAA-8F8C-7FB8-8A13-9AE08DE72D04}"/>
              </a:ext>
            </a:extLst>
          </p:cNvPr>
          <p:cNvSpPr>
            <a:spLocks noGrp="1"/>
          </p:cNvSpPr>
          <p:nvPr>
            <p:ph type="title"/>
          </p:nvPr>
        </p:nvSpPr>
        <p:spPr/>
        <p:txBody>
          <a:bodyPr>
            <a:normAutofit/>
          </a:bodyPr>
          <a:lstStyle/>
          <a:p>
            <a:r>
              <a:rPr lang="ru-RU" sz="4000" dirty="0">
                <a:ea typeface="+mj-lt"/>
                <a:cs typeface="+mj-lt"/>
              </a:rPr>
              <a:t>                        </a:t>
            </a:r>
            <a:r>
              <a:rPr lang="ru-RU" sz="4000" b="1" i="1" dirty="0">
                <a:ea typeface="+mj-lt"/>
                <a:cs typeface="+mj-lt"/>
              </a:rPr>
              <a:t> Вкладыши </a:t>
            </a:r>
            <a:endParaRPr lang="ru-RU" sz="4000" b="1" i="1">
              <a:cs typeface="Calibri Light"/>
            </a:endParaRPr>
          </a:p>
        </p:txBody>
      </p:sp>
      <p:pic>
        <p:nvPicPr>
          <p:cNvPr id="5" name="Рисунок 5" descr="Изображение выглядит как человек, ребенок, в помещении, мальчик&#10;&#10;Автоматически созданное описание">
            <a:extLst>
              <a:ext uri="{FF2B5EF4-FFF2-40B4-BE49-F238E27FC236}">
                <a16:creationId xmlns:a16="http://schemas.microsoft.com/office/drawing/2014/main" xmlns="" id="{A5B516DE-5E93-55E0-437D-BAC9A4FD43D1}"/>
              </a:ext>
            </a:extLst>
          </p:cNvPr>
          <p:cNvPicPr>
            <a:picLocks noChangeAspect="1"/>
          </p:cNvPicPr>
          <p:nvPr/>
        </p:nvPicPr>
        <p:blipFill>
          <a:blip r:embed="rId3"/>
          <a:stretch>
            <a:fillRect/>
          </a:stretch>
        </p:blipFill>
        <p:spPr>
          <a:xfrm>
            <a:off x="240323" y="1696916"/>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6" descr="Изображение выглядит как человек, в помещении, ребенок, мальчик&#10;&#10;Автоматически созданное описание">
            <a:extLst>
              <a:ext uri="{FF2B5EF4-FFF2-40B4-BE49-F238E27FC236}">
                <a16:creationId xmlns:a16="http://schemas.microsoft.com/office/drawing/2014/main" xmlns="" id="{3740938B-1DE2-D59A-37C7-4003F3AED927}"/>
              </a:ext>
            </a:extLst>
          </p:cNvPr>
          <p:cNvPicPr>
            <a:picLocks noChangeAspect="1"/>
          </p:cNvPicPr>
          <p:nvPr/>
        </p:nvPicPr>
        <p:blipFill>
          <a:blip r:embed="rId4"/>
          <a:stretch>
            <a:fillRect/>
          </a:stretch>
        </p:blipFill>
        <p:spPr>
          <a:xfrm>
            <a:off x="3574357" y="3019466"/>
            <a:ext cx="2734340" cy="36487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7" descr="Изображение выглядит как человек, в помещении, ребенок, пол&#10;&#10;Автоматически созданное описание">
            <a:extLst>
              <a:ext uri="{FF2B5EF4-FFF2-40B4-BE49-F238E27FC236}">
                <a16:creationId xmlns:a16="http://schemas.microsoft.com/office/drawing/2014/main" xmlns="" id="{00F5703E-0BD9-F208-8B48-FE3D46F6E567}"/>
              </a:ext>
            </a:extLst>
          </p:cNvPr>
          <p:cNvPicPr>
            <a:picLocks noChangeAspect="1"/>
          </p:cNvPicPr>
          <p:nvPr/>
        </p:nvPicPr>
        <p:blipFill>
          <a:blip r:embed="rId5"/>
          <a:stretch>
            <a:fillRect/>
          </a:stretch>
        </p:blipFill>
        <p:spPr>
          <a:xfrm>
            <a:off x="6535343" y="1691303"/>
            <a:ext cx="2743200" cy="3657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8" descr="Изображение выглядит как человек, ребенок, сидящий, в помещении&#10;&#10;Автоматически созданное описание">
            <a:extLst>
              <a:ext uri="{FF2B5EF4-FFF2-40B4-BE49-F238E27FC236}">
                <a16:creationId xmlns:a16="http://schemas.microsoft.com/office/drawing/2014/main" xmlns="" id="{DA0F7C33-7606-D867-DBC8-9F97662B442F}"/>
              </a:ext>
            </a:extLst>
          </p:cNvPr>
          <p:cNvPicPr>
            <a:picLocks noChangeAspect="1"/>
          </p:cNvPicPr>
          <p:nvPr/>
        </p:nvPicPr>
        <p:blipFill>
          <a:blip r:embed="rId6"/>
          <a:stretch>
            <a:fillRect/>
          </a:stretch>
        </p:blipFill>
        <p:spPr>
          <a:xfrm>
            <a:off x="435708" y="4227146"/>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9" descr="Изображение выглядит как человек, в помещении, стол, сидящий&#10;&#10;Автоматически созданное описание">
            <a:extLst>
              <a:ext uri="{FF2B5EF4-FFF2-40B4-BE49-F238E27FC236}">
                <a16:creationId xmlns:a16="http://schemas.microsoft.com/office/drawing/2014/main" xmlns="" id="{9FB35F4D-4D43-6847-D16B-868A71D60042}"/>
              </a:ext>
            </a:extLst>
          </p:cNvPr>
          <p:cNvPicPr>
            <a:picLocks noChangeAspect="1"/>
          </p:cNvPicPr>
          <p:nvPr/>
        </p:nvPicPr>
        <p:blipFill>
          <a:blip r:embed="rId7"/>
          <a:stretch>
            <a:fillRect/>
          </a:stretch>
        </p:blipFill>
        <p:spPr>
          <a:xfrm>
            <a:off x="9188939" y="2752969"/>
            <a:ext cx="2743200" cy="3657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2357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2293D7D8-36A9-6EDB-9C4A-BD86D6235D15}"/>
              </a:ext>
            </a:extLst>
          </p:cNvPr>
          <p:cNvPicPr>
            <a:picLocks noGrp="1" noChangeAspect="1"/>
          </p:cNvPicPr>
          <p:nvPr>
            <p:ph idx="1"/>
          </p:nvPr>
        </p:nvPicPr>
        <p:blipFill>
          <a:blip r:embed="rId2"/>
          <a:stretch>
            <a:fillRect/>
          </a:stretch>
        </p:blipFill>
        <p:spPr>
          <a:xfrm>
            <a:off x="-28739" y="-1222"/>
            <a:ext cx="12259246" cy="6862031"/>
          </a:xfrm>
        </p:spPr>
      </p:pic>
      <p:sp>
        <p:nvSpPr>
          <p:cNvPr id="2" name="Заголовок 1">
            <a:extLst>
              <a:ext uri="{FF2B5EF4-FFF2-40B4-BE49-F238E27FC236}">
                <a16:creationId xmlns:a16="http://schemas.microsoft.com/office/drawing/2014/main" xmlns="" id="{873B87F7-8278-F8AE-ECC2-878167EFBB45}"/>
              </a:ext>
            </a:extLst>
          </p:cNvPr>
          <p:cNvSpPr>
            <a:spLocks noGrp="1"/>
          </p:cNvSpPr>
          <p:nvPr>
            <p:ph type="title"/>
          </p:nvPr>
        </p:nvSpPr>
        <p:spPr/>
        <p:txBody>
          <a:bodyPr/>
          <a:lstStyle/>
          <a:p>
            <a:r>
              <a:rPr lang="ru-RU" b="1" dirty="0">
                <a:cs typeface="Calibri Light"/>
              </a:rPr>
              <a:t>                              </a:t>
            </a:r>
            <a:r>
              <a:rPr lang="ru-RU" b="1" dirty="0" err="1">
                <a:cs typeface="Calibri Light"/>
              </a:rPr>
              <a:t>Бизиборд</a:t>
            </a:r>
          </a:p>
        </p:txBody>
      </p:sp>
      <p:pic>
        <p:nvPicPr>
          <p:cNvPr id="5" name="Рисунок 5" descr="Изображение выглядит как человек, стена, в помещении, ребенок&#10;&#10;Автоматически созданное описание">
            <a:extLst>
              <a:ext uri="{FF2B5EF4-FFF2-40B4-BE49-F238E27FC236}">
                <a16:creationId xmlns:a16="http://schemas.microsoft.com/office/drawing/2014/main" xmlns="" id="{FBECFA7D-1B4C-3E81-E5B2-2B4886DD81D6}"/>
              </a:ext>
            </a:extLst>
          </p:cNvPr>
          <p:cNvPicPr>
            <a:picLocks noChangeAspect="1"/>
          </p:cNvPicPr>
          <p:nvPr/>
        </p:nvPicPr>
        <p:blipFill>
          <a:blip r:embed="rId3"/>
          <a:stretch>
            <a:fillRect/>
          </a:stretch>
        </p:blipFill>
        <p:spPr>
          <a:xfrm>
            <a:off x="1715477" y="2030046"/>
            <a:ext cx="4228122"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6" descr="Изображение выглядит как человек, ребенок, пол, в помещении&#10;&#10;Автоматически созданное описание">
            <a:extLst>
              <a:ext uri="{FF2B5EF4-FFF2-40B4-BE49-F238E27FC236}">
                <a16:creationId xmlns:a16="http://schemas.microsoft.com/office/drawing/2014/main" xmlns="" id="{302EC911-6D12-35DB-0083-D7FCABDB6A2E}"/>
              </a:ext>
            </a:extLst>
          </p:cNvPr>
          <p:cNvPicPr>
            <a:picLocks noChangeAspect="1"/>
          </p:cNvPicPr>
          <p:nvPr/>
        </p:nvPicPr>
        <p:blipFill>
          <a:blip r:embed="rId4"/>
          <a:stretch>
            <a:fillRect/>
          </a:stretch>
        </p:blipFill>
        <p:spPr>
          <a:xfrm>
            <a:off x="7117861" y="2059354"/>
            <a:ext cx="4208584"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963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A6C4DDF3-67C6-AAFD-EFD6-3FF6CA1B8FCC}"/>
              </a:ext>
            </a:extLst>
          </p:cNvPr>
          <p:cNvPicPr>
            <a:picLocks noGrp="1" noChangeAspect="1"/>
          </p:cNvPicPr>
          <p:nvPr>
            <p:ph idx="1"/>
          </p:nvPr>
        </p:nvPicPr>
        <p:blipFill>
          <a:blip r:embed="rId2"/>
          <a:stretch>
            <a:fillRect/>
          </a:stretch>
        </p:blipFill>
        <p:spPr>
          <a:xfrm>
            <a:off x="570" y="-1221"/>
            <a:ext cx="12190860" cy="6862030"/>
          </a:xfrm>
        </p:spPr>
      </p:pic>
      <p:sp>
        <p:nvSpPr>
          <p:cNvPr id="2" name="Заголовок 1">
            <a:extLst>
              <a:ext uri="{FF2B5EF4-FFF2-40B4-BE49-F238E27FC236}">
                <a16:creationId xmlns:a16="http://schemas.microsoft.com/office/drawing/2014/main" xmlns="" id="{3216C366-5755-C833-A340-10932142BFD2}"/>
              </a:ext>
            </a:extLst>
          </p:cNvPr>
          <p:cNvSpPr>
            <a:spLocks noGrp="1"/>
          </p:cNvSpPr>
          <p:nvPr>
            <p:ph type="title"/>
          </p:nvPr>
        </p:nvSpPr>
        <p:spPr/>
        <p:txBody>
          <a:bodyPr vert="horz" lIns="91440" tIns="45720" rIns="91440" bIns="45720" rtlCol="0" anchor="ctr">
            <a:noAutofit/>
          </a:bodyPr>
          <a:lstStyle/>
          <a:p>
            <a:r>
              <a:rPr lang="ru-RU" sz="3200" b="1" dirty="0">
                <a:ea typeface="+mj-lt"/>
                <a:cs typeface="+mj-lt"/>
              </a:rPr>
              <a:t/>
            </a:r>
            <a:br>
              <a:rPr lang="ru-RU" sz="3200" b="1" dirty="0">
                <a:ea typeface="+mj-lt"/>
                <a:cs typeface="+mj-lt"/>
              </a:rPr>
            </a:br>
            <a:r>
              <a:rPr lang="ru-RU" sz="3200" b="1" dirty="0">
                <a:ea typeface="+mj-lt"/>
                <a:cs typeface="+mj-lt"/>
              </a:rPr>
              <a:t/>
            </a:r>
            <a:br>
              <a:rPr lang="ru-RU" sz="3200" b="1" dirty="0">
                <a:ea typeface="+mj-lt"/>
                <a:cs typeface="+mj-lt"/>
              </a:rPr>
            </a:br>
            <a:r>
              <a:rPr lang="ru-RU" sz="3200" b="1" dirty="0">
                <a:ea typeface="+mj-lt"/>
                <a:cs typeface="+mj-lt"/>
              </a:rPr>
              <a:t>                   «Большие и маленькие кубики» </a:t>
            </a:r>
            <a:br>
              <a:rPr lang="ru-RU" sz="3200" b="1" dirty="0">
                <a:ea typeface="+mj-lt"/>
                <a:cs typeface="+mj-lt"/>
              </a:rPr>
            </a:br>
            <a:r>
              <a:rPr lang="ru-RU" sz="3200" b="1" dirty="0">
                <a:ea typeface="+mj-lt"/>
                <a:cs typeface="+mj-lt"/>
              </a:rPr>
              <a:t> Дети учатся сравнивать два резко различающихся по величине предмета: большой и маленький</a:t>
            </a:r>
            <a:endParaRPr lang="ru-RU" sz="3200" dirty="0">
              <a:cs typeface="Calibri Light"/>
            </a:endParaRPr>
          </a:p>
          <a:p>
            <a:endParaRPr lang="ru-RU" dirty="0">
              <a:cs typeface="Calibri Light"/>
            </a:endParaRPr>
          </a:p>
        </p:txBody>
      </p:sp>
      <p:pic>
        <p:nvPicPr>
          <p:cNvPr id="6" name="Рисунок 6" descr="Изображение выглядит как в помещении, пол&#10;&#10;Автоматически созданное описание">
            <a:extLst>
              <a:ext uri="{FF2B5EF4-FFF2-40B4-BE49-F238E27FC236}">
                <a16:creationId xmlns:a16="http://schemas.microsoft.com/office/drawing/2014/main" xmlns="" id="{DA8BC23E-A44A-7025-347A-91B33C05CC6C}"/>
              </a:ext>
            </a:extLst>
          </p:cNvPr>
          <p:cNvPicPr>
            <a:picLocks noChangeAspect="1"/>
          </p:cNvPicPr>
          <p:nvPr/>
        </p:nvPicPr>
        <p:blipFill>
          <a:blip r:embed="rId3"/>
          <a:stretch>
            <a:fillRect/>
          </a:stretch>
        </p:blipFill>
        <p:spPr>
          <a:xfrm>
            <a:off x="347785" y="2263531"/>
            <a:ext cx="3720123" cy="3425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7" descr="Изображение выглядит как ребенок, человек, в помещении, мальчик&#10;&#10;Автоматически созданное описание">
            <a:extLst>
              <a:ext uri="{FF2B5EF4-FFF2-40B4-BE49-F238E27FC236}">
                <a16:creationId xmlns:a16="http://schemas.microsoft.com/office/drawing/2014/main" xmlns="" id="{6486378E-CC91-F46A-2848-A125141DF427}"/>
              </a:ext>
            </a:extLst>
          </p:cNvPr>
          <p:cNvPicPr>
            <a:picLocks noChangeAspect="1"/>
          </p:cNvPicPr>
          <p:nvPr/>
        </p:nvPicPr>
        <p:blipFill>
          <a:blip r:embed="rId4"/>
          <a:stretch>
            <a:fillRect/>
          </a:stretch>
        </p:blipFill>
        <p:spPr>
          <a:xfrm>
            <a:off x="8065477" y="2263531"/>
            <a:ext cx="3671276" cy="3366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1" descr="Изображение выглядит как текст, в помещении, человек, ребенок&#10;&#10;Автоматически созданное описание">
            <a:extLst>
              <a:ext uri="{FF2B5EF4-FFF2-40B4-BE49-F238E27FC236}">
                <a16:creationId xmlns:a16="http://schemas.microsoft.com/office/drawing/2014/main" xmlns="" id="{DEE2C778-42AA-3389-B230-571C17811360}"/>
              </a:ext>
            </a:extLst>
          </p:cNvPr>
          <p:cNvPicPr>
            <a:picLocks noChangeAspect="1"/>
          </p:cNvPicPr>
          <p:nvPr/>
        </p:nvPicPr>
        <p:blipFill>
          <a:blip r:embed="rId5"/>
          <a:stretch>
            <a:fillRect/>
          </a:stretch>
        </p:blipFill>
        <p:spPr>
          <a:xfrm>
            <a:off x="4519246" y="2976685"/>
            <a:ext cx="3300045" cy="3366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410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236F8B-1A8B-AEEB-20E0-18BA7D32E223}"/>
              </a:ext>
            </a:extLst>
          </p:cNvPr>
          <p:cNvSpPr>
            <a:spLocks noGrp="1"/>
          </p:cNvSpPr>
          <p:nvPr>
            <p:ph type="title"/>
          </p:nvPr>
        </p:nvSpPr>
        <p:spPr/>
        <p:txBody>
          <a:bodyPr/>
          <a:lstStyle/>
          <a:p>
            <a:endParaRPr lang="ru-RU"/>
          </a:p>
        </p:txBody>
      </p:sp>
      <p:sp>
        <p:nvSpPr>
          <p:cNvPr id="6" name="TextBox 5">
            <a:extLst>
              <a:ext uri="{FF2B5EF4-FFF2-40B4-BE49-F238E27FC236}">
                <a16:creationId xmlns:a16="http://schemas.microsoft.com/office/drawing/2014/main" xmlns="" id="{DE196C09-8B11-82EA-70E3-C0A46CC187DF}"/>
              </a:ext>
            </a:extLst>
          </p:cNvPr>
          <p:cNvSpPr txBox="1"/>
          <p:nvPr/>
        </p:nvSpPr>
        <p:spPr>
          <a:xfrm>
            <a:off x="1930401" y="709247"/>
            <a:ext cx="89564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ru-RU" sz="2400" b="1" i="1">
              <a:cs typeface="Arial"/>
            </a:endParaRPr>
          </a:p>
        </p:txBody>
      </p:sp>
      <p:pic>
        <p:nvPicPr>
          <p:cNvPr id="9" name="Рисунок 9">
            <a:extLst>
              <a:ext uri="{FF2B5EF4-FFF2-40B4-BE49-F238E27FC236}">
                <a16:creationId xmlns:a16="http://schemas.microsoft.com/office/drawing/2014/main" xmlns="" id="{2D943DFB-F9C9-8855-B0E4-ED67781D83C8}"/>
              </a:ext>
            </a:extLst>
          </p:cNvPr>
          <p:cNvPicPr>
            <a:picLocks noGrp="1" noChangeAspect="1"/>
          </p:cNvPicPr>
          <p:nvPr>
            <p:ph idx="1"/>
          </p:nvPr>
        </p:nvPicPr>
        <p:blipFill>
          <a:blip r:embed="rId2"/>
          <a:stretch>
            <a:fillRect/>
          </a:stretch>
        </p:blipFill>
        <p:spPr>
          <a:xfrm>
            <a:off x="570" y="-128221"/>
            <a:ext cx="12220168" cy="6920645"/>
          </a:xfrm>
        </p:spPr>
      </p:pic>
      <p:sp>
        <p:nvSpPr>
          <p:cNvPr id="10" name="TextBox 9">
            <a:extLst>
              <a:ext uri="{FF2B5EF4-FFF2-40B4-BE49-F238E27FC236}">
                <a16:creationId xmlns:a16="http://schemas.microsoft.com/office/drawing/2014/main" xmlns="" id="{84621B75-A193-0A1C-4A92-A84BC69EBA2C}"/>
              </a:ext>
            </a:extLst>
          </p:cNvPr>
          <p:cNvSpPr txBox="1"/>
          <p:nvPr/>
        </p:nvSpPr>
        <p:spPr>
          <a:xfrm>
            <a:off x="836247" y="1461477"/>
            <a:ext cx="1067581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t>Главной составляющей полноценного развития детей в раннем и младшем дошкольном возрасте является сенсорное развитие. Сенсорное развитие, направленное на формирование полноценного восприятия окружающей действительности, служит основой познания мира, первой ступенью которого является чувственный опыт. Успешность умственного, физического, эстетического воспитания в значительной степени зависит от уровня сенсорного развития детей, т.е. от того насколько совершенно ребенок слышит, видит, осязает окружающее. Великое множество игр по сенсорному развитию помогает педагогам выбирать наиболее приемлемые для каждой возрастной группы. И не важно будут это игры с полок магазина или сделанные своими руками.</a:t>
            </a:r>
            <a:r>
              <a:rPr lang="ru-RU" sz="2400" b="1">
                <a:cs typeface="Calibri"/>
              </a:rPr>
              <a:t>​</a:t>
            </a:r>
          </a:p>
        </p:txBody>
      </p:sp>
    </p:spTree>
    <p:extLst>
      <p:ext uri="{BB962C8B-B14F-4D97-AF65-F5344CB8AC3E}">
        <p14:creationId xmlns:p14="http://schemas.microsoft.com/office/powerpoint/2010/main" val="27577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E798BB4B-0654-D870-9DE6-8342544DEA80}"/>
              </a:ext>
            </a:extLst>
          </p:cNvPr>
          <p:cNvPicPr>
            <a:picLocks noGrp="1" noChangeAspect="1"/>
          </p:cNvPicPr>
          <p:nvPr>
            <p:ph idx="1"/>
          </p:nvPr>
        </p:nvPicPr>
        <p:blipFill>
          <a:blip r:embed="rId2"/>
          <a:stretch>
            <a:fillRect/>
          </a:stretch>
        </p:blipFill>
        <p:spPr>
          <a:xfrm>
            <a:off x="-25612" y="-3175"/>
            <a:ext cx="12212744" cy="6556058"/>
          </a:xfrm>
        </p:spPr>
      </p:pic>
      <p:sp>
        <p:nvSpPr>
          <p:cNvPr id="6" name="Заголовок 5">
            <a:extLst>
              <a:ext uri="{FF2B5EF4-FFF2-40B4-BE49-F238E27FC236}">
                <a16:creationId xmlns:a16="http://schemas.microsoft.com/office/drawing/2014/main" xmlns="" id="{8731261B-5B4E-3B95-C092-3822FB9429EB}"/>
              </a:ext>
            </a:extLst>
          </p:cNvPr>
          <p:cNvSpPr>
            <a:spLocks noGrp="1"/>
          </p:cNvSpPr>
          <p:nvPr>
            <p:ph type="title"/>
          </p:nvPr>
        </p:nvSpPr>
        <p:spPr>
          <a:xfrm>
            <a:off x="1203960" y="-1148715"/>
            <a:ext cx="10129520" cy="5785803"/>
          </a:xfrm>
        </p:spPr>
        <p:txBody>
          <a:bodyPr>
            <a:normAutofit fontScale="90000"/>
          </a:bodyPr>
          <a:lstStyle/>
          <a:p>
            <a:pPr>
              <a:spcBef>
                <a:spcPts val="1000"/>
              </a:spcBef>
            </a:pP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Цель работы – показать влияние предметной деятельности детей раннего возраста на развитие сенсорных способностей: цвета, формы, величины.</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
            </a:r>
            <a:br>
              <a:rPr lang="ru-RU" sz="2400" b="1">
                <a:ea typeface="+mj-lt"/>
                <a:cs typeface="+mj-lt"/>
              </a:rPr>
            </a:br>
            <a:r>
              <a:rPr lang="ru-RU" sz="2400" b="1">
                <a:ea typeface="+mj-lt"/>
                <a:cs typeface="+mj-lt"/>
              </a:rPr>
              <a:t>Задачи: </a:t>
            </a:r>
            <a:endParaRPr lang="en-US" sz="2400" b="1">
              <a:ea typeface="+mj-lt"/>
              <a:cs typeface="+mj-lt"/>
            </a:endParaRPr>
          </a:p>
          <a:p>
            <a:pPr marL="285750" indent="-285750">
              <a:spcBef>
                <a:spcPts val="1000"/>
              </a:spcBef>
              <a:buFont typeface="Arial"/>
              <a:buChar char="•"/>
            </a:pPr>
            <a:r>
              <a:rPr lang="ru-RU" sz="2400" b="1">
                <a:ea typeface="+mj-lt"/>
                <a:cs typeface="+mj-lt"/>
              </a:rPr>
              <a:t> Обогащать чувственный опыт детей в разных видах деятельности. </a:t>
            </a:r>
          </a:p>
          <a:p>
            <a:pPr marL="285750" indent="-285750">
              <a:spcBef>
                <a:spcPts val="1000"/>
              </a:spcBef>
              <a:buFont typeface="Arial"/>
              <a:buChar char="•"/>
            </a:pPr>
            <a:r>
              <a:rPr lang="ru-RU" sz="2400" b="1">
                <a:ea typeface="+mj-lt"/>
                <a:cs typeface="+mj-lt"/>
              </a:rPr>
              <a:t> Учить обследовать предмет, выделяя форму, цвет, величину.</a:t>
            </a:r>
            <a:endParaRPr lang="en-US" sz="2400" b="1">
              <a:ea typeface="+mj-lt"/>
              <a:cs typeface="+mj-lt"/>
            </a:endParaRPr>
          </a:p>
          <a:p>
            <a:pPr marL="285750" indent="-285750">
              <a:spcBef>
                <a:spcPts val="1000"/>
              </a:spcBef>
              <a:buFont typeface="Arial"/>
              <a:buChar char="•"/>
            </a:pPr>
            <a:r>
              <a:rPr lang="ru-RU" sz="2400" b="1">
                <a:ea typeface="+mj-lt"/>
                <a:cs typeface="+mj-lt"/>
              </a:rPr>
              <a:t>Упражнять в умении устанавливать сходство и различие между предметами. </a:t>
            </a:r>
            <a:endParaRPr lang="en-US" sz="2400" b="1">
              <a:ea typeface="+mj-lt"/>
              <a:cs typeface="+mj-lt"/>
            </a:endParaRPr>
          </a:p>
          <a:p>
            <a:pPr marL="285750" indent="-285750">
              <a:spcBef>
                <a:spcPts val="1000"/>
              </a:spcBef>
              <a:buFont typeface="Arial"/>
              <a:buChar char="•"/>
            </a:pPr>
            <a:r>
              <a:rPr lang="ru-RU" sz="2400" b="1">
                <a:ea typeface="+mj-lt"/>
                <a:cs typeface="+mj-lt"/>
              </a:rPr>
              <a:t>Формировать умение называть свойства предметов.</a:t>
            </a:r>
            <a:endParaRPr lang="en-US" sz="2400" b="1">
              <a:ea typeface="+mj-lt"/>
              <a:cs typeface="+mj-lt"/>
            </a:endParaRPr>
          </a:p>
          <a:p>
            <a:pPr marL="285750" indent="-285750">
              <a:spcBef>
                <a:spcPts val="1000"/>
              </a:spcBef>
              <a:buFont typeface="Arial"/>
              <a:buChar char="•"/>
            </a:pPr>
            <a:r>
              <a:rPr lang="ru-RU" sz="2400" b="1">
                <a:ea typeface="+mj-lt"/>
                <a:cs typeface="+mj-lt"/>
              </a:rPr>
              <a:t>Содействовать развитию элементарной самостоятельности и инициативности деятельности.</a:t>
            </a:r>
          </a:p>
          <a:p>
            <a:r>
              <a:rPr lang="ru-RU" sz="2400" b="1">
                <a:ea typeface="+mj-lt"/>
                <a:cs typeface="+mj-lt"/>
              </a:rPr>
              <a:t/>
            </a:r>
            <a:br>
              <a:rPr lang="ru-RU" sz="2400" b="1">
                <a:ea typeface="+mj-lt"/>
                <a:cs typeface="+mj-lt"/>
              </a:rPr>
            </a:br>
            <a:endParaRPr lang="ru-RU" sz="2400" b="1">
              <a:ea typeface="+mj-lt"/>
              <a:cs typeface="+mj-lt"/>
            </a:endParaRPr>
          </a:p>
          <a:p>
            <a:endParaRPr lang="ru-RU">
              <a:cs typeface="Calibri Light"/>
            </a:endParaRPr>
          </a:p>
        </p:txBody>
      </p:sp>
      <p:sp>
        <p:nvSpPr>
          <p:cNvPr id="7" name="Заголовок 1">
            <a:extLst>
              <a:ext uri="{FF2B5EF4-FFF2-40B4-BE49-F238E27FC236}">
                <a16:creationId xmlns:a16="http://schemas.microsoft.com/office/drawing/2014/main" xmlns="" id="{C805465B-DC39-6C8A-3E4B-85F6AAF12EC9}"/>
              </a:ext>
            </a:extLst>
          </p:cNvPr>
          <p:cNvSpPr>
            <a:spLocks noGrp="1"/>
          </p:cNvSpPr>
          <p:nvPr/>
        </p:nvSpPr>
        <p:spPr>
          <a:xfrm>
            <a:off x="838200" y="2224405"/>
            <a:ext cx="10474960" cy="241268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cs typeface="Calibri Light"/>
              </a:rPr>
              <a:t/>
            </a:r>
            <a:br>
              <a:rPr lang="ru-RU">
                <a:cs typeface="Calibri Light"/>
              </a:rPr>
            </a:br>
            <a:r>
              <a:rPr lang="ru-RU">
                <a:cs typeface="Calibri Light"/>
              </a:rPr>
              <a:t/>
            </a:r>
            <a:br>
              <a:rPr lang="ru-RU">
                <a:cs typeface="Calibri Light"/>
              </a:rPr>
            </a:br>
            <a:r>
              <a:rPr lang="ru-RU">
                <a:cs typeface="Calibri Light"/>
              </a:rPr>
              <a:t/>
            </a:r>
            <a:br>
              <a:rPr lang="ru-RU">
                <a:cs typeface="Calibri Light"/>
              </a:rPr>
            </a:br>
            <a:r>
              <a:rPr lang="ru-RU">
                <a:cs typeface="Calibri Light"/>
              </a:rPr>
              <a:t/>
            </a:r>
            <a:br>
              <a:rPr lang="ru-RU">
                <a:cs typeface="Calibri Light"/>
              </a:rPr>
            </a:br>
            <a:r>
              <a:rPr lang="ru-RU">
                <a:cs typeface="Calibri Light"/>
              </a:rPr>
              <a:t/>
            </a:r>
            <a:br>
              <a:rPr lang="ru-RU">
                <a:cs typeface="Calibri Light"/>
              </a:rPr>
            </a:br>
            <a:endParaRPr lang="ru-RU" sz="2400" b="1">
              <a:cs typeface="Calibri Light"/>
            </a:endParaRPr>
          </a:p>
        </p:txBody>
      </p:sp>
    </p:spTree>
    <p:extLst>
      <p:ext uri="{BB962C8B-B14F-4D97-AF65-F5344CB8AC3E}">
        <p14:creationId xmlns:p14="http://schemas.microsoft.com/office/powerpoint/2010/main" val="338402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16EFE2EF-E8D4-DA42-3A33-D19E1FA77C66}"/>
              </a:ext>
            </a:extLst>
          </p:cNvPr>
          <p:cNvPicPr>
            <a:picLocks noGrp="1" noChangeAspect="1"/>
          </p:cNvPicPr>
          <p:nvPr>
            <p:ph idx="1"/>
          </p:nvPr>
        </p:nvPicPr>
        <p:blipFill>
          <a:blip r:embed="rId2"/>
          <a:stretch>
            <a:fillRect/>
          </a:stretch>
        </p:blipFill>
        <p:spPr>
          <a:xfrm>
            <a:off x="35348" y="-3175"/>
            <a:ext cx="12151784" cy="6860858"/>
          </a:xfrm>
        </p:spPr>
      </p:pic>
      <p:sp>
        <p:nvSpPr>
          <p:cNvPr id="2" name="Заголовок 1">
            <a:extLst>
              <a:ext uri="{FF2B5EF4-FFF2-40B4-BE49-F238E27FC236}">
                <a16:creationId xmlns:a16="http://schemas.microsoft.com/office/drawing/2014/main" xmlns="" id="{B5B8BB79-B8DC-FCB2-CA22-A6BF166C491C}"/>
              </a:ext>
            </a:extLst>
          </p:cNvPr>
          <p:cNvSpPr>
            <a:spLocks noGrp="1"/>
          </p:cNvSpPr>
          <p:nvPr>
            <p:ph type="title"/>
          </p:nvPr>
        </p:nvSpPr>
        <p:spPr>
          <a:xfrm>
            <a:off x="838200" y="1767205"/>
            <a:ext cx="10515600" cy="4454843"/>
          </a:xfrm>
        </p:spPr>
        <p:txBody>
          <a:bodyPr/>
          <a:lstStyle/>
          <a:p>
            <a:pPr>
              <a:spcBef>
                <a:spcPts val="1000"/>
              </a:spcBef>
            </a:pPr>
            <a:r>
              <a:rPr lang="ru-RU" sz="2800" b="1" i="1">
                <a:ea typeface="+mj-lt"/>
                <a:cs typeface="+mj-lt"/>
              </a:rPr>
              <a:t>Сенсорное воспитание – это основная база, на которой строится всестороннее развитие личности. </a:t>
            </a:r>
            <a:br>
              <a:rPr lang="ru-RU" sz="2800" b="1" i="1">
                <a:ea typeface="+mj-lt"/>
                <a:cs typeface="+mj-lt"/>
              </a:rPr>
            </a:br>
            <a:r>
              <a:rPr lang="ru-RU" sz="2800" b="1" i="1">
                <a:ea typeface="+mj-lt"/>
                <a:cs typeface="+mj-lt"/>
              </a:rPr>
              <a:t/>
            </a:r>
            <a:br>
              <a:rPr lang="ru-RU" sz="2800" b="1" i="1">
                <a:ea typeface="+mj-lt"/>
                <a:cs typeface="+mj-lt"/>
              </a:rPr>
            </a:br>
            <a:r>
              <a:rPr lang="ru-RU" sz="2800" b="1" i="1">
                <a:ea typeface="+mj-lt"/>
                <a:cs typeface="+mj-lt"/>
              </a:rPr>
              <a:t/>
            </a:r>
            <a:br>
              <a:rPr lang="ru-RU" sz="2800" b="1" i="1">
                <a:ea typeface="+mj-lt"/>
                <a:cs typeface="+mj-lt"/>
              </a:rPr>
            </a:br>
            <a:r>
              <a:rPr lang="ru-RU" sz="2800" b="1" i="1">
                <a:ea typeface="+mj-lt"/>
                <a:cs typeface="+mj-lt"/>
              </a:rPr>
              <a:t>Ранний возраст – «золотая пора» сенсорного воспитания. На этапе раннего детства ознакомление со свойствами предметов играет определяющую роль.</a:t>
            </a:r>
            <a:endParaRPr lang="ru-RU" sz="2800" b="1" i="1">
              <a:cs typeface="Calibri Light"/>
            </a:endParaRPr>
          </a:p>
          <a:p>
            <a:endParaRPr lang="ru-RU" sz="2800" b="1" i="1">
              <a:cs typeface="Calibri Light"/>
            </a:endParaRPr>
          </a:p>
        </p:txBody>
      </p:sp>
    </p:spTree>
    <p:extLst>
      <p:ext uri="{BB962C8B-B14F-4D97-AF65-F5344CB8AC3E}">
        <p14:creationId xmlns:p14="http://schemas.microsoft.com/office/powerpoint/2010/main" val="10604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6112C30F-1B4A-6063-E536-DFBFF405F9F1}"/>
              </a:ext>
            </a:extLst>
          </p:cNvPr>
          <p:cNvPicPr>
            <a:picLocks noGrp="1" noChangeAspect="1"/>
          </p:cNvPicPr>
          <p:nvPr>
            <p:ph idx="1"/>
          </p:nvPr>
        </p:nvPicPr>
        <p:blipFill>
          <a:blip r:embed="rId2"/>
          <a:stretch>
            <a:fillRect/>
          </a:stretch>
        </p:blipFill>
        <p:spPr>
          <a:xfrm>
            <a:off x="4868" y="-3175"/>
            <a:ext cx="12141624" cy="6810058"/>
          </a:xfrm>
        </p:spPr>
      </p:pic>
      <p:sp>
        <p:nvSpPr>
          <p:cNvPr id="2" name="Заголовок 1">
            <a:extLst>
              <a:ext uri="{FF2B5EF4-FFF2-40B4-BE49-F238E27FC236}">
                <a16:creationId xmlns:a16="http://schemas.microsoft.com/office/drawing/2014/main" xmlns="" id="{F50D5E6B-1071-71F2-CD2A-57768D363F0A}"/>
              </a:ext>
            </a:extLst>
          </p:cNvPr>
          <p:cNvSpPr>
            <a:spLocks noGrp="1"/>
          </p:cNvSpPr>
          <p:nvPr>
            <p:ph type="title"/>
          </p:nvPr>
        </p:nvSpPr>
        <p:spPr/>
        <p:txBody>
          <a:bodyPr>
            <a:normAutofit fontScale="90000"/>
          </a:bodyPr>
          <a:lstStyle/>
          <a:p>
            <a:pPr>
              <a:spcBef>
                <a:spcPts val="1000"/>
              </a:spcBef>
            </a:pPr>
            <a:r>
              <a:rPr lang="ru-RU">
                <a:ea typeface="+mj-lt"/>
                <a:cs typeface="+mj-lt"/>
              </a:rPr>
              <a:t>                          </a:t>
            </a:r>
            <a:r>
              <a:rPr lang="ru-RU" b="1" i="1">
                <a:ea typeface="+mj-lt"/>
                <a:cs typeface="+mj-lt"/>
              </a:rPr>
              <a:t> </a:t>
            </a:r>
            <a:r>
              <a:rPr lang="ru-RU" sz="2800" b="1" i="1">
                <a:ea typeface="+mj-lt"/>
                <a:cs typeface="+mj-lt"/>
              </a:rPr>
              <a:t>Игра «Собери пирамидку» </a:t>
            </a:r>
            <a:br>
              <a:rPr lang="ru-RU" sz="2800" b="1" i="1">
                <a:ea typeface="+mj-lt"/>
                <a:cs typeface="+mj-lt"/>
              </a:rPr>
            </a:br>
            <a:r>
              <a:rPr lang="ru-RU" sz="2800" b="1" i="1">
                <a:ea typeface="+mj-lt"/>
                <a:cs typeface="+mj-lt"/>
              </a:rPr>
              <a:t>Учит детей сравнивать предметы по величине, упорядочивать их от самого большого до самого малого.</a:t>
            </a:r>
            <a:endParaRPr lang="ru-RU" sz="2800" b="1" i="1">
              <a:cs typeface="Calibri Light"/>
            </a:endParaRPr>
          </a:p>
          <a:p>
            <a:endParaRPr lang="ru-RU" b="1" i="1">
              <a:cs typeface="Calibri Light"/>
            </a:endParaRPr>
          </a:p>
        </p:txBody>
      </p:sp>
      <p:pic>
        <p:nvPicPr>
          <p:cNvPr id="5" name="Рисунок 5" descr="Изображение выглядит как текст, ребенок, в помещении, мальчик&#10;&#10;Автоматически созданное описание">
            <a:extLst>
              <a:ext uri="{FF2B5EF4-FFF2-40B4-BE49-F238E27FC236}">
                <a16:creationId xmlns:a16="http://schemas.microsoft.com/office/drawing/2014/main" xmlns="" id="{697FA8EE-3E50-1014-44CD-3D43FD683F59}"/>
              </a:ext>
            </a:extLst>
          </p:cNvPr>
          <p:cNvPicPr>
            <a:picLocks noChangeAspect="1"/>
          </p:cNvPicPr>
          <p:nvPr/>
        </p:nvPicPr>
        <p:blipFill>
          <a:blip r:embed="rId3"/>
          <a:stretch>
            <a:fillRect/>
          </a:stretch>
        </p:blipFill>
        <p:spPr>
          <a:xfrm>
            <a:off x="235115" y="2422175"/>
            <a:ext cx="4463756" cy="3872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6" descr="Изображение выглядит как в помещении&#10;&#10;Автоматически созданное описание">
            <a:extLst>
              <a:ext uri="{FF2B5EF4-FFF2-40B4-BE49-F238E27FC236}">
                <a16:creationId xmlns:a16="http://schemas.microsoft.com/office/drawing/2014/main" xmlns="" id="{15E33BE8-1A3F-B6F5-8FCA-D5CF9920E527}"/>
              </a:ext>
            </a:extLst>
          </p:cNvPr>
          <p:cNvPicPr>
            <a:picLocks noChangeAspect="1"/>
          </p:cNvPicPr>
          <p:nvPr/>
        </p:nvPicPr>
        <p:blipFill>
          <a:blip r:embed="rId4"/>
          <a:stretch>
            <a:fillRect/>
          </a:stretch>
        </p:blipFill>
        <p:spPr>
          <a:xfrm>
            <a:off x="4246563" y="1307055"/>
            <a:ext cx="3709817" cy="26595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7" descr="Изображение выглядит как в помещении, пол&#10;&#10;Автоматически созданное описание">
            <a:extLst>
              <a:ext uri="{FF2B5EF4-FFF2-40B4-BE49-F238E27FC236}">
                <a16:creationId xmlns:a16="http://schemas.microsoft.com/office/drawing/2014/main" xmlns="" id="{F6DDAD77-63F0-FC62-B62E-0131E3815CD1}"/>
              </a:ext>
            </a:extLst>
          </p:cNvPr>
          <p:cNvPicPr>
            <a:picLocks noChangeAspect="1"/>
          </p:cNvPicPr>
          <p:nvPr/>
        </p:nvPicPr>
        <p:blipFill>
          <a:blip r:embed="rId5"/>
          <a:stretch>
            <a:fillRect/>
          </a:stretch>
        </p:blipFill>
        <p:spPr>
          <a:xfrm>
            <a:off x="7604733" y="2235133"/>
            <a:ext cx="4540738" cy="3933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827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B498524F-F63F-9EE3-557D-7522A5E7A100}"/>
              </a:ext>
            </a:extLst>
          </p:cNvPr>
          <p:cNvPicPr>
            <a:picLocks noGrp="1" noChangeAspect="1"/>
          </p:cNvPicPr>
          <p:nvPr>
            <p:ph idx="1"/>
          </p:nvPr>
        </p:nvPicPr>
        <p:blipFill>
          <a:blip r:embed="rId2"/>
          <a:stretch>
            <a:fillRect/>
          </a:stretch>
        </p:blipFill>
        <p:spPr>
          <a:xfrm>
            <a:off x="39648" y="-1221"/>
            <a:ext cx="12239705" cy="6832721"/>
          </a:xfrm>
        </p:spPr>
      </p:pic>
      <p:sp>
        <p:nvSpPr>
          <p:cNvPr id="2" name="Заголовок 1">
            <a:extLst>
              <a:ext uri="{FF2B5EF4-FFF2-40B4-BE49-F238E27FC236}">
                <a16:creationId xmlns:a16="http://schemas.microsoft.com/office/drawing/2014/main" xmlns="" id="{1CE88C37-C763-9720-D301-BF66F2F005D6}"/>
              </a:ext>
            </a:extLst>
          </p:cNvPr>
          <p:cNvSpPr>
            <a:spLocks noGrp="1"/>
          </p:cNvSpPr>
          <p:nvPr>
            <p:ph type="title"/>
          </p:nvPr>
        </p:nvSpPr>
        <p:spPr/>
        <p:txBody>
          <a:bodyPr>
            <a:normAutofit fontScale="90000"/>
          </a:bodyPr>
          <a:lstStyle/>
          <a:p>
            <a:r>
              <a:rPr lang="ru-RU">
                <a:ea typeface="+mj-lt"/>
                <a:cs typeface="+mj-lt"/>
              </a:rPr>
              <a:t>                               </a:t>
            </a:r>
            <a:r>
              <a:rPr lang="ru-RU" b="1" i="1">
                <a:ea typeface="+mj-lt"/>
                <a:cs typeface="+mj-lt"/>
              </a:rPr>
              <a:t> </a:t>
            </a:r>
            <a:r>
              <a:rPr lang="ru-RU" sz="2800" b="1" i="1">
                <a:ea typeface="+mj-lt"/>
                <a:cs typeface="+mj-lt"/>
              </a:rPr>
              <a:t>Игра «Прищепки». </a:t>
            </a:r>
            <a:br>
              <a:rPr lang="ru-RU" sz="2800" b="1" i="1">
                <a:ea typeface="+mj-lt"/>
                <a:cs typeface="+mj-lt"/>
              </a:rPr>
            </a:br>
            <a:r>
              <a:rPr lang="ru-RU" sz="2800" b="1" i="1">
                <a:ea typeface="+mj-lt"/>
                <a:cs typeface="+mj-lt"/>
              </a:rPr>
              <a:t>    Учить пользоваться прищепкой; развивать мускулатуру пальцев рук; подбирать прищепки по цвету.</a:t>
            </a:r>
          </a:p>
          <a:p>
            <a:endParaRPr lang="ru-RU">
              <a:cs typeface="Calibri Light"/>
            </a:endParaRPr>
          </a:p>
        </p:txBody>
      </p:sp>
      <p:pic>
        <p:nvPicPr>
          <p:cNvPr id="3" name="Рисунок 4" descr="Изображение выглядит как человек, пол, мальчик&#10;&#10;Автоматически созданное описание">
            <a:extLst>
              <a:ext uri="{FF2B5EF4-FFF2-40B4-BE49-F238E27FC236}">
                <a16:creationId xmlns:a16="http://schemas.microsoft.com/office/drawing/2014/main" xmlns="" id="{258B291A-73F3-714D-FB0A-A6252FFD3E25}"/>
              </a:ext>
            </a:extLst>
          </p:cNvPr>
          <p:cNvPicPr>
            <a:picLocks noChangeAspect="1"/>
          </p:cNvPicPr>
          <p:nvPr/>
        </p:nvPicPr>
        <p:blipFill>
          <a:blip r:embed="rId3"/>
          <a:stretch>
            <a:fillRect/>
          </a:stretch>
        </p:blipFill>
        <p:spPr>
          <a:xfrm>
            <a:off x="672669" y="1968183"/>
            <a:ext cx="3055815" cy="374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5" descr="Изображение выглядит как человек, ребенок, мальчик, в помещении&#10;&#10;Автоматически созданное описание">
            <a:extLst>
              <a:ext uri="{FF2B5EF4-FFF2-40B4-BE49-F238E27FC236}">
                <a16:creationId xmlns:a16="http://schemas.microsoft.com/office/drawing/2014/main" xmlns="" id="{9C466E1A-3572-DB34-C496-5072E50A5E38}"/>
              </a:ext>
            </a:extLst>
          </p:cNvPr>
          <p:cNvPicPr>
            <a:picLocks noChangeAspect="1"/>
          </p:cNvPicPr>
          <p:nvPr/>
        </p:nvPicPr>
        <p:blipFill>
          <a:blip r:embed="rId4"/>
          <a:stretch>
            <a:fillRect/>
          </a:stretch>
        </p:blipFill>
        <p:spPr>
          <a:xfrm>
            <a:off x="8446477" y="1971431"/>
            <a:ext cx="3622430" cy="383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6" descr="Изображение выглядит как человек, ребенок, мальчик, стол&#10;&#10;Автоматически созданное описание">
            <a:extLst>
              <a:ext uri="{FF2B5EF4-FFF2-40B4-BE49-F238E27FC236}">
                <a16:creationId xmlns:a16="http://schemas.microsoft.com/office/drawing/2014/main" xmlns="" id="{9686163E-0EB9-9F86-71D2-0A4239450093}"/>
              </a:ext>
            </a:extLst>
          </p:cNvPr>
          <p:cNvPicPr>
            <a:picLocks noChangeAspect="1"/>
          </p:cNvPicPr>
          <p:nvPr/>
        </p:nvPicPr>
        <p:blipFill>
          <a:blip r:embed="rId5"/>
          <a:stretch>
            <a:fillRect/>
          </a:stretch>
        </p:blipFill>
        <p:spPr>
          <a:xfrm>
            <a:off x="4499708" y="3220917"/>
            <a:ext cx="3417276" cy="3092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3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7B7C63-0D99-3503-1B19-139A3FE8C78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C3CB6091-3B20-84B6-ED9E-412835C7D8A7}"/>
              </a:ext>
            </a:extLst>
          </p:cNvPr>
          <p:cNvPicPr>
            <a:picLocks noGrp="1" noChangeAspect="1"/>
          </p:cNvPicPr>
          <p:nvPr>
            <p:ph idx="1"/>
          </p:nvPr>
        </p:nvPicPr>
        <p:blipFill>
          <a:blip r:embed="rId2"/>
          <a:stretch>
            <a:fillRect/>
          </a:stretch>
        </p:blipFill>
        <p:spPr>
          <a:xfrm>
            <a:off x="570" y="-1220"/>
            <a:ext cx="12190860" cy="6862029"/>
          </a:xfrm>
        </p:spPr>
      </p:pic>
      <p:sp>
        <p:nvSpPr>
          <p:cNvPr id="5" name="TextBox 4">
            <a:extLst>
              <a:ext uri="{FF2B5EF4-FFF2-40B4-BE49-F238E27FC236}">
                <a16:creationId xmlns:a16="http://schemas.microsoft.com/office/drawing/2014/main" xmlns="" id="{8B2AEF77-CC04-9C48-4570-E7982B54B24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ru-RU">
              <a:cs typeface="Arial"/>
            </a:endParaRPr>
          </a:p>
        </p:txBody>
      </p:sp>
      <p:sp>
        <p:nvSpPr>
          <p:cNvPr id="6" name="TextBox 5">
            <a:extLst>
              <a:ext uri="{FF2B5EF4-FFF2-40B4-BE49-F238E27FC236}">
                <a16:creationId xmlns:a16="http://schemas.microsoft.com/office/drawing/2014/main" xmlns="" id="{49036A6F-8E99-6187-3414-A46C10C28DDD}"/>
              </a:ext>
            </a:extLst>
          </p:cNvPr>
          <p:cNvSpPr txBox="1"/>
          <p:nvPr/>
        </p:nvSpPr>
        <p:spPr>
          <a:xfrm rot="13560000" flipH="1">
            <a:off x="4663831" y="3464169"/>
            <a:ext cx="60569" cy="1055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Arial"/>
            </a:endParaRPr>
          </a:p>
        </p:txBody>
      </p:sp>
      <p:sp>
        <p:nvSpPr>
          <p:cNvPr id="7" name="TextBox 6">
            <a:extLst>
              <a:ext uri="{FF2B5EF4-FFF2-40B4-BE49-F238E27FC236}">
                <a16:creationId xmlns:a16="http://schemas.microsoft.com/office/drawing/2014/main" xmlns="" id="{E222485F-333A-D872-7D0E-DDC6BDAD004E}"/>
              </a:ext>
            </a:extLst>
          </p:cNvPr>
          <p:cNvSpPr txBox="1"/>
          <p:nvPr/>
        </p:nvSpPr>
        <p:spPr>
          <a:xfrm>
            <a:off x="836247" y="367324"/>
            <a:ext cx="104901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a:t>
            </a:r>
            <a:r>
              <a:rPr lang="en-US" sz="2400" b="1" i="1" err="1">
                <a:cs typeface="Arial"/>
              </a:rPr>
              <a:t>Игры</a:t>
            </a:r>
            <a:r>
              <a:rPr lang="en-US" sz="2400" b="1" i="1">
                <a:cs typeface="Arial"/>
              </a:rPr>
              <a:t> с </a:t>
            </a:r>
            <a:r>
              <a:rPr lang="en-US" sz="2400" b="1" i="1" err="1">
                <a:cs typeface="Arial"/>
              </a:rPr>
              <a:t>бусинами</a:t>
            </a:r>
            <a:r>
              <a:rPr lang="en-US" sz="2400" b="1" i="1">
                <a:cs typeface="Arial"/>
              </a:rPr>
              <a:t>. </a:t>
            </a:r>
            <a:endParaRPr lang="ru-RU" sz="2400" b="1" i="1">
              <a:cs typeface="Calibri"/>
            </a:endParaRPr>
          </a:p>
          <a:p>
            <a:r>
              <a:rPr lang="en-US" sz="2400" b="1" i="1" err="1">
                <a:cs typeface="Arial"/>
              </a:rPr>
              <a:t>Отлично</a:t>
            </a:r>
            <a:r>
              <a:rPr lang="en-US" sz="2400" b="1" i="1">
                <a:cs typeface="Arial"/>
              </a:rPr>
              <a:t> </a:t>
            </a:r>
            <a:r>
              <a:rPr lang="en-US" sz="2400" b="1" i="1" err="1">
                <a:cs typeface="Arial"/>
              </a:rPr>
              <a:t>развивает</a:t>
            </a:r>
            <a:r>
              <a:rPr lang="en-US" sz="2400" b="1" i="1">
                <a:cs typeface="Arial"/>
              </a:rPr>
              <a:t> </a:t>
            </a:r>
            <a:r>
              <a:rPr lang="en-US" sz="2400" b="1" i="1" err="1">
                <a:cs typeface="Arial"/>
              </a:rPr>
              <a:t>руку</a:t>
            </a:r>
            <a:r>
              <a:rPr lang="en-US" sz="2400" b="1" i="1">
                <a:cs typeface="Arial"/>
              </a:rPr>
              <a:t> </a:t>
            </a:r>
            <a:r>
              <a:rPr lang="en-US" sz="2400" b="1" i="1" err="1">
                <a:cs typeface="Arial"/>
              </a:rPr>
              <a:t>разнообразное</a:t>
            </a:r>
            <a:r>
              <a:rPr lang="en-US" sz="2400" b="1" i="1">
                <a:cs typeface="Arial"/>
              </a:rPr>
              <a:t> </a:t>
            </a:r>
            <a:r>
              <a:rPr lang="en-US" sz="2400" b="1" i="1" err="1">
                <a:cs typeface="Arial"/>
              </a:rPr>
              <a:t>нанизывание</a:t>
            </a:r>
            <a:r>
              <a:rPr lang="en-US" sz="2400" b="1" i="1">
                <a:cs typeface="Arial"/>
              </a:rPr>
              <a:t>. </a:t>
            </a:r>
            <a:r>
              <a:rPr lang="en-US" sz="2400" b="1" i="1" err="1">
                <a:cs typeface="Arial"/>
              </a:rPr>
              <a:t>Нанизывать</a:t>
            </a:r>
            <a:r>
              <a:rPr lang="en-US" sz="2400" b="1" i="1">
                <a:cs typeface="Arial"/>
              </a:rPr>
              <a:t> </a:t>
            </a:r>
            <a:endParaRPr lang="ru-RU" sz="2400" b="1" i="1">
              <a:cs typeface="Calibri"/>
            </a:endParaRPr>
          </a:p>
          <a:p>
            <a:r>
              <a:rPr lang="en-US" sz="2400" b="1" i="1" err="1">
                <a:cs typeface="Arial"/>
              </a:rPr>
              <a:t>можно</a:t>
            </a:r>
            <a:r>
              <a:rPr lang="en-US" sz="2400" b="1" i="1">
                <a:cs typeface="Arial"/>
              </a:rPr>
              <a:t> </a:t>
            </a:r>
            <a:r>
              <a:rPr lang="en-US" sz="2400" b="1" i="1" err="1">
                <a:cs typeface="Arial"/>
              </a:rPr>
              <a:t>все</a:t>
            </a:r>
            <a:r>
              <a:rPr lang="en-US" sz="2400" b="1" i="1">
                <a:cs typeface="Arial"/>
              </a:rPr>
              <a:t>, </a:t>
            </a:r>
            <a:r>
              <a:rPr lang="en-US" sz="2400" b="1" i="1" err="1">
                <a:cs typeface="Arial"/>
              </a:rPr>
              <a:t>что</a:t>
            </a:r>
            <a:r>
              <a:rPr lang="en-US" sz="2400" b="1" i="1">
                <a:cs typeface="Arial"/>
              </a:rPr>
              <a:t> </a:t>
            </a:r>
            <a:r>
              <a:rPr lang="en-US" sz="2400" b="1" i="1" err="1">
                <a:cs typeface="Arial"/>
              </a:rPr>
              <a:t>нанизывается</a:t>
            </a:r>
            <a:r>
              <a:rPr lang="en-US" sz="2400" b="1" i="1">
                <a:cs typeface="Arial"/>
              </a:rPr>
              <a:t>. </a:t>
            </a:r>
            <a:r>
              <a:rPr lang="en-US" sz="2400" b="1" i="1" err="1">
                <a:cs typeface="Arial"/>
              </a:rPr>
              <a:t>Бусины</a:t>
            </a:r>
            <a:r>
              <a:rPr lang="en-US" sz="2400" b="1" i="1">
                <a:cs typeface="Arial"/>
              </a:rPr>
              <a:t> </a:t>
            </a:r>
            <a:r>
              <a:rPr lang="en-US" sz="2400" b="1" i="1" err="1">
                <a:cs typeface="Arial"/>
              </a:rPr>
              <a:t>также</a:t>
            </a:r>
            <a:r>
              <a:rPr lang="en-US" sz="2400" b="1" i="1">
                <a:cs typeface="Arial"/>
              </a:rPr>
              <a:t> </a:t>
            </a:r>
            <a:r>
              <a:rPr lang="en-US" sz="2400" b="1" i="1" err="1">
                <a:cs typeface="Arial"/>
              </a:rPr>
              <a:t>можно</a:t>
            </a:r>
            <a:r>
              <a:rPr lang="en-US" sz="2400" b="1" i="1">
                <a:cs typeface="Arial"/>
              </a:rPr>
              <a:t> </a:t>
            </a:r>
            <a:r>
              <a:rPr lang="en-US" sz="2400" b="1" i="1" err="1">
                <a:cs typeface="Arial"/>
              </a:rPr>
              <a:t>сортировать</a:t>
            </a:r>
            <a:r>
              <a:rPr lang="en-US" sz="2400" b="1" i="1">
                <a:cs typeface="Arial"/>
              </a:rPr>
              <a:t> </a:t>
            </a:r>
            <a:r>
              <a:rPr lang="en-US" sz="2400" b="1" i="1" err="1">
                <a:cs typeface="Arial"/>
              </a:rPr>
              <a:t>по</a:t>
            </a:r>
            <a:r>
              <a:rPr lang="en-US" sz="2400" b="1" i="1">
                <a:cs typeface="Arial"/>
              </a:rPr>
              <a:t> </a:t>
            </a:r>
            <a:r>
              <a:rPr lang="en-US" sz="2400" b="1" i="1" err="1">
                <a:cs typeface="Arial"/>
              </a:rPr>
              <a:t>размеру</a:t>
            </a:r>
            <a:r>
              <a:rPr lang="en-US" sz="2400" b="1" i="1">
                <a:cs typeface="Arial"/>
              </a:rPr>
              <a:t>, </a:t>
            </a:r>
            <a:r>
              <a:rPr lang="en-US" sz="2400" b="1" i="1" err="1">
                <a:cs typeface="Arial"/>
              </a:rPr>
              <a:t>цвету</a:t>
            </a:r>
            <a:r>
              <a:rPr lang="en-US" sz="2400" b="1" i="1">
                <a:cs typeface="Arial"/>
              </a:rPr>
              <a:t>, </a:t>
            </a:r>
            <a:r>
              <a:rPr lang="en-US" sz="2400" b="1" i="1" err="1">
                <a:cs typeface="Arial"/>
              </a:rPr>
              <a:t>форме</a:t>
            </a:r>
            <a:r>
              <a:rPr lang="en-US" sz="2400" b="1" i="1">
                <a:cs typeface="Arial"/>
              </a:rPr>
              <a:t>.  ​</a:t>
            </a:r>
            <a:endParaRPr lang="ru-RU" sz="2400" b="1" i="1">
              <a:cs typeface="Calibri"/>
            </a:endParaRPr>
          </a:p>
          <a:p>
            <a:endParaRPr lang="en-US" sz="2400" b="1" i="1">
              <a:cs typeface="Arial"/>
            </a:endParaRPr>
          </a:p>
          <a:p>
            <a:endParaRPr lang="en-US" sz="2400" b="1">
              <a:cs typeface="Arial"/>
            </a:endParaRPr>
          </a:p>
        </p:txBody>
      </p:sp>
      <p:pic>
        <p:nvPicPr>
          <p:cNvPr id="8" name="Рисунок 8" descr="Изображение выглядит как пол, в помещении, человек&#10;&#10;Автоматически созданное описание">
            <a:extLst>
              <a:ext uri="{FF2B5EF4-FFF2-40B4-BE49-F238E27FC236}">
                <a16:creationId xmlns:a16="http://schemas.microsoft.com/office/drawing/2014/main" xmlns="" id="{86950BB6-7160-30A5-3394-BE625E6C5CD2}"/>
              </a:ext>
            </a:extLst>
          </p:cNvPr>
          <p:cNvPicPr>
            <a:picLocks noChangeAspect="1"/>
          </p:cNvPicPr>
          <p:nvPr/>
        </p:nvPicPr>
        <p:blipFill>
          <a:blip r:embed="rId3"/>
          <a:stretch>
            <a:fillRect/>
          </a:stretch>
        </p:blipFill>
        <p:spPr>
          <a:xfrm>
            <a:off x="191477" y="2674814"/>
            <a:ext cx="27432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Рисунок 11" descr="Изображение выглядит как человек, в помещении, мальчик, ребенок&#10;&#10;Автоматически созданное описание">
            <a:extLst>
              <a:ext uri="{FF2B5EF4-FFF2-40B4-BE49-F238E27FC236}">
                <a16:creationId xmlns:a16="http://schemas.microsoft.com/office/drawing/2014/main" xmlns="" id="{362BA341-E1EB-9F9C-48DE-88F12C6494B7}"/>
              </a:ext>
            </a:extLst>
          </p:cNvPr>
          <p:cNvPicPr>
            <a:picLocks noChangeAspect="1"/>
          </p:cNvPicPr>
          <p:nvPr/>
        </p:nvPicPr>
        <p:blipFill>
          <a:blip r:embed="rId4"/>
          <a:stretch>
            <a:fillRect/>
          </a:stretch>
        </p:blipFill>
        <p:spPr>
          <a:xfrm>
            <a:off x="3190631" y="1961662"/>
            <a:ext cx="27432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Рисунок 12" descr="Изображение выглядит как человек, в помещении, желтый&#10;&#10;Автоматически созданное описание">
            <a:extLst>
              <a:ext uri="{FF2B5EF4-FFF2-40B4-BE49-F238E27FC236}">
                <a16:creationId xmlns:a16="http://schemas.microsoft.com/office/drawing/2014/main" xmlns="" id="{1086583C-0476-B1EB-42CA-F23BC587AE9D}"/>
              </a:ext>
            </a:extLst>
          </p:cNvPr>
          <p:cNvPicPr>
            <a:picLocks noChangeAspect="1"/>
          </p:cNvPicPr>
          <p:nvPr/>
        </p:nvPicPr>
        <p:blipFill>
          <a:blip r:embed="rId5"/>
          <a:stretch>
            <a:fillRect/>
          </a:stretch>
        </p:blipFill>
        <p:spPr>
          <a:xfrm>
            <a:off x="9335476" y="2059355"/>
            <a:ext cx="27432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Рисунок 13" descr="Изображение выглядит как человек, в помещении, ребенок, молодой&#10;&#10;Автоматически созданное описание">
            <a:extLst>
              <a:ext uri="{FF2B5EF4-FFF2-40B4-BE49-F238E27FC236}">
                <a16:creationId xmlns:a16="http://schemas.microsoft.com/office/drawing/2014/main" xmlns="" id="{CDFEF568-3343-3224-B9C4-F8F298D4FA47}"/>
              </a:ext>
            </a:extLst>
          </p:cNvPr>
          <p:cNvPicPr>
            <a:picLocks noChangeAspect="1"/>
          </p:cNvPicPr>
          <p:nvPr/>
        </p:nvPicPr>
        <p:blipFill>
          <a:blip r:embed="rId6"/>
          <a:stretch>
            <a:fillRect/>
          </a:stretch>
        </p:blipFill>
        <p:spPr>
          <a:xfrm>
            <a:off x="6307015" y="2742223"/>
            <a:ext cx="2743200" cy="3522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9651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0FAF08-6CE4-0340-2F73-003E10227290}"/>
              </a:ext>
            </a:extLst>
          </p:cNvPr>
          <p:cNvSpPr>
            <a:spLocks noGrp="1"/>
          </p:cNvSpPr>
          <p:nvPr>
            <p:ph type="title"/>
          </p:nvPr>
        </p:nvSpPr>
        <p:spPr/>
        <p:txBody>
          <a:bodyPr/>
          <a:lstStyle/>
          <a:p>
            <a:endParaRPr lang="ru-RU"/>
          </a:p>
        </p:txBody>
      </p:sp>
      <p:pic>
        <p:nvPicPr>
          <p:cNvPr id="5" name="Рисунок 5">
            <a:extLst>
              <a:ext uri="{FF2B5EF4-FFF2-40B4-BE49-F238E27FC236}">
                <a16:creationId xmlns:a16="http://schemas.microsoft.com/office/drawing/2014/main" xmlns="" id="{A0CDBC7E-2769-37BC-5D3A-27B62D724AA4}"/>
              </a:ext>
            </a:extLst>
          </p:cNvPr>
          <p:cNvPicPr>
            <a:picLocks noGrp="1" noChangeAspect="1"/>
          </p:cNvPicPr>
          <p:nvPr>
            <p:ph idx="1"/>
          </p:nvPr>
        </p:nvPicPr>
        <p:blipFill>
          <a:blip r:embed="rId2"/>
          <a:stretch>
            <a:fillRect/>
          </a:stretch>
        </p:blipFill>
        <p:spPr>
          <a:xfrm>
            <a:off x="49416" y="-1221"/>
            <a:ext cx="12142014" cy="6862030"/>
          </a:xfrm>
        </p:spPr>
      </p:pic>
      <p:sp>
        <p:nvSpPr>
          <p:cNvPr id="6" name="TextBox 5">
            <a:extLst>
              <a:ext uri="{FF2B5EF4-FFF2-40B4-BE49-F238E27FC236}">
                <a16:creationId xmlns:a16="http://schemas.microsoft.com/office/drawing/2014/main" xmlns="" id="{7B34576F-F83A-E500-4FFB-25875EE388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ru-RU">
              <a:cs typeface="Calibri"/>
            </a:endParaRPr>
          </a:p>
        </p:txBody>
      </p:sp>
      <p:sp>
        <p:nvSpPr>
          <p:cNvPr id="7" name="TextBox 6">
            <a:extLst>
              <a:ext uri="{FF2B5EF4-FFF2-40B4-BE49-F238E27FC236}">
                <a16:creationId xmlns:a16="http://schemas.microsoft.com/office/drawing/2014/main" xmlns="" id="{08CA4E2A-73B3-96F9-9933-B9594E4A3CAC}"/>
              </a:ext>
            </a:extLst>
          </p:cNvPr>
          <p:cNvSpPr txBox="1"/>
          <p:nvPr/>
        </p:nvSpPr>
        <p:spPr>
          <a:xfrm>
            <a:off x="846017" y="367324"/>
            <a:ext cx="105097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i="1" dirty="0"/>
              <a:t>                                </a:t>
            </a:r>
            <a:endParaRPr lang="ru-RU">
              <a:cs typeface="Calibri" panose="020F0502020204030204"/>
            </a:endParaRPr>
          </a:p>
          <a:p>
            <a:endParaRPr lang="ru-RU" sz="2400" b="1" i="1" dirty="0">
              <a:cs typeface="Calibri"/>
            </a:endParaRPr>
          </a:p>
          <a:p>
            <a:r>
              <a:rPr lang="ru-RU" sz="2400" b="1" i="1" dirty="0"/>
              <a:t>                        Упражнения с массажными мячами . </a:t>
            </a:r>
            <a:endParaRPr lang="ru-RU" dirty="0">
              <a:cs typeface="Calibri"/>
            </a:endParaRPr>
          </a:p>
          <a:p>
            <a:endParaRPr lang="ru-RU" sz="2400" b="1" i="1" dirty="0"/>
          </a:p>
          <a:p>
            <a:r>
              <a:rPr lang="ru-RU" sz="2400" b="1" i="1" dirty="0"/>
              <a:t>Это хорошая гимнастика для пальчиков, улучшает кровообращение, развивает мелкую моторику.​</a:t>
            </a:r>
            <a:r>
              <a:rPr lang="ru-RU" sz="2400" dirty="0"/>
              <a:t>​</a:t>
            </a:r>
            <a:r>
              <a:rPr lang="ru-RU" sz="2400" dirty="0">
                <a:cs typeface="Calibri"/>
              </a:rPr>
              <a:t>​</a:t>
            </a:r>
            <a:endParaRPr lang="ru-RU">
              <a:cs typeface="Calibri"/>
            </a:endParaRPr>
          </a:p>
        </p:txBody>
      </p:sp>
      <p:pic>
        <p:nvPicPr>
          <p:cNvPr id="3" name="Рисунок 3" descr="Изображение выглядит как текст, человек, ребенок, в помещении&#10;&#10;Автоматически созданное описание">
            <a:extLst>
              <a:ext uri="{FF2B5EF4-FFF2-40B4-BE49-F238E27FC236}">
                <a16:creationId xmlns:a16="http://schemas.microsoft.com/office/drawing/2014/main" xmlns="" id="{BA6E25E5-C94B-AD7A-5C26-6CED431E9852}"/>
              </a:ext>
            </a:extLst>
          </p:cNvPr>
          <p:cNvPicPr>
            <a:picLocks noChangeAspect="1"/>
          </p:cNvPicPr>
          <p:nvPr/>
        </p:nvPicPr>
        <p:blipFill>
          <a:blip r:embed="rId3"/>
          <a:stretch>
            <a:fillRect/>
          </a:stretch>
        </p:blipFill>
        <p:spPr>
          <a:xfrm>
            <a:off x="1178169" y="2673840"/>
            <a:ext cx="4833815" cy="3600937"/>
          </a:xfrm>
          <a:prstGeom prst="rect">
            <a:avLst/>
          </a:prstGeom>
        </p:spPr>
      </p:pic>
      <p:pic>
        <p:nvPicPr>
          <p:cNvPr id="4" name="Рисунок 7" descr="Изображение выглядит как человек, ребенок, в помещении, сидящий&#10;&#10;Автоматически созданное описание">
            <a:extLst>
              <a:ext uri="{FF2B5EF4-FFF2-40B4-BE49-F238E27FC236}">
                <a16:creationId xmlns:a16="http://schemas.microsoft.com/office/drawing/2014/main" xmlns="" id="{2F576807-8121-7D6C-76A0-CF5A11073C6B}"/>
              </a:ext>
            </a:extLst>
          </p:cNvPr>
          <p:cNvPicPr>
            <a:picLocks noChangeAspect="1"/>
          </p:cNvPicPr>
          <p:nvPr/>
        </p:nvPicPr>
        <p:blipFill>
          <a:blip r:embed="rId4"/>
          <a:stretch>
            <a:fillRect/>
          </a:stretch>
        </p:blipFill>
        <p:spPr>
          <a:xfrm>
            <a:off x="6287477" y="2673839"/>
            <a:ext cx="4804507" cy="3395784"/>
          </a:xfrm>
          <a:prstGeom prst="rect">
            <a:avLst/>
          </a:prstGeom>
        </p:spPr>
      </p:pic>
    </p:spTree>
    <p:extLst>
      <p:ext uri="{BB962C8B-B14F-4D97-AF65-F5344CB8AC3E}">
        <p14:creationId xmlns:p14="http://schemas.microsoft.com/office/powerpoint/2010/main" val="165134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0DDAF5-4A7D-A56E-2618-E736D3131C0C}"/>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A1B66742-1914-F9C0-3E74-E3B129B53533}"/>
              </a:ext>
            </a:extLst>
          </p:cNvPr>
          <p:cNvPicPr>
            <a:picLocks noGrp="1" noChangeAspect="1"/>
          </p:cNvPicPr>
          <p:nvPr>
            <p:ph idx="1"/>
          </p:nvPr>
        </p:nvPicPr>
        <p:blipFill>
          <a:blip r:embed="rId2"/>
          <a:stretch>
            <a:fillRect/>
          </a:stretch>
        </p:blipFill>
        <p:spPr>
          <a:xfrm>
            <a:off x="570" y="-108682"/>
            <a:ext cx="12190860" cy="6862029"/>
          </a:xfrm>
        </p:spPr>
      </p:pic>
      <p:sp>
        <p:nvSpPr>
          <p:cNvPr id="5" name="TextBox 4">
            <a:extLst>
              <a:ext uri="{FF2B5EF4-FFF2-40B4-BE49-F238E27FC236}">
                <a16:creationId xmlns:a16="http://schemas.microsoft.com/office/drawing/2014/main" xmlns="" id="{B0F83CF4-AD79-EADE-EE70-692B8501E2F6}"/>
              </a:ext>
            </a:extLst>
          </p:cNvPr>
          <p:cNvSpPr txBox="1"/>
          <p:nvPr/>
        </p:nvSpPr>
        <p:spPr>
          <a:xfrm>
            <a:off x="2751015" y="289170"/>
            <a:ext cx="856566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i="1" dirty="0">
                <a:cs typeface="Arial"/>
              </a:rPr>
              <a:t>                   Рисование пальчиками </a:t>
            </a:r>
            <a:endParaRPr lang="ru-RU" sz="2400" b="1" i="1" dirty="0">
              <a:cs typeface="Calibri"/>
            </a:endParaRPr>
          </a:p>
          <a:p>
            <a:r>
              <a:rPr lang="ru-RU" sz="2400" b="1" i="1" dirty="0">
                <a:cs typeface="Arial"/>
              </a:rPr>
              <a:t>Развивает тактильную чувствительность (ощущения от соприкосновения с предметами и материалами), мелкую моторику рук, стимулирует воображение.​</a:t>
            </a:r>
            <a:endParaRPr lang="ru-RU" sz="2400" b="1" i="1" dirty="0">
              <a:cs typeface="Calibri"/>
            </a:endParaRPr>
          </a:p>
        </p:txBody>
      </p:sp>
      <p:pic>
        <p:nvPicPr>
          <p:cNvPr id="6" name="Рисунок 6" descr="Изображение выглядит как пол, в помещении, человек&#10;&#10;Автоматически созданное описание">
            <a:extLst>
              <a:ext uri="{FF2B5EF4-FFF2-40B4-BE49-F238E27FC236}">
                <a16:creationId xmlns:a16="http://schemas.microsoft.com/office/drawing/2014/main" xmlns="" id="{1A4BC132-017E-FA87-FD3B-DB4DEA79F68B}"/>
              </a:ext>
            </a:extLst>
          </p:cNvPr>
          <p:cNvPicPr>
            <a:picLocks noChangeAspect="1"/>
          </p:cNvPicPr>
          <p:nvPr/>
        </p:nvPicPr>
        <p:blipFill>
          <a:blip r:embed="rId3"/>
          <a:stretch>
            <a:fillRect/>
          </a:stretch>
        </p:blipFill>
        <p:spPr>
          <a:xfrm>
            <a:off x="111051" y="2762511"/>
            <a:ext cx="3085123"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7" descr="Изображение выглядит как текст, человек, в помещении, ребенок&#10;&#10;Автоматически созданное описание">
            <a:extLst>
              <a:ext uri="{FF2B5EF4-FFF2-40B4-BE49-F238E27FC236}">
                <a16:creationId xmlns:a16="http://schemas.microsoft.com/office/drawing/2014/main" xmlns="" id="{CAA88252-1B4C-D772-FB31-995537C5CE55}"/>
              </a:ext>
            </a:extLst>
          </p:cNvPr>
          <p:cNvPicPr>
            <a:picLocks noChangeAspect="1"/>
          </p:cNvPicPr>
          <p:nvPr/>
        </p:nvPicPr>
        <p:blipFill>
          <a:blip r:embed="rId4"/>
          <a:stretch>
            <a:fillRect/>
          </a:stretch>
        </p:blipFill>
        <p:spPr>
          <a:xfrm>
            <a:off x="2883923" y="2012325"/>
            <a:ext cx="3241430"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8" descr="Изображение выглядит как стол, человек, в помещении, желтый&#10;&#10;Автоматически созданное описание">
            <a:extLst>
              <a:ext uri="{FF2B5EF4-FFF2-40B4-BE49-F238E27FC236}">
                <a16:creationId xmlns:a16="http://schemas.microsoft.com/office/drawing/2014/main" xmlns="" id="{FA6D47CE-C30D-3C4C-0F16-BEFB21215175}"/>
              </a:ext>
            </a:extLst>
          </p:cNvPr>
          <p:cNvPicPr>
            <a:picLocks noChangeAspect="1"/>
          </p:cNvPicPr>
          <p:nvPr/>
        </p:nvPicPr>
        <p:blipFill>
          <a:blip r:embed="rId5"/>
          <a:stretch>
            <a:fillRect/>
          </a:stretch>
        </p:blipFill>
        <p:spPr>
          <a:xfrm>
            <a:off x="5849906" y="2790001"/>
            <a:ext cx="3290276"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Рисунок 8" descr="Изображение выглядит как человек, в помещении, ребенок, сидящий&#10;&#10;Автоматически созданное описание">
            <a:extLst>
              <a:ext uri="{FF2B5EF4-FFF2-40B4-BE49-F238E27FC236}">
                <a16:creationId xmlns:a16="http://schemas.microsoft.com/office/drawing/2014/main" xmlns="" id="{494C6527-8B5F-4E3E-4DDE-8092E1B54503}"/>
              </a:ext>
            </a:extLst>
          </p:cNvPr>
          <p:cNvPicPr>
            <a:picLocks noChangeAspect="1"/>
          </p:cNvPicPr>
          <p:nvPr/>
        </p:nvPicPr>
        <p:blipFill>
          <a:blip r:embed="rId6"/>
          <a:stretch>
            <a:fillRect/>
          </a:stretch>
        </p:blipFill>
        <p:spPr>
          <a:xfrm>
            <a:off x="9141410" y="1959253"/>
            <a:ext cx="2743200"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289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ABC1FFD8-DBAA-6649-6BEE-B1A0F8C90364}"/>
              </a:ext>
            </a:extLst>
          </p:cNvPr>
          <p:cNvPicPr>
            <a:picLocks noGrp="1" noChangeAspect="1"/>
          </p:cNvPicPr>
          <p:nvPr>
            <p:ph idx="1"/>
          </p:nvPr>
        </p:nvPicPr>
        <p:blipFill>
          <a:blip r:embed="rId2"/>
          <a:stretch>
            <a:fillRect/>
          </a:stretch>
        </p:blipFill>
        <p:spPr>
          <a:xfrm>
            <a:off x="571" y="28087"/>
            <a:ext cx="12190859" cy="6832721"/>
          </a:xfrm>
        </p:spPr>
      </p:pic>
      <p:sp>
        <p:nvSpPr>
          <p:cNvPr id="2" name="Заголовок 1">
            <a:extLst>
              <a:ext uri="{FF2B5EF4-FFF2-40B4-BE49-F238E27FC236}">
                <a16:creationId xmlns:a16="http://schemas.microsoft.com/office/drawing/2014/main" xmlns="" id="{B3FF8B02-1FA2-D346-9F46-79C27AED12D9}"/>
              </a:ext>
            </a:extLst>
          </p:cNvPr>
          <p:cNvSpPr>
            <a:spLocks noGrp="1"/>
          </p:cNvSpPr>
          <p:nvPr>
            <p:ph type="title"/>
          </p:nvPr>
        </p:nvSpPr>
        <p:spPr/>
        <p:txBody>
          <a:bodyPr/>
          <a:lstStyle/>
          <a:p>
            <a:r>
              <a:rPr lang="ru-RU" dirty="0">
                <a:ea typeface="+mj-lt"/>
                <a:cs typeface="+mj-lt"/>
              </a:rPr>
              <a:t>                                      </a:t>
            </a:r>
            <a:r>
              <a:rPr lang="ru-RU" b="1" i="1" dirty="0">
                <a:ea typeface="+mj-lt"/>
                <a:cs typeface="+mj-lt"/>
              </a:rPr>
              <a:t>Игры </a:t>
            </a:r>
            <a:br>
              <a:rPr lang="ru-RU" b="1" i="1" dirty="0">
                <a:ea typeface="+mj-lt"/>
                <a:cs typeface="+mj-lt"/>
              </a:rPr>
            </a:br>
            <a:r>
              <a:rPr lang="ru-RU" b="1" i="1" dirty="0">
                <a:ea typeface="+mj-lt"/>
                <a:cs typeface="+mj-lt"/>
              </a:rPr>
              <a:t>           с закручивающимися          крышками</a:t>
            </a:r>
            <a:endParaRPr lang="ru-RU" b="1" i="1" dirty="0">
              <a:cs typeface="Calibri Light"/>
            </a:endParaRPr>
          </a:p>
        </p:txBody>
      </p:sp>
      <p:pic>
        <p:nvPicPr>
          <p:cNvPr id="5" name="Рисунок 5" descr="Изображение выглядит как человек, ребенок, девочка, в помещении&#10;&#10;Автоматически созданное описание">
            <a:extLst>
              <a:ext uri="{FF2B5EF4-FFF2-40B4-BE49-F238E27FC236}">
                <a16:creationId xmlns:a16="http://schemas.microsoft.com/office/drawing/2014/main" xmlns="" id="{263FC2D9-FE00-231F-3B61-2D8CBCBE46E2}"/>
              </a:ext>
            </a:extLst>
          </p:cNvPr>
          <p:cNvPicPr>
            <a:picLocks noChangeAspect="1"/>
          </p:cNvPicPr>
          <p:nvPr/>
        </p:nvPicPr>
        <p:blipFill>
          <a:blip r:embed="rId3"/>
          <a:stretch>
            <a:fillRect/>
          </a:stretch>
        </p:blipFill>
        <p:spPr>
          <a:xfrm>
            <a:off x="1324707" y="2684585"/>
            <a:ext cx="2743200"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6" descr="Изображение выглядит как человек, ребенок, в помещении, мальчик&#10;&#10;Автоматически созданное описание">
            <a:extLst>
              <a:ext uri="{FF2B5EF4-FFF2-40B4-BE49-F238E27FC236}">
                <a16:creationId xmlns:a16="http://schemas.microsoft.com/office/drawing/2014/main" xmlns="" id="{800D3F28-41C2-2F4E-FE6D-882243DD7169}"/>
              </a:ext>
            </a:extLst>
          </p:cNvPr>
          <p:cNvPicPr>
            <a:picLocks noChangeAspect="1"/>
          </p:cNvPicPr>
          <p:nvPr/>
        </p:nvPicPr>
        <p:blipFill>
          <a:blip r:embed="rId4"/>
          <a:stretch>
            <a:fillRect/>
          </a:stretch>
        </p:blipFill>
        <p:spPr>
          <a:xfrm>
            <a:off x="5037016" y="1649046"/>
            <a:ext cx="2743200"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8" descr="Изображение выглядит как человек, ребенок, люди, семья&#10;&#10;Автоматически созданное описание">
            <a:extLst>
              <a:ext uri="{FF2B5EF4-FFF2-40B4-BE49-F238E27FC236}">
                <a16:creationId xmlns:a16="http://schemas.microsoft.com/office/drawing/2014/main" xmlns="" id="{C9EF1050-B518-614B-DC6F-BD06BBCAEDD2}"/>
              </a:ext>
            </a:extLst>
          </p:cNvPr>
          <p:cNvPicPr>
            <a:picLocks noChangeAspect="1"/>
          </p:cNvPicPr>
          <p:nvPr/>
        </p:nvPicPr>
        <p:blipFill>
          <a:blip r:embed="rId5"/>
          <a:stretch>
            <a:fillRect/>
          </a:stretch>
        </p:blipFill>
        <p:spPr>
          <a:xfrm>
            <a:off x="8534400" y="2635738"/>
            <a:ext cx="2743200"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18376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Words>
  <Application>Microsoft Office PowerPoint</Application>
  <PresentationFormat>Широкоэкранный</PresentationFormat>
  <Paragraphs>33</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Segoe UI</vt:lpstr>
      <vt:lpstr>Office Theme</vt:lpstr>
      <vt:lpstr>  Подготовила : Воспитатель  Харисова Зухра Мубаракьяновна</vt:lpstr>
      <vt:lpstr>                  Цель работы – показать влияние предметной деятельности детей раннего возраста на развитие сенсорных способностей: цвета, формы, величины.   Задачи:   Обогащать чувственный опыт детей в разных видах деятельности.   Учить обследовать предмет, выделяя форму, цвет, величину. Упражнять в умении устанавливать сходство и различие между предметами.  Формировать умение называть свойства предметов. Содействовать развитию элементарной самостоятельности и инициативности деятельности.   </vt:lpstr>
      <vt:lpstr>Сенсорное воспитание – это основная база, на которой строится всестороннее развитие личности.    Ранний возраст – «золотая пора» сенсорного воспитания. На этапе раннего детства ознакомление со свойствами предметов играет определяющую роль. </vt:lpstr>
      <vt:lpstr>                           Игра «Собери пирамидку»  Учит детей сравнивать предметы по величине, упорядочивать их от самого большого до самого малого. </vt:lpstr>
      <vt:lpstr>                                Игра «Прищепки».      Учить пользоваться прищепкой; развивать мускулатуру пальцев рук; подбирать прищепки по цвету. </vt:lpstr>
      <vt:lpstr>Презентация PowerPoint</vt:lpstr>
      <vt:lpstr>Презентация PowerPoint</vt:lpstr>
      <vt:lpstr>Презентация PowerPoint</vt:lpstr>
      <vt:lpstr>                                      Игры             с закручивающимися          крышками</vt:lpstr>
      <vt:lpstr>Презентация PowerPoint</vt:lpstr>
      <vt:lpstr>Презентация PowerPoint</vt:lpstr>
      <vt:lpstr>Презентация PowerPoint</vt:lpstr>
      <vt:lpstr>                         Вкладыши </vt:lpstr>
      <vt:lpstr>                              Бизиборд</vt:lpstr>
      <vt:lpstr>                     «Большие и маленькие кубики»   Дети учатся сравнивать два резко различающихся по величине предмета: большой и маленький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Зухра</cp:lastModifiedBy>
  <cp:revision>407</cp:revision>
  <dcterms:created xsi:type="dcterms:W3CDTF">2023-04-03T15:06:07Z</dcterms:created>
  <dcterms:modified xsi:type="dcterms:W3CDTF">2023-04-09T19:01:41Z</dcterms:modified>
</cp:coreProperties>
</file>