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EAD95B6-DB5A-4A94-A132-360BDD2AB6DF}" type="datetimeFigureOut">
              <a:rPr lang="ru-RU" smtClean="0"/>
              <a:t>04.03.2024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56364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EAD95B6-DB5A-4A94-A132-360BDD2AB6DF}" type="datetimeFigureOut">
              <a:rPr lang="ru-RU" smtClean="0"/>
              <a:t>04.03.2024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105735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EAD95B6-DB5A-4A94-A132-360BDD2AB6DF}" type="datetimeFigureOut">
              <a:rPr lang="ru-RU" smtClean="0"/>
              <a:t>04.03.2024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369684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EAD95B6-DB5A-4A94-A132-360BDD2AB6DF}" type="datetimeFigureOut">
              <a:rPr lang="ru-RU" smtClean="0"/>
              <a:t>04.03.2024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126999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EAD95B6-DB5A-4A94-A132-360BDD2AB6DF}" type="datetimeFigureOut">
              <a:rPr lang="ru-RU" smtClean="0"/>
              <a:t>04.03.2024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311680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EAD95B6-DB5A-4A94-A132-360BDD2AB6DF}" type="datetimeFigureOut">
              <a:rPr lang="ru-RU" smtClean="0"/>
              <a:t>04.03.2024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61193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EAD95B6-DB5A-4A94-A132-360BDD2AB6DF}" type="datetimeFigureOut">
              <a:rPr lang="ru-RU" smtClean="0"/>
              <a:t>04.03.2024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212221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EAD95B6-DB5A-4A94-A132-360BDD2AB6DF}" type="datetimeFigureOut">
              <a:rPr lang="ru-RU" smtClean="0"/>
              <a:t>04.03.2024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394582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AD95B6-DB5A-4A94-A132-360BDD2AB6DF}" type="datetimeFigureOut">
              <a:rPr lang="ru-RU" smtClean="0"/>
              <a:t>04.03.2024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363613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EAD95B6-DB5A-4A94-A132-360BDD2AB6DF}" type="datetimeFigureOut">
              <a:rPr lang="ru-RU" smtClean="0"/>
              <a:t>04.03.2024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258560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EAD95B6-DB5A-4A94-A132-360BDD2AB6DF}" type="datetimeFigureOut">
              <a:rPr lang="ru-RU" smtClean="0"/>
              <a:t>04.03.2024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B5F090-47BC-496D-B94B-DA65A8DD61E8}" type="slidenum">
              <a:rPr lang="ru-RU" smtClean="0"/>
              <a:t>‹#›</a:t>
            </a:fld>
            <a:endParaRPr lang="ru-RU"/>
          </a:p>
        </p:txBody>
      </p:sp>
    </p:spTree>
    <p:extLst>
      <p:ext uri="{BB962C8B-B14F-4D97-AF65-F5344CB8AC3E}">
        <p14:creationId xmlns:p14="http://schemas.microsoft.com/office/powerpoint/2010/main" val="4180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D95B6-DB5A-4A94-A132-360BDD2AB6DF}" type="datetimeFigureOut">
              <a:rPr lang="ru-RU" smtClean="0"/>
              <a:t>04.03.2024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5F090-47BC-496D-B94B-DA65A8DD61E8}" type="slidenum">
              <a:rPr lang="ru-RU" smtClean="0"/>
              <a:t>‹#›</a:t>
            </a:fld>
            <a:endParaRPr lang="ru-RU"/>
          </a:p>
        </p:txBody>
      </p:sp>
    </p:spTree>
    <p:extLst>
      <p:ext uri="{BB962C8B-B14F-4D97-AF65-F5344CB8AC3E}">
        <p14:creationId xmlns:p14="http://schemas.microsoft.com/office/powerpoint/2010/main" val="5192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96348" y="371061"/>
            <a:ext cx="10694504" cy="1446550"/>
          </a:xfrm>
          <a:prstGeom prst="rect">
            <a:avLst/>
          </a:prstGeom>
          <a:noFill/>
        </p:spPr>
        <p:txBody>
          <a:bodyPr wrap="square" rtlCol="0">
            <a:spAutoFit/>
          </a:bodyPr>
          <a:lstStyle/>
          <a:p>
            <a:pPr algn="ct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Развитие умений чтения на разных этапах обучения английскому языку</a:t>
            </a:r>
          </a:p>
        </p:txBody>
      </p:sp>
      <p:pic>
        <p:nvPicPr>
          <p:cNvPr id="7" name="Рисунок 6"/>
          <p:cNvPicPr>
            <a:picLocks noChangeAspect="1"/>
          </p:cNvPicPr>
          <p:nvPr/>
        </p:nvPicPr>
        <p:blipFill>
          <a:blip r:embed="rId3"/>
          <a:stretch>
            <a:fillRect/>
          </a:stretch>
        </p:blipFill>
        <p:spPr>
          <a:xfrm>
            <a:off x="901148" y="2004355"/>
            <a:ext cx="5830956" cy="4666900"/>
          </a:xfrm>
          <a:prstGeom prst="rect">
            <a:avLst/>
          </a:prstGeom>
          <a:ln>
            <a:noFill/>
          </a:ln>
          <a:effectLst>
            <a:softEdge rad="112500"/>
          </a:effectLst>
        </p:spPr>
      </p:pic>
    </p:spTree>
    <p:extLst>
      <p:ext uri="{BB962C8B-B14F-4D97-AF65-F5344CB8AC3E}">
        <p14:creationId xmlns:p14="http://schemas.microsoft.com/office/powerpoint/2010/main" val="27083644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descr="C:\Users\1\Desktop\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6477" y="501445"/>
            <a:ext cx="10987549" cy="2123658"/>
          </a:xfrm>
          <a:prstGeom prst="rect">
            <a:avLst/>
          </a:prstGeom>
          <a:noFill/>
        </p:spPr>
        <p:txBody>
          <a:bodyPr wrap="square" rtlCol="0">
            <a:spAutoFit/>
          </a:bodyPr>
          <a:lstStyle/>
          <a:p>
            <a:pPr algn="ctr"/>
            <a:r>
              <a:rPr lang="en-US" sz="6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Retell (</a:t>
            </a:r>
            <a:r>
              <a:rPr lang="ru-RU" sz="6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перескажи) </a:t>
            </a:r>
            <a:r>
              <a:rPr lang="en-US" sz="6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story as if you are Spike</a:t>
            </a:r>
            <a:r>
              <a:rPr lang="ru-RU" sz="6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 name="TextBox 5"/>
          <p:cNvSpPr txBox="1"/>
          <p:nvPr/>
        </p:nvSpPr>
        <p:spPr>
          <a:xfrm>
            <a:off x="368710" y="3082413"/>
            <a:ext cx="6574236" cy="1938992"/>
          </a:xfrm>
          <a:prstGeom prst="rect">
            <a:avLst/>
          </a:prstGeom>
          <a:noFill/>
        </p:spPr>
        <p:txBody>
          <a:bodyPr wrap="none" rtlCol="0">
            <a:spAutoFit/>
          </a:bodyPr>
          <a:lstStyle/>
          <a:p>
            <a:endParaRPr lang="ru-RU" sz="6000" b="1" i="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60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My name is Spike</a:t>
            </a:r>
            <a:r>
              <a:rPr lang="ru-RU" sz="60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5130211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C:\Users\1\Desktop\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9431" y="486697"/>
            <a:ext cx="13524362" cy="2554545"/>
          </a:xfrm>
          <a:prstGeom prst="rect">
            <a:avLst/>
          </a:prstGeom>
          <a:noFill/>
        </p:spPr>
        <p:txBody>
          <a:bodyPr wrap="square" rtlCol="0">
            <a:spAutoFit/>
          </a:bodyPr>
          <a:lstStyle/>
          <a:p>
            <a:pPr algn="ctr"/>
            <a:r>
              <a:rPr lang="en-US" sz="80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Thanks </a:t>
            </a:r>
          </a:p>
          <a:p>
            <a:pPr algn="ctr"/>
            <a:r>
              <a:rPr lang="en-US" sz="80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for your attention!</a:t>
            </a:r>
            <a:endParaRPr lang="ru-RU" sz="80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582211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748"/>
            <a:ext cx="12192000" cy="6858000"/>
          </a:xfrm>
        </p:spPr>
      </p:pic>
      <p:sp>
        <p:nvSpPr>
          <p:cNvPr id="5" name="TextBox 4"/>
          <p:cNvSpPr txBox="1"/>
          <p:nvPr/>
        </p:nvSpPr>
        <p:spPr>
          <a:xfrm>
            <a:off x="1068566" y="191729"/>
            <a:ext cx="9697758" cy="707886"/>
          </a:xfrm>
          <a:prstGeom prst="rect">
            <a:avLst/>
          </a:prstGeom>
          <a:noFill/>
        </p:spPr>
        <p:txBody>
          <a:bodyPr wrap="square" rtlCol="0">
            <a:spAutoFit/>
          </a:bodyPr>
          <a:lstStyle/>
          <a:p>
            <a:pPr algn="ctr"/>
            <a:r>
              <a:rPr lang="ru-RU" sz="40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МБОУ </a:t>
            </a:r>
            <a:r>
              <a:rPr lang="ru-RU" sz="4000" b="1" dirty="0" err="1">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Большемокринская</a:t>
            </a:r>
            <a:r>
              <a:rPr lang="ru-RU" sz="40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СШ</a:t>
            </a:r>
          </a:p>
        </p:txBody>
      </p:sp>
      <p:sp>
        <p:nvSpPr>
          <p:cNvPr id="6" name="TextBox 5"/>
          <p:cNvSpPr txBox="1"/>
          <p:nvPr/>
        </p:nvSpPr>
        <p:spPr>
          <a:xfrm>
            <a:off x="1666570" y="1769806"/>
            <a:ext cx="8501751" cy="1723549"/>
          </a:xfrm>
          <a:prstGeom prst="rect">
            <a:avLst/>
          </a:prstGeom>
          <a:noFill/>
        </p:spPr>
        <p:txBody>
          <a:bodyPr wrap="none" rtlCol="0">
            <a:spAutoFit/>
          </a:bodyPr>
          <a:lstStyle/>
          <a:p>
            <a:pPr algn="ctr"/>
            <a:r>
              <a:rPr lang="ru-RU" sz="40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Урок английского языка в 3 классе </a:t>
            </a:r>
          </a:p>
          <a:p>
            <a:pPr algn="ctr"/>
            <a:r>
              <a:rPr lang="ru-RU" sz="6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6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Furry Friends</a:t>
            </a:r>
            <a:r>
              <a:rPr lang="ru-RU" sz="6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 name="TextBox 6"/>
          <p:cNvSpPr txBox="1"/>
          <p:nvPr/>
        </p:nvSpPr>
        <p:spPr>
          <a:xfrm>
            <a:off x="5073445" y="5338916"/>
            <a:ext cx="4925962" cy="954107"/>
          </a:xfrm>
          <a:prstGeom prst="rect">
            <a:avLst/>
          </a:prstGeom>
          <a:noFill/>
        </p:spPr>
        <p:txBody>
          <a:bodyPr wrap="square" rtlCol="0">
            <a:spAutoFit/>
          </a:bodyPr>
          <a:lstStyle/>
          <a:p>
            <a:pPr algn="r"/>
            <a:r>
              <a:rPr lang="ru-RU" sz="28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Учитель английского языка </a:t>
            </a:r>
            <a:r>
              <a:rPr lang="ru-RU" sz="28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Южанинова</a:t>
            </a:r>
            <a:r>
              <a:rPr lang="ru-RU" sz="28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Н.Г. </a:t>
            </a:r>
          </a:p>
        </p:txBody>
      </p:sp>
      <p:sp>
        <p:nvSpPr>
          <p:cNvPr id="8" name="TextBox 7"/>
          <p:cNvSpPr txBox="1"/>
          <p:nvPr/>
        </p:nvSpPr>
        <p:spPr>
          <a:xfrm>
            <a:off x="4114800" y="6293023"/>
            <a:ext cx="4787336" cy="584775"/>
          </a:xfrm>
          <a:prstGeom prst="rect">
            <a:avLst/>
          </a:prstGeom>
          <a:noFill/>
        </p:spPr>
        <p:txBody>
          <a:bodyPr wrap="none" rtlCol="0">
            <a:spAutoFit/>
          </a:bodyPr>
          <a:lstStyle/>
          <a:p>
            <a:r>
              <a:rPr lang="ru-RU" sz="32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a:t>
            </a:r>
            <a:r>
              <a:rPr lang="en-US" sz="32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32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Большое мокрое</a:t>
            </a:r>
            <a:r>
              <a:rPr lang="en-US" sz="32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2023</a:t>
            </a:r>
          </a:p>
        </p:txBody>
      </p:sp>
    </p:spTree>
    <p:extLst>
      <p:ext uri="{BB962C8B-B14F-4D97-AF65-F5344CB8AC3E}">
        <p14:creationId xmlns:p14="http://schemas.microsoft.com/office/powerpoint/2010/main" val="6520481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502276" y="365125"/>
            <a:ext cx="10748729" cy="1569660"/>
          </a:xfrm>
          <a:prstGeom prst="rect">
            <a:avLst/>
          </a:prstGeom>
          <a:noFill/>
        </p:spPr>
        <p:txBody>
          <a:bodyPr wrap="square" rtlCol="0">
            <a:spAutoFit/>
          </a:bodyPr>
          <a:lstStyle/>
          <a:p>
            <a:r>
              <a:rPr lang="en-US"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the question</a:t>
            </a:r>
            <a:r>
              <a:rPr lang="ru-RU"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animals can be pets</a:t>
            </a:r>
            <a:r>
              <a:rPr lang="ru-RU" sz="4800"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896" y="1934785"/>
            <a:ext cx="4822653" cy="4522576"/>
          </a:xfrm>
          <a:prstGeom prst="rect">
            <a:avLst/>
          </a:prstGeom>
        </p:spPr>
      </p:pic>
    </p:spTree>
    <p:extLst>
      <p:ext uri="{BB962C8B-B14F-4D97-AF65-F5344CB8AC3E}">
        <p14:creationId xmlns:p14="http://schemas.microsoft.com/office/powerpoint/2010/main" val="10380758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384314" y="110601"/>
            <a:ext cx="11277600" cy="1569660"/>
          </a:xfrm>
          <a:prstGeom prst="rect">
            <a:avLst/>
          </a:prstGeom>
          <a:noFill/>
        </p:spPr>
        <p:txBody>
          <a:bodyPr wrap="square" rtlCol="0">
            <a:spAutoFit/>
          </a:bodyPr>
          <a:lstStyle/>
          <a:p>
            <a:r>
              <a:rPr lang="en-US"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 at the picture of the dog</a:t>
            </a:r>
            <a:r>
              <a:rPr lang="ru-RU"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 the pars of its body</a:t>
            </a:r>
            <a:r>
              <a:rPr lang="ru-RU"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describe the dog</a:t>
            </a:r>
            <a:r>
              <a:rPr lang="ru-RU"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85" y="2055813"/>
            <a:ext cx="7526877" cy="4557022"/>
          </a:xfrm>
          <a:prstGeom prst="rect">
            <a:avLst/>
          </a:prstGeom>
          <a:ln>
            <a:noFill/>
          </a:ln>
          <a:effectLst>
            <a:softEdge rad="112500"/>
          </a:effectLst>
        </p:spPr>
      </p:pic>
      <p:sp>
        <p:nvSpPr>
          <p:cNvPr id="8" name="TextBox 7"/>
          <p:cNvSpPr txBox="1"/>
          <p:nvPr/>
        </p:nvSpPr>
        <p:spPr>
          <a:xfrm>
            <a:off x="5173412" y="2658358"/>
            <a:ext cx="2672730" cy="677108"/>
          </a:xfrm>
          <a:prstGeom prst="rect">
            <a:avLst/>
          </a:prstGeom>
          <a:noFill/>
        </p:spPr>
        <p:txBody>
          <a:bodyPr wrap="square" rtlCol="0">
            <a:spAutoFit/>
          </a:bodyPr>
          <a:lstStyle/>
          <a:p>
            <a:r>
              <a:rPr lang="en-US" dirty="0"/>
              <a:t>                         </a:t>
            </a:r>
          </a:p>
          <a:p>
            <a:r>
              <a:rPr lang="en-US" sz="2000" b="1" dirty="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
        <p:nvSpPr>
          <p:cNvPr id="10" name="TextBox 9"/>
          <p:cNvSpPr txBox="1"/>
          <p:nvPr/>
        </p:nvSpPr>
        <p:spPr>
          <a:xfrm>
            <a:off x="7345289" y="3659646"/>
            <a:ext cx="1001706" cy="400110"/>
          </a:xfrm>
          <a:prstGeom prst="rect">
            <a:avLst/>
          </a:prstGeom>
          <a:noFill/>
        </p:spPr>
        <p:txBody>
          <a:bodyPr wrap="square" rtlCol="0">
            <a:spAutoFit/>
          </a:bodyPr>
          <a:lstStyle/>
          <a:p>
            <a:endParaRPr lang="ru-RU" sz="2000" b="1" dirty="0">
              <a:latin typeface="Times New Roman" pitchFamily="18" charset="0"/>
              <a:cs typeface="Times New Roman" pitchFamily="18" charset="0"/>
            </a:endParaRPr>
          </a:p>
        </p:txBody>
      </p:sp>
      <p:sp>
        <p:nvSpPr>
          <p:cNvPr id="11" name="TextBox 10"/>
          <p:cNvSpPr txBox="1"/>
          <p:nvPr/>
        </p:nvSpPr>
        <p:spPr>
          <a:xfrm>
            <a:off x="6695767" y="4594279"/>
            <a:ext cx="1351989" cy="400110"/>
          </a:xfrm>
          <a:prstGeom prst="rect">
            <a:avLst/>
          </a:prstGeom>
          <a:noFill/>
        </p:spPr>
        <p:txBody>
          <a:bodyPr wrap="square" rtlCol="0">
            <a:spAutoFit/>
          </a:bodyPr>
          <a:lstStyle/>
          <a:p>
            <a:endParaRPr lang="ru-RU" sz="2000" b="1" dirty="0">
              <a:latin typeface="Times New Roman" pitchFamily="18" charset="0"/>
              <a:cs typeface="Times New Roman" pitchFamily="18" charset="0"/>
            </a:endParaRPr>
          </a:p>
        </p:txBody>
      </p:sp>
      <p:cxnSp>
        <p:nvCxnSpPr>
          <p:cNvPr id="14" name="Прямая соединительная линия 13"/>
          <p:cNvCxnSpPr/>
          <p:nvPr/>
        </p:nvCxnSpPr>
        <p:spPr>
          <a:xfrm>
            <a:off x="1651819" y="2425145"/>
            <a:ext cx="2079523" cy="789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58697" y="1581141"/>
            <a:ext cx="5289060" cy="584775"/>
          </a:xfrm>
          <a:prstGeom prst="rect">
            <a:avLst/>
          </a:prstGeom>
          <a:noFill/>
          <a:ln>
            <a:solidFill>
              <a:schemeClr val="accent1">
                <a:lumMod val="50000"/>
              </a:schemeClr>
            </a:solidFill>
          </a:ln>
        </p:spPr>
        <p:txBody>
          <a:bodyPr wrap="square" rtlCol="0">
            <a:spAutoFit/>
          </a:bodyPr>
          <a:lstStyle/>
          <a:p>
            <a:r>
              <a:rPr lang="en-US" sz="3200" b="1" dirty="0">
                <a:solidFill>
                  <a:srgbClr val="C00000"/>
                </a:solidFill>
              </a:rPr>
              <a:t>This is Spike. Spike has got…</a:t>
            </a:r>
            <a:endParaRPr lang="ru-RU" sz="3200" b="1" dirty="0">
              <a:solidFill>
                <a:srgbClr val="C00000"/>
              </a:solidFill>
            </a:endParaRPr>
          </a:p>
        </p:txBody>
      </p:sp>
      <p:sp>
        <p:nvSpPr>
          <p:cNvPr id="18" name="TextBox 17"/>
          <p:cNvSpPr txBox="1"/>
          <p:nvPr/>
        </p:nvSpPr>
        <p:spPr>
          <a:xfrm>
            <a:off x="6023114" y="2819842"/>
            <a:ext cx="103646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  </a:t>
            </a:r>
          </a:p>
        </p:txBody>
      </p:sp>
      <p:sp>
        <p:nvSpPr>
          <p:cNvPr id="21" name="TextBox 20"/>
          <p:cNvSpPr txBox="1"/>
          <p:nvPr/>
        </p:nvSpPr>
        <p:spPr>
          <a:xfrm>
            <a:off x="1651818" y="2658359"/>
            <a:ext cx="1039761" cy="400110"/>
          </a:xfrm>
          <a:prstGeom prst="rect">
            <a:avLst/>
          </a:prstGeom>
          <a:noFill/>
        </p:spPr>
        <p:txBody>
          <a:bodyPr wrap="square" rtlCol="0">
            <a:spAutoFit/>
          </a:bodyPr>
          <a:lstStyle/>
          <a:p>
            <a:r>
              <a:rPr lang="en-US" sz="2000" b="1" dirty="0">
                <a:latin typeface="Times New Roman" pitchFamily="18" charset="0"/>
                <a:cs typeface="Times New Roman" pitchFamily="18" charset="0"/>
              </a:rPr>
              <a:t>a tail</a:t>
            </a:r>
            <a:endParaRPr lang="ru-RU" sz="2000" b="1" dirty="0">
              <a:latin typeface="Times New Roman" pitchFamily="18" charset="0"/>
              <a:cs typeface="Times New Roman" pitchFamily="18" charset="0"/>
            </a:endParaRPr>
          </a:p>
        </p:txBody>
      </p:sp>
      <p:sp>
        <p:nvSpPr>
          <p:cNvPr id="22" name="TextBox 21"/>
          <p:cNvSpPr txBox="1"/>
          <p:nvPr/>
        </p:nvSpPr>
        <p:spPr>
          <a:xfrm>
            <a:off x="6283682" y="2819842"/>
            <a:ext cx="1322175" cy="400110"/>
          </a:xfrm>
          <a:prstGeom prst="rect">
            <a:avLst/>
          </a:prstGeom>
          <a:noFill/>
        </p:spPr>
        <p:txBody>
          <a:bodyPr wrap="square" rtlCol="0">
            <a:spAutoFit/>
          </a:bodyPr>
          <a:lstStyle/>
          <a:p>
            <a:r>
              <a:rPr lang="en-US" sz="2000" b="1" dirty="0">
                <a:latin typeface="Times New Roman" pitchFamily="18" charset="0"/>
                <a:cs typeface="Times New Roman" pitchFamily="18" charset="0"/>
              </a:rPr>
              <a:t>ears</a:t>
            </a:r>
            <a:endParaRPr lang="ru-RU" sz="2000" b="1" dirty="0">
              <a:latin typeface="Times New Roman" pitchFamily="18" charset="0"/>
              <a:cs typeface="Times New Roman" pitchFamily="18" charset="0"/>
            </a:endParaRPr>
          </a:p>
        </p:txBody>
      </p:sp>
      <p:sp>
        <p:nvSpPr>
          <p:cNvPr id="23" name="TextBox 22"/>
          <p:cNvSpPr txBox="1"/>
          <p:nvPr/>
        </p:nvSpPr>
        <p:spPr>
          <a:xfrm>
            <a:off x="6513883" y="3335466"/>
            <a:ext cx="639919" cy="400110"/>
          </a:xfrm>
          <a:prstGeom prst="rect">
            <a:avLst/>
          </a:prstGeom>
          <a:noFill/>
        </p:spPr>
        <p:txBody>
          <a:bodyPr wrap="none" rtlCol="0">
            <a:spAutoFit/>
          </a:bodyPr>
          <a:lstStyle/>
          <a:p>
            <a:r>
              <a:rPr lang="en-US" sz="2000" b="1" dirty="0">
                <a:latin typeface="Times New Roman" pitchFamily="18" charset="0"/>
                <a:cs typeface="Times New Roman" pitchFamily="18" charset="0"/>
              </a:rPr>
              <a:t>eyes</a:t>
            </a:r>
            <a:endParaRPr lang="ru-RU" sz="2000" b="1" dirty="0">
              <a:latin typeface="Times New Roman" pitchFamily="18" charset="0"/>
              <a:cs typeface="Times New Roman" pitchFamily="18" charset="0"/>
            </a:endParaRPr>
          </a:p>
        </p:txBody>
      </p:sp>
      <p:sp>
        <p:nvSpPr>
          <p:cNvPr id="24" name="TextBox 23"/>
          <p:cNvSpPr txBox="1"/>
          <p:nvPr/>
        </p:nvSpPr>
        <p:spPr>
          <a:xfrm>
            <a:off x="7371761" y="3659646"/>
            <a:ext cx="861133" cy="400110"/>
          </a:xfrm>
          <a:prstGeom prst="rect">
            <a:avLst/>
          </a:prstGeom>
          <a:noFill/>
        </p:spPr>
        <p:txBody>
          <a:bodyPr wrap="none" rtlCol="0">
            <a:spAutoFit/>
          </a:bodyPr>
          <a:lstStyle/>
          <a:p>
            <a:r>
              <a:rPr lang="en-US" sz="2000" b="1" dirty="0">
                <a:latin typeface="Times New Roman" pitchFamily="18" charset="0"/>
                <a:cs typeface="Times New Roman" pitchFamily="18" charset="0"/>
              </a:rPr>
              <a:t>a nose</a:t>
            </a:r>
            <a:endParaRPr lang="ru-RU" sz="2000" b="1" dirty="0">
              <a:latin typeface="Times New Roman" pitchFamily="18" charset="0"/>
              <a:cs typeface="Times New Roman" pitchFamily="18" charset="0"/>
            </a:endParaRPr>
          </a:p>
        </p:txBody>
      </p:sp>
      <p:sp>
        <p:nvSpPr>
          <p:cNvPr id="25" name="TextBox 24"/>
          <p:cNvSpPr txBox="1"/>
          <p:nvPr/>
        </p:nvSpPr>
        <p:spPr>
          <a:xfrm>
            <a:off x="6794695" y="4594279"/>
            <a:ext cx="918841" cy="400110"/>
          </a:xfrm>
          <a:prstGeom prst="rect">
            <a:avLst/>
          </a:prstGeom>
          <a:noFill/>
        </p:spPr>
        <p:txBody>
          <a:bodyPr wrap="none" rtlCol="0">
            <a:spAutoFit/>
          </a:bodyPr>
          <a:lstStyle/>
          <a:p>
            <a:r>
              <a:rPr lang="en-US" sz="2000" b="1" dirty="0">
                <a:latin typeface="Times New Roman" pitchFamily="18" charset="0"/>
                <a:cs typeface="Times New Roman" pitchFamily="18" charset="0"/>
              </a:rPr>
              <a:t>a body</a:t>
            </a:r>
            <a:endParaRPr lang="ru-RU" sz="2000" b="1" dirty="0">
              <a:latin typeface="Times New Roman" pitchFamily="18" charset="0"/>
              <a:cs typeface="Times New Roman" pitchFamily="18" charset="0"/>
            </a:endParaRPr>
          </a:p>
        </p:txBody>
      </p:sp>
      <p:sp>
        <p:nvSpPr>
          <p:cNvPr id="26" name="TextBox 25"/>
          <p:cNvSpPr txBox="1"/>
          <p:nvPr/>
        </p:nvSpPr>
        <p:spPr>
          <a:xfrm>
            <a:off x="963104" y="5537068"/>
            <a:ext cx="596638" cy="400110"/>
          </a:xfrm>
          <a:prstGeom prst="rect">
            <a:avLst/>
          </a:prstGeom>
          <a:noFill/>
        </p:spPr>
        <p:txBody>
          <a:bodyPr wrap="none" rtlCol="0">
            <a:spAutoFit/>
          </a:bodyPr>
          <a:lstStyle/>
          <a:p>
            <a:r>
              <a:rPr lang="en-US" sz="2000" b="1" dirty="0">
                <a:latin typeface="Times New Roman" pitchFamily="18" charset="0"/>
                <a:cs typeface="Times New Roman" pitchFamily="18" charset="0"/>
              </a:rPr>
              <a:t>legs</a:t>
            </a:r>
            <a:endParaRPr lang="ru-RU" sz="2000" b="1" dirty="0">
              <a:latin typeface="Times New Roman" pitchFamily="18" charset="0"/>
              <a:cs typeface="Times New Roman" pitchFamily="18" charset="0"/>
            </a:endParaRPr>
          </a:p>
        </p:txBody>
      </p:sp>
      <p:sp>
        <p:nvSpPr>
          <p:cNvPr id="27" name="TextBox 26"/>
          <p:cNvSpPr txBox="1"/>
          <p:nvPr/>
        </p:nvSpPr>
        <p:spPr>
          <a:xfrm>
            <a:off x="963104" y="2055813"/>
            <a:ext cx="904415" cy="400110"/>
          </a:xfrm>
          <a:prstGeom prst="rect">
            <a:avLst/>
          </a:prstGeom>
          <a:noFill/>
        </p:spPr>
        <p:txBody>
          <a:bodyPr wrap="none" rtlCol="0">
            <a:spAutoFit/>
          </a:bodyPr>
          <a:lstStyle/>
          <a:p>
            <a:r>
              <a:rPr lang="en-US" sz="2000" b="1" dirty="0">
                <a:latin typeface="Times New Roman" pitchFamily="18" charset="0"/>
                <a:cs typeface="Times New Roman" pitchFamily="18" charset="0"/>
              </a:rPr>
              <a:t>a head</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0665281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nodePh="1">
                                  <p:stCondLst>
                                    <p:cond delay="0"/>
                                  </p:stCondLst>
                                  <p:endCondLst>
                                    <p:cond evt="begin" delay="0">
                                      <p:tn val="29"/>
                                    </p:cond>
                                  </p:end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nodePh="1">
                                  <p:stCondLst>
                                    <p:cond delay="0"/>
                                  </p:stCondLst>
                                  <p:endCondLst>
                                    <p:cond evt="begin" delay="0">
                                      <p:tn val="35"/>
                                    </p:cond>
                                  </p:end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 calcmode="lin" valueType="num">
                                      <p:cBhvr additive="base">
                                        <p:cTn id="4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 calcmode="lin" valueType="num">
                                      <p:cBhvr additive="base">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
                                            <p:txEl>
                                              <p:pRg st="0" end="0"/>
                                            </p:txEl>
                                          </p:spTgt>
                                        </p:tgtEl>
                                        <p:attrNameLst>
                                          <p:attrName>style.visibility</p:attrName>
                                        </p:attrNameLst>
                                      </p:cBhvr>
                                      <p:to>
                                        <p:strVal val="visible"/>
                                      </p:to>
                                    </p:set>
                                    <p:anim calcmode="lin" valueType="num">
                                      <p:cBhvr additive="base">
                                        <p:cTn id="6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additive="base">
                                        <p:cTn id="6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additive="base">
                                        <p:cTn id="7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7">
                                            <p:txEl>
                                              <p:pRg st="0" end="0"/>
                                            </p:txEl>
                                          </p:spTgt>
                                        </p:tgtEl>
                                        <p:attrNameLst>
                                          <p:attrName>style.visibility</p:attrName>
                                        </p:attrNameLst>
                                      </p:cBhvr>
                                      <p:to>
                                        <p:strVal val="visible"/>
                                      </p:to>
                                    </p:set>
                                    <p:anim calcmode="lin" valueType="num">
                                      <p:cBhvr additive="base">
                                        <p:cTn id="7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463639" y="515155"/>
            <a:ext cx="5801716" cy="830997"/>
          </a:xfrm>
          <a:prstGeom prst="rect">
            <a:avLst/>
          </a:prstGeom>
          <a:noFill/>
        </p:spPr>
        <p:txBody>
          <a:bodyPr wrap="none" rtlCol="0">
            <a:spAutoFit/>
          </a:bodyPr>
          <a:lstStyle/>
          <a:p>
            <a:r>
              <a:rPr lang="ru-RU"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does a dog do</a:t>
            </a:r>
            <a:r>
              <a:rPr lang="ru-RU"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6" name="TextBox 5"/>
          <p:cNvSpPr txBox="1"/>
          <p:nvPr/>
        </p:nvSpPr>
        <p:spPr>
          <a:xfrm>
            <a:off x="1510748" y="1496183"/>
            <a:ext cx="8600661" cy="4789808"/>
          </a:xfrm>
          <a:prstGeom prst="rect">
            <a:avLst/>
          </a:prstGeom>
          <a:noFill/>
        </p:spPr>
        <p:txBody>
          <a:bodyPr wrap="square" rtlCol="0">
            <a:spAutoFit/>
          </a:bodyPr>
          <a:lstStyle/>
          <a:p>
            <a:pPr marL="571500" indent="-571500">
              <a:buFont typeface="Arial" panose="020B0604020202020204" pitchFamily="34" charset="0"/>
              <a:buChar char="•"/>
            </a:pP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wag </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wæg</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вилять хвостом</a:t>
            </a:r>
          </a:p>
          <a:p>
            <a:pPr marL="571500" indent="-571500">
              <a:buFont typeface="Arial" panose="020B0604020202020204" pitchFamily="34" charset="0"/>
              <a:buChar char="•"/>
            </a:pP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bark</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bɑːk</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лаять</a:t>
            </a:r>
            <a:endPar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roar </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rɔ</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ː]</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рычать</a:t>
            </a:r>
            <a:endPar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bounce </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baʊns</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прыгать </a:t>
            </a:r>
            <a:endPar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sniff </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snɪf</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нюхать </a:t>
            </a:r>
            <a:endPar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whine </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waɪn</a:t>
            </a:r>
            <a:r>
              <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скулить </a:t>
            </a:r>
            <a:endParaRPr lang="en-US" sz="4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ru-RU" sz="36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6467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95546" y="725864"/>
            <a:ext cx="8135332" cy="5078313"/>
          </a:xfrm>
          <a:prstGeom prst="rect">
            <a:avLst/>
          </a:prstGeom>
          <a:noFill/>
        </p:spPr>
        <p:txBody>
          <a:bodyPr wrap="square" rtlCol="0">
            <a:spAutoFit/>
          </a:bodyPr>
          <a:lstStyle/>
          <a:p>
            <a:pPr marL="571500" indent="-571500">
              <a:buFont typeface="Arial" pitchFamily="34" charset="0"/>
              <a:buChar char="•"/>
            </a:pP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always [ˈ</a:t>
            </a:r>
            <a:r>
              <a:rPr lang="en-US" sz="36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ɔːlweɪz</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всегд</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a:t>
            </a:r>
            <a:endPar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571500" indent="-571500">
              <a:buFont typeface="Arial" pitchFamily="34" charset="0"/>
              <a:buChar char="•"/>
            </a:pP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comes [</a:t>
            </a:r>
            <a:r>
              <a:rPr lang="en-US" sz="36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kʌmz</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 </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приходить </a:t>
            </a:r>
          </a:p>
          <a:p>
            <a:pPr marL="571500" indent="-571500">
              <a:buFont typeface="Arial" pitchFamily="34" charset="0"/>
              <a:buChar char="•"/>
            </a:pP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around her [</a:t>
            </a:r>
            <a:r>
              <a:rPr lang="en-US" sz="36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əˈraʊnd</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 вокруг неё</a:t>
            </a:r>
          </a:p>
          <a:p>
            <a:pPr marL="571500" indent="-571500">
              <a:buFont typeface="Arial" pitchFamily="34" charset="0"/>
              <a:buChar char="•"/>
            </a:pP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kind [</a:t>
            </a:r>
            <a:r>
              <a:rPr lang="en-US" sz="36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kaɪnd</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 </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добрый </a:t>
            </a:r>
          </a:p>
          <a:p>
            <a:pPr marL="571500" indent="-571500">
              <a:buFont typeface="Arial" pitchFamily="34" charset="0"/>
              <a:buChar char="•"/>
            </a:pP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a:t>
            </a:r>
            <a:r>
              <a:rPr lang="en-US" sz="36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bʌt</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 </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но </a:t>
            </a:r>
            <a:endPar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571500" indent="-571500">
              <a:buFont typeface="Arial" pitchFamily="34" charset="0"/>
              <a:buChar char="•"/>
            </a:pP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never</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[ˈ</a:t>
            </a:r>
            <a:r>
              <a:rPr lang="en-US" sz="36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nevə</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 никогда</a:t>
            </a:r>
            <a:endPar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571500" indent="-571500">
              <a:buFont typeface="Arial" pitchFamily="34" charset="0"/>
              <a:buChar char="•"/>
            </a:pP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is alone</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əˈləʊn</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один</a:t>
            </a:r>
            <a:endPar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571500" indent="-571500">
              <a:buFont typeface="Arial" pitchFamily="34" charset="0"/>
              <a:buChar char="•"/>
            </a:pP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hates to be alone</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heɪt</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ненавидеть</a:t>
            </a:r>
          </a:p>
        </p:txBody>
      </p:sp>
    </p:spTree>
    <p:extLst>
      <p:ext uri="{BB962C8B-B14F-4D97-AF65-F5344CB8AC3E}">
        <p14:creationId xmlns:p14="http://schemas.microsoft.com/office/powerpoint/2010/main" val="5948009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
        <p:nvSpPr>
          <p:cNvPr id="6" name="TextBox 5"/>
          <p:cNvSpPr txBox="1"/>
          <p:nvPr/>
        </p:nvSpPr>
        <p:spPr>
          <a:xfrm>
            <a:off x="412124" y="365125"/>
            <a:ext cx="11276293" cy="1569660"/>
          </a:xfrm>
          <a:prstGeom prst="rect">
            <a:avLst/>
          </a:prstGeom>
          <a:noFill/>
        </p:spPr>
        <p:txBody>
          <a:bodyPr wrap="square" rtlCol="0">
            <a:spAutoFit/>
          </a:bodyPr>
          <a:lstStyle/>
          <a:p>
            <a:endParaRPr lang="ru-RU"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Complete the sentences</a:t>
            </a:r>
            <a:r>
              <a:rPr lang="ru-RU" sz="4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 name="TextBox 2"/>
          <p:cNvSpPr txBox="1"/>
          <p:nvPr/>
        </p:nvSpPr>
        <p:spPr>
          <a:xfrm>
            <a:off x="317853" y="2624367"/>
            <a:ext cx="10330481" cy="2554545"/>
          </a:xfrm>
          <a:prstGeom prst="rect">
            <a:avLst/>
          </a:prstGeom>
          <a:noFill/>
        </p:spPr>
        <p:txBody>
          <a:bodyPr wrap="square" rtlCol="0">
            <a:spAutoFit/>
          </a:bodyPr>
          <a:lstStyle/>
          <a:p>
            <a:r>
              <a:rPr lang="en-US" sz="3200" b="1" dirty="0">
                <a:solidFill>
                  <a:schemeClr val="accent5">
                    <a:lumMod val="50000"/>
                  </a:schemeClr>
                </a:solidFill>
                <a:effectLst>
                  <a:outerShdw blurRad="38100" dist="38100" dir="2700000" algn="tl">
                    <a:srgbClr val="000000">
                      <a:alpha val="43137"/>
                    </a:srgbClr>
                  </a:outerShdw>
                </a:effectLst>
              </a:rPr>
              <a:t>Spike is a very good dog. It always </a:t>
            </a:r>
            <a:r>
              <a:rPr lang="ru-RU" sz="3200" b="1" dirty="0">
                <a:solidFill>
                  <a:schemeClr val="accent5">
                    <a:lumMod val="50000"/>
                  </a:schemeClr>
                </a:solidFill>
                <a:effectLst>
                  <a:outerShdw blurRad="38100" dist="38100" dir="2700000" algn="tl">
                    <a:srgbClr val="000000">
                      <a:alpha val="43137"/>
                    </a:srgbClr>
                  </a:outerShdw>
                </a:effectLst>
              </a:rPr>
              <a:t>.</a:t>
            </a:r>
            <a:r>
              <a:rPr lang="en-US" sz="3200" b="1" dirty="0">
                <a:solidFill>
                  <a:schemeClr val="accent5">
                    <a:lumMod val="50000"/>
                  </a:schemeClr>
                </a:solidFill>
                <a:effectLst>
                  <a:outerShdw blurRad="38100" dist="38100" dir="2700000" algn="tl">
                    <a:srgbClr val="000000">
                      <a:alpha val="43137"/>
                    </a:srgbClr>
                  </a:outerShdw>
                </a:effectLst>
              </a:rPr>
              <a:t>……</a:t>
            </a:r>
            <a:r>
              <a:rPr lang="ru-RU" sz="3200" b="1" dirty="0">
                <a:solidFill>
                  <a:schemeClr val="accent5">
                    <a:lumMod val="50000"/>
                  </a:schemeClr>
                </a:solidFill>
                <a:effectLst>
                  <a:outerShdw blurRad="38100" dist="38100" dir="2700000" algn="tl">
                    <a:srgbClr val="000000">
                      <a:alpha val="43137"/>
                    </a:srgbClr>
                  </a:outerShdw>
                </a:effectLst>
              </a:rPr>
              <a:t>.</a:t>
            </a:r>
            <a:r>
              <a:rPr lang="en-US" sz="3200" b="1" dirty="0">
                <a:solidFill>
                  <a:schemeClr val="accent5">
                    <a:lumMod val="50000"/>
                  </a:schemeClr>
                </a:solidFill>
                <a:effectLst>
                  <a:outerShdw blurRad="38100" dist="38100" dir="2700000" algn="tl">
                    <a:srgbClr val="000000">
                      <a:alpha val="43137"/>
                    </a:srgbClr>
                  </a:outerShdw>
                </a:effectLst>
              </a:rPr>
              <a:t>its tail when it meets people. When Mum comes from the shop it…..…her bags and ………around her. It is very kind, it never..……and…….but……….when it is alone. It hates to be alone.</a:t>
            </a:r>
            <a:endParaRPr lang="ru-RU" sz="3200" b="1" dirty="0">
              <a:solidFill>
                <a:schemeClr val="accent5">
                  <a:lumMod val="50000"/>
                </a:schemeClr>
              </a:solidFill>
              <a:effectLst>
                <a:outerShdw blurRad="38100" dist="38100" dir="2700000" algn="tl">
                  <a:srgbClr val="000000">
                    <a:alpha val="43137"/>
                  </a:srgbClr>
                </a:outerShdw>
              </a:effectLst>
            </a:endParaRPr>
          </a:p>
        </p:txBody>
      </p:sp>
      <p:sp>
        <p:nvSpPr>
          <p:cNvPr id="8" name="TextBox 7"/>
          <p:cNvSpPr txBox="1"/>
          <p:nvPr/>
        </p:nvSpPr>
        <p:spPr>
          <a:xfrm>
            <a:off x="6202837" y="2624366"/>
            <a:ext cx="791852" cy="400110"/>
          </a:xfrm>
          <a:prstGeom prst="rect">
            <a:avLst/>
          </a:prstGeom>
          <a:noFill/>
        </p:spPr>
        <p:txBody>
          <a:bodyPr wrap="square" rtlCol="0">
            <a:spAutoFit/>
          </a:bodyPr>
          <a:lstStyle/>
          <a:p>
            <a:r>
              <a:rPr lang="en-US" sz="2000" b="1" dirty="0">
                <a:solidFill>
                  <a:srgbClr val="C00000"/>
                </a:solidFill>
                <a:effectLst>
                  <a:outerShdw blurRad="38100" dist="38100" dir="2700000" algn="tl">
                    <a:srgbClr val="000000">
                      <a:alpha val="43137"/>
                    </a:srgbClr>
                  </a:outerShdw>
                </a:effectLst>
              </a:rPr>
              <a:t>wags</a:t>
            </a:r>
            <a:endParaRPr lang="ru-RU" sz="2000" b="1" dirty="0">
              <a:solidFill>
                <a:srgbClr val="C00000"/>
              </a:solidFill>
              <a:effectLst>
                <a:outerShdw blurRad="38100" dist="38100" dir="2700000" algn="tl">
                  <a:srgbClr val="000000">
                    <a:alpha val="43137"/>
                  </a:srgbClr>
                </a:outerShdw>
              </a:effectLst>
            </a:endParaRPr>
          </a:p>
        </p:txBody>
      </p:sp>
      <p:sp>
        <p:nvSpPr>
          <p:cNvPr id="9" name="TextBox 8"/>
          <p:cNvSpPr txBox="1"/>
          <p:nvPr/>
        </p:nvSpPr>
        <p:spPr>
          <a:xfrm>
            <a:off x="7795967" y="3101419"/>
            <a:ext cx="751231" cy="400110"/>
          </a:xfrm>
          <a:prstGeom prst="rect">
            <a:avLst/>
          </a:prstGeom>
          <a:noFill/>
        </p:spPr>
        <p:txBody>
          <a:bodyPr wrap="none" rtlCol="0">
            <a:spAutoFit/>
          </a:bodyPr>
          <a:lstStyle/>
          <a:p>
            <a:r>
              <a:rPr lang="en-US" sz="2000" b="1" dirty="0">
                <a:solidFill>
                  <a:srgbClr val="C00000"/>
                </a:solidFill>
                <a:effectLst>
                  <a:outerShdw blurRad="38100" dist="38100" dir="2700000" algn="tl">
                    <a:srgbClr val="000000">
                      <a:alpha val="43137"/>
                    </a:srgbClr>
                  </a:outerShdw>
                </a:effectLst>
              </a:rPr>
              <a:t>sniffs</a:t>
            </a:r>
            <a:endParaRPr lang="ru-RU" sz="20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1046375" y="3595797"/>
            <a:ext cx="1075936" cy="400110"/>
          </a:xfrm>
          <a:prstGeom prst="rect">
            <a:avLst/>
          </a:prstGeom>
          <a:noFill/>
        </p:spPr>
        <p:txBody>
          <a:bodyPr wrap="none" rtlCol="0">
            <a:spAutoFit/>
          </a:bodyPr>
          <a:lstStyle/>
          <a:p>
            <a:r>
              <a:rPr lang="en-US" sz="2000" b="1" dirty="0">
                <a:solidFill>
                  <a:srgbClr val="C00000"/>
                </a:solidFill>
                <a:effectLst>
                  <a:outerShdw blurRad="38100" dist="38100" dir="2700000" algn="tl">
                    <a:srgbClr val="000000">
                      <a:alpha val="43137"/>
                    </a:srgbClr>
                  </a:outerShdw>
                </a:effectLst>
              </a:rPr>
              <a:t>bounces</a:t>
            </a:r>
            <a:endParaRPr lang="ru-RU" sz="2000" b="1" dirty="0">
              <a:solidFill>
                <a:srgbClr val="C00000"/>
              </a:solidFill>
              <a:effectLst>
                <a:outerShdw blurRad="38100" dist="38100" dir="2700000" algn="tl">
                  <a:srgbClr val="000000">
                    <a:alpha val="43137"/>
                  </a:srgbClr>
                </a:outerShdw>
              </a:effectLst>
            </a:endParaRPr>
          </a:p>
        </p:txBody>
      </p:sp>
      <p:sp>
        <p:nvSpPr>
          <p:cNvPr id="11" name="TextBox 10"/>
          <p:cNvSpPr txBox="1"/>
          <p:nvPr/>
        </p:nvSpPr>
        <p:spPr>
          <a:xfrm>
            <a:off x="1357871" y="4072378"/>
            <a:ext cx="764440" cy="400110"/>
          </a:xfrm>
          <a:prstGeom prst="rect">
            <a:avLst/>
          </a:prstGeom>
          <a:noFill/>
        </p:spPr>
        <p:txBody>
          <a:bodyPr wrap="none" rtlCol="0">
            <a:spAutoFit/>
          </a:bodyPr>
          <a:lstStyle/>
          <a:p>
            <a:r>
              <a:rPr lang="en-US" sz="2000" b="1" dirty="0">
                <a:solidFill>
                  <a:srgbClr val="C00000"/>
                </a:solidFill>
                <a:effectLst>
                  <a:outerShdw blurRad="38100" dist="38100" dir="2700000" algn="tl">
                    <a:srgbClr val="000000">
                      <a:alpha val="43137"/>
                    </a:srgbClr>
                  </a:outerShdw>
                </a:effectLst>
              </a:rPr>
              <a:t>barks</a:t>
            </a:r>
            <a:endParaRPr lang="ru-RU" sz="2000" b="1"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2733773" y="4091232"/>
            <a:ext cx="728213" cy="400110"/>
          </a:xfrm>
          <a:prstGeom prst="rect">
            <a:avLst/>
          </a:prstGeom>
          <a:noFill/>
        </p:spPr>
        <p:txBody>
          <a:bodyPr wrap="none" rtlCol="0">
            <a:spAutoFit/>
          </a:bodyPr>
          <a:lstStyle/>
          <a:p>
            <a:r>
              <a:rPr lang="en-US" sz="2000" b="1" dirty="0">
                <a:solidFill>
                  <a:srgbClr val="C00000"/>
                </a:solidFill>
                <a:effectLst>
                  <a:outerShdw blurRad="38100" dist="38100" dir="2700000" algn="tl">
                    <a:srgbClr val="000000">
                      <a:alpha val="43137"/>
                    </a:srgbClr>
                  </a:outerShdw>
                </a:effectLst>
              </a:rPr>
              <a:t>roars</a:t>
            </a:r>
            <a:endParaRPr lang="ru-RU" sz="20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4044098" y="4072378"/>
            <a:ext cx="946093" cy="400110"/>
          </a:xfrm>
          <a:prstGeom prst="rect">
            <a:avLst/>
          </a:prstGeom>
          <a:noFill/>
        </p:spPr>
        <p:txBody>
          <a:bodyPr wrap="none" rtlCol="0">
            <a:spAutoFit/>
          </a:bodyPr>
          <a:lstStyle/>
          <a:p>
            <a:r>
              <a:rPr lang="en-US" sz="2000" b="1" dirty="0">
                <a:solidFill>
                  <a:srgbClr val="C00000"/>
                </a:solidFill>
                <a:effectLst>
                  <a:outerShdw blurRad="38100" dist="38100" dir="2700000" algn="tl">
                    <a:srgbClr val="000000">
                      <a:alpha val="43137"/>
                    </a:srgbClr>
                  </a:outerShdw>
                </a:effectLst>
              </a:rPr>
              <a:t>whines</a:t>
            </a:r>
            <a:endParaRPr lang="ru-RU"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30091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Users\1\Desktop\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9716" y="530942"/>
            <a:ext cx="4966809" cy="830997"/>
          </a:xfrm>
          <a:prstGeom prst="rect">
            <a:avLst/>
          </a:prstGeom>
          <a:noFill/>
        </p:spPr>
        <p:txBody>
          <a:bodyPr wrap="none" rtlCol="0">
            <a:spAutoFit/>
          </a:bodyPr>
          <a:lstStyle/>
          <a:p>
            <a:r>
              <a:rPr lang="en-US" sz="48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Agree or disagree</a:t>
            </a:r>
            <a:r>
              <a:rPr lang="ru-RU" sz="48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 name="TextBox 5"/>
          <p:cNvSpPr txBox="1"/>
          <p:nvPr/>
        </p:nvSpPr>
        <p:spPr>
          <a:xfrm>
            <a:off x="309716" y="1637071"/>
            <a:ext cx="11461792" cy="3970318"/>
          </a:xfrm>
          <a:prstGeom prst="rect">
            <a:avLst/>
          </a:prstGeom>
          <a:noFill/>
        </p:spPr>
        <p:txBody>
          <a:bodyPr wrap="none" rtlCol="0">
            <a:spAutoFit/>
          </a:bodyPr>
          <a:lstStyle/>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Spike is a very good cat</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 It always [ˈ</a:t>
            </a:r>
            <a:r>
              <a:rPr lang="en-US" sz="3600" b="1"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ɔːlweɪz</a:t>
            </a:r>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wags its tail when it meets people</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 When Mum comes from the shop it never sniffs her </a:t>
            </a:r>
          </a:p>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bags and bounces around her</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 It never roars and whines when it is alone</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 It likes to be alone</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262935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1\Desktop\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9213" y="604684"/>
            <a:ext cx="9411166" cy="830997"/>
          </a:xfrm>
          <a:prstGeom prst="rect">
            <a:avLst/>
          </a:prstGeom>
          <a:noFill/>
        </p:spPr>
        <p:txBody>
          <a:bodyPr wrap="none" rtlCol="0">
            <a:spAutoFit/>
          </a:bodyPr>
          <a:lstStyle/>
          <a:p>
            <a:r>
              <a:rPr lang="en-US" sz="48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Put the sentences in a logical order</a:t>
            </a:r>
            <a:r>
              <a:rPr lang="ru-RU" sz="48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TextBox 4"/>
          <p:cNvSpPr txBox="1"/>
          <p:nvPr/>
        </p:nvSpPr>
        <p:spPr>
          <a:xfrm>
            <a:off x="206478" y="1799303"/>
            <a:ext cx="11031793" cy="3970318"/>
          </a:xfrm>
          <a:prstGeom prst="rect">
            <a:avLst/>
          </a:prstGeom>
          <a:noFill/>
        </p:spPr>
        <p:txBody>
          <a:bodyPr wrap="square" rtlCol="0">
            <a:spAutoFit/>
          </a:bodyPr>
          <a:lstStyle/>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When Mum comes from the shop it sniffs her bags and bounces around her</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 It hates to be alone</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 Spike is a very good dog</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 Spike is very kind it never barks but roars when it is alone</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 Spike always wags its tail when it meets people</a:t>
            </a:r>
            <a:r>
              <a:rPr lang="ru-RU" sz="36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2335516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430</Words>
  <Application>Microsoft Office PowerPoint</Application>
  <PresentationFormat>Широкоэкранный</PresentationFormat>
  <Paragraphs>62</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Serg</dc:creator>
  <cp:lastModifiedBy>Надежда Южанинова</cp:lastModifiedBy>
  <cp:revision>27</cp:revision>
  <dcterms:created xsi:type="dcterms:W3CDTF">2020-03-10T17:56:17Z</dcterms:created>
  <dcterms:modified xsi:type="dcterms:W3CDTF">2024-03-04T11:43:10Z</dcterms:modified>
</cp:coreProperties>
</file>