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E94FBFE-71ED-47C8-8455-FD5E55C5F28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E94FBFE-71ED-47C8-8455-FD5E55C5F28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9A992EB-A3E2-4BC6-B623-510A1160F534}" type="datetimeFigureOut">
              <a:rPr lang="ru-RU" smtClean="0"/>
              <a:pPr/>
              <a:t>26.11.2023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A992EB-A3E2-4BC6-B623-510A1160F534}" type="datetimeFigureOut">
              <a:rPr lang="ru-RU" smtClean="0"/>
              <a:pPr/>
              <a:t>26.11.2023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94FBFE-71ED-47C8-8455-FD5E55C5F28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p:txBody>
          <a:bodyPr/>
          <a:lstStyle/>
          <a:p>
            <a:r>
              <a:rPr lang="ru-RU" i="1" dirty="0">
                <a:latin typeface="Arial Unicode MS" pitchFamily="34" charset="-128"/>
                <a:ea typeface="Arial Unicode MS" pitchFamily="34" charset="-128"/>
                <a:cs typeface="Arial Unicode MS" pitchFamily="34" charset="-128"/>
              </a:rPr>
              <a:t>Способы лепки животных, человека, посуды.</a:t>
            </a:r>
          </a:p>
        </p:txBody>
      </p:sp>
      <p:sp>
        <p:nvSpPr>
          <p:cNvPr id="18" name="Текст 17"/>
          <p:cNvSpPr>
            <a:spLocks noGrp="1"/>
          </p:cNvSpPr>
          <p:nvPr>
            <p:ph type="body" idx="1"/>
          </p:nvPr>
        </p:nvSpPr>
        <p:spPr>
          <a:xfrm>
            <a:off x="179512" y="5085184"/>
            <a:ext cx="4896544" cy="1656182"/>
          </a:xfrm>
        </p:spPr>
        <p:txBody>
          <a:bodyPr>
            <a:normAutofit/>
          </a:bodyPr>
          <a:lstStyle/>
          <a:p>
            <a:r>
              <a:rPr lang="ru-RU" dirty="0" smtClean="0"/>
              <a:t>Подготовила воспитатель</a:t>
            </a:r>
          </a:p>
          <a:p>
            <a:r>
              <a:rPr lang="ru-RU" dirty="0" smtClean="0"/>
              <a:t>Сорокина Н.О.</a:t>
            </a:r>
          </a:p>
          <a:p>
            <a:r>
              <a:rPr lang="ru-RU" dirty="0" smtClean="0"/>
              <a:t>МБДОУ «Ясли –сад №273 г.Донецка»</a:t>
            </a:r>
            <a:endParaRPr lang="ru-RU" dirty="0"/>
          </a:p>
        </p:txBody>
      </p:sp>
      <p:pic>
        <p:nvPicPr>
          <p:cNvPr id="19" name="Рисунок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2564904"/>
            <a:ext cx="2232248" cy="2088231"/>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1916832"/>
            <a:ext cx="2736304" cy="2376265"/>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4509120"/>
            <a:ext cx="2520280" cy="2232247"/>
          </a:xfrm>
          <a:prstGeom prst="rect">
            <a:avLst/>
          </a:prstGeom>
        </p:spPr>
      </p:pic>
    </p:spTree>
    <p:extLst>
      <p:ext uri="{BB962C8B-B14F-4D97-AF65-F5344CB8AC3E}">
        <p14:creationId xmlns:p14="http://schemas.microsoft.com/office/powerpoint/2010/main" xmlns="" val="280851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09600"/>
            <a:ext cx="4608512" cy="1667272"/>
          </a:xfrm>
        </p:spPr>
        <p:txBody>
          <a:bodyPr/>
          <a:lstStyle/>
          <a:p>
            <a:pPr marL="342900" lvl="0" indent="-342900" algn="ctr">
              <a:spcBef>
                <a:spcPct val="20000"/>
              </a:spcBef>
            </a:pPr>
            <a:endParaRPr lang="ru-RU" dirty="0">
              <a:solidFill>
                <a:srgbClr val="002060"/>
              </a:solidFill>
            </a:endParaRPr>
          </a:p>
        </p:txBody>
      </p:sp>
      <p:sp>
        <p:nvSpPr>
          <p:cNvPr id="3" name="Текст 2"/>
          <p:cNvSpPr>
            <a:spLocks noGrp="1"/>
          </p:cNvSpPr>
          <p:nvPr>
            <p:ph type="body" idx="1"/>
          </p:nvPr>
        </p:nvSpPr>
        <p:spPr>
          <a:xfrm>
            <a:off x="107504" y="188640"/>
            <a:ext cx="5472608" cy="6552728"/>
          </a:xfrm>
        </p:spPr>
        <p:txBody>
          <a:bodyPr>
            <a:normAutofit fontScale="85000" lnSpcReduction="20000"/>
          </a:bodyPr>
          <a:lstStyle/>
          <a:p>
            <a:pPr marL="342900" lvl="0" indent="-342900">
              <a:buClrTx/>
              <a:buSzTx/>
            </a:pPr>
            <a:r>
              <a:rPr lang="ru-RU" sz="3000" dirty="0">
                <a:solidFill>
                  <a:srgbClr val="00B0F0"/>
                </a:solidFill>
                <a:latin typeface="Times New Roman" pitchFamily="18" charset="0"/>
                <a:cs typeface="Times New Roman" pitchFamily="18" charset="0"/>
              </a:rPr>
              <a:t>Способы лепки из целого куска:</a:t>
            </a:r>
          </a:p>
          <a:p>
            <a:pPr marL="342900" lvl="0" indent="-342900">
              <a:buClrTx/>
              <a:buSzTx/>
            </a:pPr>
            <a:r>
              <a:rPr lang="ru-RU" sz="2600" dirty="0">
                <a:solidFill>
                  <a:srgbClr val="FFC000"/>
                </a:solidFill>
                <a:latin typeface="Times New Roman" pitchFamily="18" charset="0"/>
                <a:cs typeface="Times New Roman" pitchFamily="18" charset="0"/>
              </a:rPr>
              <a:t>1. Лепка «с катушки»</a:t>
            </a:r>
          </a:p>
          <a:p>
            <a:pPr marL="342900" lvl="0" indent="-342900">
              <a:buClrTx/>
              <a:buSzTx/>
            </a:pPr>
            <a:r>
              <a:rPr lang="ru-RU" sz="2200" dirty="0">
                <a:solidFill>
                  <a:prstClr val="black"/>
                </a:solidFill>
                <a:latin typeface="Times New Roman" pitchFamily="18" charset="0"/>
                <a:cs typeface="Times New Roman" pitchFamily="18" charset="0"/>
              </a:rPr>
              <a:t>Таким способом лепят животных: собаку, медведя, корову, лошадь.</a:t>
            </a:r>
          </a:p>
          <a:p>
            <a:pPr marL="342900" lvl="0" indent="-342900">
              <a:buClrTx/>
              <a:buSzTx/>
            </a:pPr>
            <a:r>
              <a:rPr lang="ru-RU" sz="22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вытягиваем голову (голова не лепится, а формируется легким </a:t>
            </a:r>
            <a:r>
              <a:rPr lang="ru-RU" sz="2200" dirty="0" err="1">
                <a:solidFill>
                  <a:prstClr val="black"/>
                </a:solidFill>
                <a:latin typeface="Times New Roman" pitchFamily="18" charset="0"/>
                <a:cs typeface="Times New Roman" pitchFamily="18" charset="0"/>
              </a:rPr>
              <a:t>отминанием</a:t>
            </a:r>
            <a:r>
              <a:rPr lang="ru-RU" sz="2200" dirty="0">
                <a:solidFill>
                  <a:prstClr val="black"/>
                </a:solidFill>
                <a:latin typeface="Times New Roman" pitchFamily="18" charset="0"/>
                <a:cs typeface="Times New Roman" pitchFamily="18" charset="0"/>
              </a:rPr>
              <a:t>, т.е. круговыми движениями пальцев);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так же отминается нижняя часть яйца;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если лапки (ноги) делаются разведенными по сторонам, то ребром ладони намечается разделительная линия на тельце;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далее </a:t>
            </a:r>
            <a:r>
              <a:rPr lang="ru-RU" sz="2200" dirty="0" err="1">
                <a:solidFill>
                  <a:prstClr val="black"/>
                </a:solidFill>
                <a:latin typeface="Times New Roman" pitchFamily="18" charset="0"/>
                <a:cs typeface="Times New Roman" pitchFamily="18" charset="0"/>
              </a:rPr>
              <a:t>прищипыванием</a:t>
            </a:r>
            <a:r>
              <a:rPr lang="ru-RU" sz="2200" dirty="0">
                <a:solidFill>
                  <a:prstClr val="black"/>
                </a:solidFill>
                <a:latin typeface="Times New Roman" pitchFamily="18" charset="0"/>
                <a:cs typeface="Times New Roman" pitchFamily="18" charset="0"/>
              </a:rPr>
              <a:t> и оттягиванием продолжаем лепить сначала голову, потом верхние и нижние лапы (ноги).</a:t>
            </a:r>
            <a:br>
              <a:rPr lang="ru-RU" sz="2200" dirty="0">
                <a:solidFill>
                  <a:prstClr val="black"/>
                </a:solidFill>
                <a:latin typeface="Times New Roman" pitchFamily="18" charset="0"/>
                <a:cs typeface="Times New Roman" pitchFamily="18" charset="0"/>
              </a:rPr>
            </a:br>
            <a:endParaRPr lang="ru-RU" sz="2200" dirty="0">
              <a:solidFill>
                <a:prstClr val="black"/>
              </a:solidFill>
              <a:latin typeface="Times New Roman" pitchFamily="18" charset="0"/>
              <a:cs typeface="Times New Roman" pitchFamily="18" charset="0"/>
            </a:endParaRPr>
          </a:p>
          <a:p>
            <a:pPr marL="342900" lvl="0" indent="-342900" algn="ctr">
              <a:buClrTx/>
              <a:buSzTx/>
            </a:pPr>
            <a:r>
              <a:rPr lang="ru-RU" sz="1600" dirty="0">
                <a:solidFill>
                  <a:prstClr val="black"/>
                </a:solidFill>
                <a:latin typeface="Times New Roman" pitchFamily="18" charset="0"/>
                <a:cs typeface="Times New Roman" pitchFamily="18" charset="0"/>
              </a:rPr>
              <a:t/>
            </a:r>
            <a:br>
              <a:rPr lang="ru-RU" sz="1600" dirty="0">
                <a:solidFill>
                  <a:prstClr val="black"/>
                </a:solidFill>
                <a:latin typeface="Times New Roman" pitchFamily="18" charset="0"/>
                <a:cs typeface="Times New Roman" pitchFamily="18" charset="0"/>
              </a:rPr>
            </a:br>
            <a:endParaRPr lang="ru-RU" sz="1600" dirty="0">
              <a:solidFill>
                <a:prstClr val="black"/>
              </a:solidFill>
              <a:latin typeface="Times New Roman" pitchFamily="18" charset="0"/>
              <a:cs typeface="Times New Roman" pitchFamily="18" charset="0"/>
            </a:endParaRPr>
          </a:p>
          <a:p>
            <a:endParaRPr lang="ru-RU" dirty="0"/>
          </a:p>
        </p:txBody>
      </p:sp>
      <p:pic>
        <p:nvPicPr>
          <p:cNvPr id="5" name="Рисунок 4" descr="ot1.jpg"/>
          <p:cNvPicPr>
            <a:picLocks noChangeAspect="1"/>
          </p:cNvPicPr>
          <p:nvPr/>
        </p:nvPicPr>
        <p:blipFill>
          <a:blip r:embed="rId2" cstate="print"/>
          <a:stretch>
            <a:fillRect/>
          </a:stretch>
        </p:blipFill>
        <p:spPr>
          <a:xfrm>
            <a:off x="5652120" y="1268760"/>
            <a:ext cx="3134296" cy="424847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8709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251520" y="332656"/>
            <a:ext cx="5112568" cy="6408712"/>
          </a:xfrm>
        </p:spPr>
        <p:txBody>
          <a:bodyPr>
            <a:normAutofit fontScale="92500" lnSpcReduction="20000"/>
          </a:bodyPr>
          <a:lstStyle/>
          <a:p>
            <a:pPr marL="342900" lvl="0" indent="-342900">
              <a:buClrTx/>
              <a:buSzTx/>
            </a:pPr>
            <a:r>
              <a:rPr lang="ru-RU" sz="2600" dirty="0">
                <a:solidFill>
                  <a:srgbClr val="FFC000"/>
                </a:solidFill>
                <a:latin typeface="Times New Roman" pitchFamily="18" charset="0"/>
                <a:cs typeface="Times New Roman" pitchFamily="18" charset="0"/>
              </a:rPr>
              <a:t>2. Лепка «с яйца»</a:t>
            </a:r>
          </a:p>
          <a:p>
            <a:pPr marL="342900" lvl="0" indent="-342900">
              <a:buClrTx/>
              <a:buSzTx/>
            </a:pPr>
            <a:r>
              <a:rPr lang="ru-RU" sz="1700" dirty="0">
                <a:solidFill>
                  <a:prstClr val="black"/>
                </a:solidFill>
                <a:latin typeface="Times New Roman" pitchFamily="18" charset="0"/>
                <a:cs typeface="Times New Roman" pitchFamily="18" charset="0"/>
              </a:rPr>
              <a:t>Таким способом лепят петушка, курочку, барана.</a:t>
            </a:r>
          </a:p>
          <a:p>
            <a:pPr marL="342900" lvl="0" indent="-342900">
              <a:buClrTx/>
              <a:buSzTx/>
            </a:pPr>
            <a:r>
              <a:rPr lang="ru-RU" sz="17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1700" dirty="0" err="1">
                <a:solidFill>
                  <a:prstClr val="black"/>
                </a:solidFill>
                <a:latin typeface="Times New Roman" pitchFamily="18" charset="0"/>
                <a:cs typeface="Times New Roman" pitchFamily="18" charset="0"/>
              </a:rPr>
              <a:t>отминанием</a:t>
            </a:r>
            <a:r>
              <a:rPr lang="ru-RU" sz="1700" dirty="0">
                <a:solidFill>
                  <a:prstClr val="black"/>
                </a:solidFill>
                <a:latin typeface="Times New Roman" pitchFamily="18" charset="0"/>
                <a:cs typeface="Times New Roman" pitchFamily="18" charset="0"/>
              </a:rPr>
              <a:t>, т.е. круговыми движениями пальцев. При изготовлении барана первая отделяемая часть (с учетом рогов) должна быть больше;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приподнять </a:t>
            </a:r>
            <a:r>
              <a:rPr lang="ru-RU" sz="1700" dirty="0" err="1">
                <a:solidFill>
                  <a:prstClr val="black"/>
                </a:solidFill>
                <a:latin typeface="Times New Roman" pitchFamily="18" charset="0"/>
                <a:cs typeface="Times New Roman" pitchFamily="18" charset="0"/>
              </a:rPr>
              <a:t>выглаживанием</a:t>
            </a:r>
            <a:r>
              <a:rPr lang="ru-RU" sz="1700" dirty="0">
                <a:solidFill>
                  <a:prstClr val="black"/>
                </a:solidFill>
                <a:latin typeface="Times New Roman" pitchFamily="18" charset="0"/>
                <a:cs typeface="Times New Roman" pitchFamily="18" charset="0"/>
              </a:rPr>
              <a:t> глины (скользящими движениями пальцев по направлению вверх) гребешок. При этом «набирается» достаточное количество глины для гребешка или рогов и ушек;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на лицевой части головы отметить симметрично глазки вдавливанием внутренней и внешней стороной первой фаланги указательного пальца;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сформировать грудку так, чтоб она была выпуклой, широкой;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«набрать» лапки так, чтобы у игрушки точкой опоры был животик и хвост (делаем его в виде короткого цилиндрика);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далее </a:t>
            </a:r>
            <a:r>
              <a:rPr lang="ru-RU" sz="1700" dirty="0" err="1">
                <a:solidFill>
                  <a:prstClr val="black"/>
                </a:solidFill>
                <a:latin typeface="Times New Roman" pitchFamily="18" charset="0"/>
                <a:cs typeface="Times New Roman" pitchFamily="18" charset="0"/>
              </a:rPr>
              <a:t>прищипыванием</a:t>
            </a:r>
            <a:r>
              <a:rPr lang="ru-RU" sz="1700" dirty="0">
                <a:solidFill>
                  <a:prstClr val="black"/>
                </a:solidFill>
                <a:latin typeface="Times New Roman" pitchFamily="18" charset="0"/>
                <a:cs typeface="Times New Roman" pitchFamily="18" charset="0"/>
              </a:rPr>
              <a:t> и оттягиванием продолжаем лепить мелкие детали.</a:t>
            </a:r>
            <a:br>
              <a:rPr lang="ru-RU" sz="1700" dirty="0">
                <a:solidFill>
                  <a:prstClr val="black"/>
                </a:solidFill>
                <a:latin typeface="Times New Roman" pitchFamily="18" charset="0"/>
                <a:cs typeface="Times New Roman" pitchFamily="18" charset="0"/>
              </a:rPr>
            </a:br>
            <a:endParaRPr lang="ru-RU" sz="1700" dirty="0">
              <a:solidFill>
                <a:prstClr val="black"/>
              </a:solidFill>
              <a:latin typeface="Times New Roman" pitchFamily="18" charset="0"/>
              <a:cs typeface="Times New Roman" pitchFamily="18" charset="0"/>
            </a:endParaRPr>
          </a:p>
          <a:p>
            <a:endParaRPr lang="ru-RU" dirty="0"/>
          </a:p>
        </p:txBody>
      </p:sp>
      <p:pic>
        <p:nvPicPr>
          <p:cNvPr id="4" name="Рисунок 3" descr="2457116490d464333d9874ce643a4030_jpg.jpg"/>
          <p:cNvPicPr>
            <a:picLocks noChangeAspect="1"/>
          </p:cNvPicPr>
          <p:nvPr/>
        </p:nvPicPr>
        <p:blipFill>
          <a:blip r:embed="rId2" cstate="print"/>
          <a:stretch>
            <a:fillRect/>
          </a:stretch>
        </p:blipFill>
        <p:spPr>
          <a:xfrm>
            <a:off x="5508104" y="692696"/>
            <a:ext cx="3024336" cy="2304256"/>
          </a:xfrm>
          <a:prstGeom prst="rect">
            <a:avLst/>
          </a:prstGeom>
          <a:effectLst>
            <a:glow rad="228600">
              <a:schemeClr val="accent3">
                <a:satMod val="175000"/>
                <a:alpha val="40000"/>
              </a:schemeClr>
            </a:glow>
          </a:effectLst>
        </p:spPr>
      </p:pic>
      <p:pic>
        <p:nvPicPr>
          <p:cNvPr id="5" name="Рисунок 4" descr="plastil_lisa.jpg"/>
          <p:cNvPicPr>
            <a:picLocks noChangeAspect="1"/>
          </p:cNvPicPr>
          <p:nvPr/>
        </p:nvPicPr>
        <p:blipFill>
          <a:blip r:embed="rId3" cstate="print"/>
          <a:srcRect l="14894" t="-2632"/>
          <a:stretch>
            <a:fillRect/>
          </a:stretch>
        </p:blipFill>
        <p:spPr>
          <a:xfrm>
            <a:off x="5652120" y="3573016"/>
            <a:ext cx="3240360" cy="280831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5081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251520" y="188640"/>
            <a:ext cx="5112568" cy="6552728"/>
          </a:xfrm>
        </p:spPr>
        <p:txBody>
          <a:bodyPr>
            <a:normAutofit lnSpcReduction="10000"/>
          </a:bodyPr>
          <a:lstStyle/>
          <a:p>
            <a:pPr marL="342900" lvl="0" indent="-342900">
              <a:buClrTx/>
              <a:buSzTx/>
            </a:pPr>
            <a:r>
              <a:rPr lang="ru-RU" sz="2800" dirty="0">
                <a:solidFill>
                  <a:srgbClr val="FFC000"/>
                </a:solidFill>
                <a:latin typeface="Times New Roman" pitchFamily="18" charset="0"/>
                <a:cs typeface="Times New Roman" pitchFamily="18" charset="0"/>
              </a:rPr>
              <a:t> 3. Соразмерное деление яйца</a:t>
            </a:r>
          </a:p>
          <a:p>
            <a:pPr marL="342900" lvl="0" indent="-342900">
              <a:buClrTx/>
              <a:buSzTx/>
            </a:pPr>
            <a:r>
              <a:rPr lang="ru-RU" sz="1900" dirty="0">
                <a:solidFill>
                  <a:prstClr val="black"/>
                </a:solidFill>
                <a:latin typeface="Times New Roman" pitchFamily="18" charset="0"/>
                <a:cs typeface="Times New Roman" pitchFamily="18" charset="0"/>
              </a:rPr>
              <a:t>Таким способом лепят коня, собаку, кошку, оленя, лося, медведя.</a:t>
            </a:r>
          </a:p>
          <a:p>
            <a:pPr marL="342900" lvl="0" indent="-342900">
              <a:buClrTx/>
              <a:buSzTx/>
            </a:pPr>
            <a:r>
              <a:rPr lang="ru-RU" sz="19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1900" dirty="0" err="1">
                <a:solidFill>
                  <a:prstClr val="black"/>
                </a:solidFill>
                <a:latin typeface="Times New Roman" pitchFamily="18" charset="0"/>
                <a:cs typeface="Times New Roman" pitchFamily="18" charset="0"/>
              </a:rPr>
              <a:t>отминанием</a:t>
            </a:r>
            <a:r>
              <a:rPr lang="ru-RU" sz="1900" dirty="0">
                <a:solidFill>
                  <a:prstClr val="black"/>
                </a:solidFill>
                <a:latin typeface="Times New Roman" pitchFamily="18" charset="0"/>
                <a:cs typeface="Times New Roman" pitchFamily="18" charset="0"/>
              </a:rPr>
              <a:t>, т.е. круговыми движениями пальцев. При лепке лося, коня или мужской головы необходимо учесть, что верхняя часть отделяется больше по размеру, чем одна треть яйца.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оставшуюся часть (две трети яйца) делим ребром ладони или указательным пальцем правой руки накрест на 4 части;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далее </a:t>
            </a:r>
            <a:r>
              <a:rPr lang="ru-RU" sz="1900" dirty="0" err="1">
                <a:solidFill>
                  <a:prstClr val="black"/>
                </a:solidFill>
                <a:latin typeface="Times New Roman" pitchFamily="18" charset="0"/>
                <a:cs typeface="Times New Roman" pitchFamily="18" charset="0"/>
              </a:rPr>
              <a:t>прищипыванием</a:t>
            </a:r>
            <a:r>
              <a:rPr lang="ru-RU" sz="1900" dirty="0">
                <a:solidFill>
                  <a:prstClr val="black"/>
                </a:solidFill>
                <a:latin typeface="Times New Roman" pitchFamily="18" charset="0"/>
                <a:cs typeface="Times New Roman" pitchFamily="18" charset="0"/>
              </a:rPr>
              <a:t> и оттягиванием продолжаем лепить все части игрушки. </a:t>
            </a:r>
          </a:p>
          <a:p>
            <a:endParaRPr lang="ru-RU" dirty="0"/>
          </a:p>
        </p:txBody>
      </p:sp>
      <p:pic>
        <p:nvPicPr>
          <p:cNvPr id="4" name="Рисунок 3" descr="c37d0b900a081624586dfa0b71486641.jpg"/>
          <p:cNvPicPr>
            <a:picLocks noChangeAspect="1"/>
          </p:cNvPicPr>
          <p:nvPr/>
        </p:nvPicPr>
        <p:blipFill>
          <a:blip r:embed="rId2" cstate="print"/>
          <a:stretch>
            <a:fillRect/>
          </a:stretch>
        </p:blipFill>
        <p:spPr>
          <a:xfrm>
            <a:off x="6660232" y="3573016"/>
            <a:ext cx="2160240" cy="2880320"/>
          </a:xfrm>
          <a:prstGeom prst="rect">
            <a:avLst/>
          </a:prstGeom>
          <a:effectLst>
            <a:glow rad="228600">
              <a:schemeClr val="accent3">
                <a:satMod val="175000"/>
                <a:alpha val="40000"/>
              </a:schemeClr>
            </a:glow>
          </a:effectLst>
        </p:spPr>
      </p:pic>
      <p:pic>
        <p:nvPicPr>
          <p:cNvPr id="5" name="Рисунок 4" descr="lepka_glin2.png"/>
          <p:cNvPicPr>
            <a:picLocks noChangeAspect="1"/>
          </p:cNvPicPr>
          <p:nvPr/>
        </p:nvPicPr>
        <p:blipFill>
          <a:blip r:embed="rId3" cstate="print"/>
          <a:stretch>
            <a:fillRect/>
          </a:stretch>
        </p:blipFill>
        <p:spPr>
          <a:xfrm>
            <a:off x="5508104" y="476672"/>
            <a:ext cx="3312368" cy="273630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167260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23528" y="188640"/>
            <a:ext cx="8363272" cy="1728192"/>
          </a:xfrm>
        </p:spPr>
        <p:txBody>
          <a:bodyPr>
            <a:normAutofit/>
          </a:bodyPr>
          <a:lstStyle/>
          <a:p>
            <a:pPr marL="342900" lvl="0" indent="-342900" algn="ctr">
              <a:buClrTx/>
              <a:buSzTx/>
            </a:pPr>
            <a:r>
              <a:rPr lang="ru-RU" sz="2800" dirty="0">
                <a:solidFill>
                  <a:srgbClr val="FFC000"/>
                </a:solidFill>
                <a:latin typeface="Times New Roman" pitchFamily="18" charset="0"/>
                <a:cs typeface="Times New Roman" pitchFamily="18" charset="0"/>
              </a:rPr>
              <a:t>Комбинированный способ</a:t>
            </a:r>
            <a:r>
              <a:rPr lang="ru-RU" sz="2400" dirty="0">
                <a:solidFill>
                  <a:prstClr val="black"/>
                </a:solidFill>
                <a:latin typeface="Times New Roman" pitchFamily="18" charset="0"/>
                <a:cs typeface="Times New Roman" pitchFamily="18" charset="0"/>
              </a:rPr>
              <a:t/>
            </a:r>
            <a:br>
              <a:rPr lang="ru-RU" sz="2400" dirty="0">
                <a:solidFill>
                  <a:prstClr val="black"/>
                </a:solidFill>
                <a:latin typeface="Times New Roman" pitchFamily="18" charset="0"/>
                <a:cs typeface="Times New Roman" pitchFamily="18" charset="0"/>
              </a:rPr>
            </a:br>
            <a:r>
              <a:rPr lang="ru-RU" sz="2400" dirty="0">
                <a:solidFill>
                  <a:prstClr val="black"/>
                </a:solidFill>
                <a:latin typeface="Times New Roman" pitchFamily="18" charset="0"/>
                <a:cs typeface="Times New Roman" pitchFamily="18" charset="0"/>
              </a:rPr>
              <a:t>Этот способ объединяет лепку из целого куска и отдельных частей. Комбинированный способ лепки используется в создании композиционных работ. </a:t>
            </a:r>
          </a:p>
          <a:p>
            <a:endParaRPr lang="ru-RU" dirty="0"/>
          </a:p>
        </p:txBody>
      </p:sp>
      <p:pic>
        <p:nvPicPr>
          <p:cNvPr id="4" name="Рисунок 3" descr="2-copy5-400x400.jpg"/>
          <p:cNvPicPr>
            <a:picLocks noChangeAspect="1"/>
          </p:cNvPicPr>
          <p:nvPr/>
        </p:nvPicPr>
        <p:blipFill>
          <a:blip r:embed="rId2" cstate="print"/>
          <a:srcRect t="861" r="67010" b="72679"/>
          <a:stretch>
            <a:fillRect/>
          </a:stretch>
        </p:blipFill>
        <p:spPr>
          <a:xfrm>
            <a:off x="179512" y="3320988"/>
            <a:ext cx="1368152" cy="1620180"/>
          </a:xfrm>
          <a:prstGeom prst="rect">
            <a:avLst/>
          </a:prstGeom>
          <a:effectLst>
            <a:glow rad="228600">
              <a:schemeClr val="accent3">
                <a:satMod val="175000"/>
                <a:alpha val="40000"/>
              </a:schemeClr>
            </a:glow>
          </a:effectLst>
        </p:spPr>
      </p:pic>
      <p:pic>
        <p:nvPicPr>
          <p:cNvPr id="5" name="Рисунок 4" descr="2-copy5-400x400.jpg"/>
          <p:cNvPicPr>
            <a:picLocks noChangeAspect="1"/>
          </p:cNvPicPr>
          <p:nvPr/>
        </p:nvPicPr>
        <p:blipFill>
          <a:blip r:embed="rId2" cstate="print"/>
          <a:srcRect l="34880" t="-1029" r="31100" b="72680"/>
          <a:stretch>
            <a:fillRect/>
          </a:stretch>
        </p:blipFill>
        <p:spPr>
          <a:xfrm>
            <a:off x="1799692" y="3717032"/>
            <a:ext cx="1260140" cy="1656184"/>
          </a:xfrm>
          <a:prstGeom prst="rect">
            <a:avLst/>
          </a:prstGeom>
          <a:effectLst>
            <a:glow rad="228600">
              <a:schemeClr val="accent3">
                <a:satMod val="175000"/>
                <a:alpha val="40000"/>
              </a:schemeClr>
            </a:glow>
          </a:effectLst>
        </p:spPr>
      </p:pic>
      <p:pic>
        <p:nvPicPr>
          <p:cNvPr id="6" name="Рисунок 5" descr="2-copy5-400x400.jpg"/>
          <p:cNvPicPr>
            <a:picLocks noChangeAspect="1"/>
          </p:cNvPicPr>
          <p:nvPr/>
        </p:nvPicPr>
        <p:blipFill>
          <a:blip r:embed="rId2" cstate="print"/>
          <a:srcRect l="70789" t="-1029" r="861" b="72680"/>
          <a:stretch>
            <a:fillRect/>
          </a:stretch>
        </p:blipFill>
        <p:spPr>
          <a:xfrm>
            <a:off x="3203848" y="3284984"/>
            <a:ext cx="1296144" cy="1584176"/>
          </a:xfrm>
          <a:prstGeom prst="rect">
            <a:avLst/>
          </a:prstGeom>
          <a:effectLst>
            <a:glow rad="228600">
              <a:schemeClr val="accent3">
                <a:satMod val="175000"/>
                <a:alpha val="40000"/>
              </a:schemeClr>
            </a:glow>
          </a:effectLst>
        </p:spPr>
      </p:pic>
      <p:pic>
        <p:nvPicPr>
          <p:cNvPr id="7" name="Рисунок 6" descr="2-copy5-400x400.jpg"/>
          <p:cNvPicPr>
            <a:picLocks noChangeAspect="1"/>
          </p:cNvPicPr>
          <p:nvPr/>
        </p:nvPicPr>
        <p:blipFill>
          <a:blip r:embed="rId2" cstate="print"/>
          <a:srcRect t="29210" r="67010" b="42440"/>
          <a:stretch>
            <a:fillRect/>
          </a:stretch>
        </p:blipFill>
        <p:spPr>
          <a:xfrm>
            <a:off x="4644008" y="2564904"/>
            <a:ext cx="1256928" cy="1512168"/>
          </a:xfrm>
          <a:prstGeom prst="rect">
            <a:avLst/>
          </a:prstGeom>
          <a:effectLst>
            <a:glow rad="228600">
              <a:schemeClr val="accent3">
                <a:satMod val="175000"/>
                <a:alpha val="40000"/>
              </a:schemeClr>
            </a:glow>
          </a:effectLst>
        </p:spPr>
      </p:pic>
      <p:pic>
        <p:nvPicPr>
          <p:cNvPr id="8" name="Рисунок 7" descr="2-copy5-400x400.jpg"/>
          <p:cNvPicPr>
            <a:picLocks noChangeAspect="1"/>
          </p:cNvPicPr>
          <p:nvPr/>
        </p:nvPicPr>
        <p:blipFill>
          <a:blip r:embed="rId2" cstate="print"/>
          <a:srcRect l="34880" t="29210" r="31100" b="27320"/>
          <a:stretch>
            <a:fillRect/>
          </a:stretch>
        </p:blipFill>
        <p:spPr>
          <a:xfrm>
            <a:off x="6084168" y="2924944"/>
            <a:ext cx="1152128" cy="1656184"/>
          </a:xfrm>
          <a:prstGeom prst="rect">
            <a:avLst/>
          </a:prstGeom>
          <a:effectLst>
            <a:glow rad="228600">
              <a:schemeClr val="accent3">
                <a:satMod val="175000"/>
                <a:alpha val="40000"/>
              </a:schemeClr>
            </a:glow>
          </a:effectLst>
        </p:spPr>
      </p:pic>
      <p:pic>
        <p:nvPicPr>
          <p:cNvPr id="9" name="Рисунок 8" descr="2-copy5-400x400.jpg"/>
          <p:cNvPicPr>
            <a:picLocks noChangeAspect="1"/>
          </p:cNvPicPr>
          <p:nvPr/>
        </p:nvPicPr>
        <p:blipFill>
          <a:blip r:embed="rId2" cstate="print"/>
          <a:srcRect l="68900" t="29210" r="861" b="27320"/>
          <a:stretch>
            <a:fillRect/>
          </a:stretch>
        </p:blipFill>
        <p:spPr>
          <a:xfrm>
            <a:off x="7452320" y="3717032"/>
            <a:ext cx="1224136" cy="165618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45506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899592" y="260648"/>
            <a:ext cx="7787208" cy="1584176"/>
          </a:xfrm>
        </p:spPr>
        <p:txBody>
          <a:bodyPr>
            <a:normAutofit lnSpcReduction="10000"/>
          </a:bodyPr>
          <a:lstStyle/>
          <a:p>
            <a:pPr marL="342900" lvl="0" indent="-342900" algn="ctr">
              <a:buClrTx/>
              <a:buSzTx/>
            </a:pPr>
            <a:r>
              <a:rPr lang="ru-RU" sz="2800" dirty="0">
                <a:solidFill>
                  <a:srgbClr val="FFC000"/>
                </a:solidFill>
                <a:latin typeface="Times New Roman" pitchFamily="18" charset="0"/>
                <a:cs typeface="Times New Roman" pitchFamily="18" charset="0"/>
              </a:rPr>
              <a:t>Модульная лепка</a:t>
            </a:r>
          </a:p>
          <a:p>
            <a:pPr marL="0" lvl="0" algn="ctr">
              <a:buClrTx/>
              <a:buSzTx/>
            </a:pPr>
            <a:r>
              <a:rPr lang="ru-RU" sz="2400" dirty="0">
                <a:solidFill>
                  <a:prstClr val="black"/>
                </a:solidFill>
                <a:latin typeface="Times New Roman" pitchFamily="18" charset="0"/>
                <a:cs typeface="Times New Roman" pitchFamily="18" charset="0"/>
              </a:rPr>
              <a:t>Напоминает составление объемной мозаики или конструирование из большого количества одинаковых деталей</a:t>
            </a:r>
          </a:p>
          <a:p>
            <a:endParaRPr lang="ru-RU" dirty="0"/>
          </a:p>
        </p:txBody>
      </p:sp>
      <p:pic>
        <p:nvPicPr>
          <p:cNvPr id="4" name="Рисунок 3" descr="лепка 009.jpg"/>
          <p:cNvPicPr>
            <a:picLocks noChangeAspect="1"/>
          </p:cNvPicPr>
          <p:nvPr/>
        </p:nvPicPr>
        <p:blipFill>
          <a:blip r:embed="rId2" cstate="print"/>
          <a:srcRect t="7317" r="-825" b="9756"/>
          <a:stretch>
            <a:fillRect/>
          </a:stretch>
        </p:blipFill>
        <p:spPr>
          <a:xfrm>
            <a:off x="1043608" y="3645024"/>
            <a:ext cx="4248472" cy="2880320"/>
          </a:xfrm>
          <a:prstGeom prst="rect">
            <a:avLst/>
          </a:prstGeom>
          <a:effectLst>
            <a:glow rad="228600">
              <a:schemeClr val="accent3">
                <a:satMod val="175000"/>
                <a:alpha val="40000"/>
              </a:schemeClr>
            </a:glow>
          </a:effectLst>
        </p:spPr>
      </p:pic>
      <p:pic>
        <p:nvPicPr>
          <p:cNvPr id="5" name="Рисунок 4" descr="80512630_getImage.jpg"/>
          <p:cNvPicPr>
            <a:picLocks noChangeAspect="1"/>
          </p:cNvPicPr>
          <p:nvPr/>
        </p:nvPicPr>
        <p:blipFill>
          <a:blip r:embed="rId3" cstate="print"/>
          <a:stretch>
            <a:fillRect/>
          </a:stretch>
        </p:blipFill>
        <p:spPr>
          <a:xfrm>
            <a:off x="5652120" y="1844824"/>
            <a:ext cx="3096344" cy="259228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400271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003232" cy="1800200"/>
          </a:xfrm>
        </p:spPr>
        <p:txBody>
          <a:bodyPr/>
          <a:lstStyle/>
          <a:p>
            <a:pPr lvl="0" algn="ctr">
              <a:spcBef>
                <a:spcPts val="0"/>
              </a:spcBef>
            </a:pPr>
            <a:r>
              <a:rPr lang="ru-RU" sz="5400" dirty="0">
                <a:ln w="11430"/>
                <a:solidFill>
                  <a:srgbClr val="FFC000"/>
                </a:solidFill>
                <a:effectLst>
                  <a:outerShdw blurRad="50800" dist="39000" dir="5460000" algn="tl">
                    <a:srgbClr val="000000">
                      <a:alpha val="38000"/>
                    </a:srgbClr>
                  </a:outerShdw>
                </a:effectLst>
                <a:latin typeface="Calibri"/>
              </a:rPr>
              <a:t>Лепка посуды</a:t>
            </a:r>
            <a:br>
              <a:rPr lang="ru-RU" sz="5400" dirty="0">
                <a:ln w="11430"/>
                <a:solidFill>
                  <a:srgbClr val="FFC000"/>
                </a:solidFill>
                <a:effectLst>
                  <a:outerShdw blurRad="50800" dist="39000" dir="5460000" algn="tl">
                    <a:srgbClr val="000000">
                      <a:alpha val="38000"/>
                    </a:srgbClr>
                  </a:outerShdw>
                </a:effectLst>
                <a:latin typeface="Calibri"/>
              </a:rPr>
            </a:br>
            <a:endParaRPr lang="ru-RU" dirty="0">
              <a:solidFill>
                <a:srgbClr val="FFC000"/>
              </a:solidFill>
            </a:endParaRPr>
          </a:p>
        </p:txBody>
      </p:sp>
      <p:sp>
        <p:nvSpPr>
          <p:cNvPr id="3" name="Текст 2"/>
          <p:cNvSpPr>
            <a:spLocks noGrp="1"/>
          </p:cNvSpPr>
          <p:nvPr>
            <p:ph type="body" idx="1"/>
          </p:nvPr>
        </p:nvSpPr>
        <p:spPr>
          <a:xfrm>
            <a:off x="827584" y="1484784"/>
            <a:ext cx="7859216" cy="2532714"/>
          </a:xfrm>
        </p:spPr>
        <p:txBody>
          <a:bodyPr>
            <a:normAutofit/>
          </a:bodyPr>
          <a:lstStyle/>
          <a:p>
            <a:r>
              <a:rPr lang="ru-RU" sz="2400" dirty="0">
                <a:solidFill>
                  <a:schemeClr val="bg1"/>
                </a:solidFill>
              </a:rPr>
              <a:t> Посуду лепят разными способами: </a:t>
            </a:r>
          </a:p>
          <a:p>
            <a:r>
              <a:rPr lang="ru-RU" sz="2400" dirty="0">
                <a:solidFill>
                  <a:schemeClr val="bg1"/>
                </a:solidFill>
              </a:rPr>
              <a:t>                     - из целого куска способом вдавливания,</a:t>
            </a:r>
          </a:p>
          <a:p>
            <a:r>
              <a:rPr lang="ru-RU" sz="2400" dirty="0">
                <a:solidFill>
                  <a:schemeClr val="bg1"/>
                </a:solidFill>
              </a:rPr>
              <a:t>                     - ленточным способом,</a:t>
            </a:r>
          </a:p>
          <a:p>
            <a:r>
              <a:rPr lang="ru-RU" sz="2400" dirty="0">
                <a:solidFill>
                  <a:schemeClr val="bg1"/>
                </a:solidFill>
              </a:rPr>
              <a:t>                     - способом кругового </a:t>
            </a:r>
            <a:r>
              <a:rPr lang="ru-RU" sz="2400" dirty="0" err="1">
                <a:solidFill>
                  <a:schemeClr val="bg1"/>
                </a:solidFill>
              </a:rPr>
              <a:t>налепа</a:t>
            </a:r>
            <a:r>
              <a:rPr lang="ru-RU" sz="2400" dirty="0">
                <a:solidFill>
                  <a:schemeClr val="bg1"/>
                </a:solidFill>
              </a:rPr>
              <a:t> (из валиков),</a:t>
            </a:r>
          </a:p>
          <a:p>
            <a:r>
              <a:rPr lang="ru-RU" sz="2400" dirty="0">
                <a:solidFill>
                  <a:schemeClr val="bg1"/>
                </a:solidFill>
              </a:rPr>
              <a:t>                     - способом выбирания глины стекой.</a:t>
            </a:r>
          </a:p>
        </p:txBody>
      </p:sp>
      <p:pic>
        <p:nvPicPr>
          <p:cNvPr id="4" name="Рисунок 3" descr="kuvshin-glinjanyj-bolshoj-doneck.jpg"/>
          <p:cNvPicPr>
            <a:picLocks noChangeAspect="1"/>
          </p:cNvPicPr>
          <p:nvPr/>
        </p:nvPicPr>
        <p:blipFill>
          <a:blip r:embed="rId2" cstate="print"/>
          <a:srcRect l="2440" t="24404" r="2912" b="7266"/>
          <a:stretch>
            <a:fillRect/>
          </a:stretch>
        </p:blipFill>
        <p:spPr>
          <a:xfrm>
            <a:off x="683568" y="4221088"/>
            <a:ext cx="2376264"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osuda-iz-glinyi-2.jpg"/>
          <p:cNvPicPr>
            <a:picLocks noChangeAspect="1"/>
          </p:cNvPicPr>
          <p:nvPr/>
        </p:nvPicPr>
        <p:blipFill>
          <a:blip r:embed="rId3" cstate="print"/>
          <a:stretch>
            <a:fillRect/>
          </a:stretch>
        </p:blipFill>
        <p:spPr>
          <a:xfrm>
            <a:off x="5580112" y="4000504"/>
            <a:ext cx="2592288" cy="19050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26922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spcBef>
                <a:spcPts val="0"/>
              </a:spcBef>
            </a:pPr>
            <a:r>
              <a:rPr lang="ru-RU" sz="3600" dirty="0">
                <a:ln w="11430"/>
                <a:solidFill>
                  <a:srgbClr val="FFC000"/>
                </a:solidFill>
                <a:effectLst>
                  <a:outerShdw blurRad="50800" dist="39000" dir="5460000" algn="tl">
                    <a:srgbClr val="000000">
                      <a:alpha val="38000"/>
                    </a:srgbClr>
                  </a:outerShdw>
                </a:effectLst>
                <a:latin typeface="Calibri"/>
              </a:rPr>
              <a:t>Лепка посуды из целого куска </a:t>
            </a:r>
            <a:br>
              <a:rPr lang="ru-RU" sz="3600" dirty="0">
                <a:ln w="11430"/>
                <a:solidFill>
                  <a:srgbClr val="FFC000"/>
                </a:solidFill>
                <a:effectLst>
                  <a:outerShdw blurRad="50800" dist="39000" dir="5460000" algn="tl">
                    <a:srgbClr val="000000">
                      <a:alpha val="38000"/>
                    </a:srgbClr>
                  </a:outerShdw>
                </a:effectLst>
                <a:latin typeface="Calibri"/>
              </a:rPr>
            </a:br>
            <a:r>
              <a:rPr lang="ru-RU" sz="3600" dirty="0">
                <a:ln w="11430"/>
                <a:solidFill>
                  <a:srgbClr val="FFC000"/>
                </a:solidFill>
                <a:effectLst>
                  <a:outerShdw blurRad="50800" dist="39000" dir="5460000" algn="tl">
                    <a:srgbClr val="000000">
                      <a:alpha val="38000"/>
                    </a:srgbClr>
                  </a:outerShdw>
                </a:effectLst>
                <a:latin typeface="Calibri"/>
              </a:rPr>
              <a:t>способом вдавливания</a:t>
            </a:r>
            <a:br>
              <a:rPr lang="ru-RU" sz="3600" dirty="0">
                <a:ln w="11430"/>
                <a:solidFill>
                  <a:srgbClr val="FFC000"/>
                </a:solidFill>
                <a:effectLst>
                  <a:outerShdw blurRad="50800" dist="39000" dir="5460000" algn="tl">
                    <a:srgbClr val="000000">
                      <a:alpha val="38000"/>
                    </a:srgbClr>
                  </a:outerShdw>
                </a:effectLst>
                <a:latin typeface="Calibri"/>
              </a:rPr>
            </a:br>
            <a:r>
              <a:rPr lang="ru-RU" sz="2800" dirty="0">
                <a:ln w="24500" cmpd="dbl">
                  <a:solidFill>
                    <a:srgbClr val="C0504D">
                      <a:shade val="85000"/>
                      <a:satMod val="155000"/>
                    </a:srgbClr>
                  </a:solidFill>
                  <a:prstDash val="solid"/>
                  <a:miter lim="800000"/>
                </a:ln>
                <a:solidFill>
                  <a:srgbClr val="FFC000"/>
                </a:solidFill>
                <a:effectLst>
                  <a:outerShdw blurRad="38100" dist="38100" dir="7020000" algn="tl">
                    <a:srgbClr val="000000">
                      <a:alpha val="35000"/>
                    </a:srgbClr>
                  </a:outerShdw>
                </a:effectLst>
                <a:latin typeface="Calibri"/>
              </a:rPr>
              <a:t>(средний дошкольный возраст)</a:t>
            </a:r>
            <a:br>
              <a:rPr lang="ru-RU" sz="2800" dirty="0">
                <a:ln w="24500" cmpd="dbl">
                  <a:solidFill>
                    <a:srgbClr val="C0504D">
                      <a:shade val="85000"/>
                      <a:satMod val="155000"/>
                    </a:srgbClr>
                  </a:solidFill>
                  <a:prstDash val="solid"/>
                  <a:miter lim="800000"/>
                </a:ln>
                <a:solidFill>
                  <a:srgbClr val="FFC000"/>
                </a:solidFill>
                <a:effectLst>
                  <a:outerShdw blurRad="38100" dist="38100" dir="7020000" algn="tl">
                    <a:srgbClr val="000000">
                      <a:alpha val="35000"/>
                    </a:srgbClr>
                  </a:outerShdw>
                </a:effectLst>
                <a:latin typeface="Calibri"/>
              </a:rPr>
            </a:br>
            <a:endParaRPr lang="ru-RU" dirty="0">
              <a:solidFill>
                <a:srgbClr val="FFC000"/>
              </a:solidFill>
            </a:endParaRPr>
          </a:p>
        </p:txBody>
      </p:sp>
      <p:sp>
        <p:nvSpPr>
          <p:cNvPr id="3" name="Текст 2"/>
          <p:cNvSpPr>
            <a:spLocks noGrp="1"/>
          </p:cNvSpPr>
          <p:nvPr>
            <p:ph type="body" idx="1"/>
          </p:nvPr>
        </p:nvSpPr>
        <p:spPr>
          <a:xfrm>
            <a:off x="357158" y="3433446"/>
            <a:ext cx="2286016" cy="584051"/>
          </a:xfrm>
        </p:spPr>
        <p:txBody>
          <a:bodyPr>
            <a:normAutofit fontScale="92500" lnSpcReduction="10000"/>
          </a:bodyPr>
          <a:lstStyle/>
          <a:p>
            <a:pPr marL="0" lvl="0">
              <a:spcBef>
                <a:spcPts val="0"/>
              </a:spcBef>
              <a:buClrTx/>
              <a:buSzTx/>
            </a:pPr>
            <a:r>
              <a:rPr lang="ru-RU" sz="1200" b="1" dirty="0">
                <a:solidFill>
                  <a:srgbClr val="800000"/>
                </a:solidFill>
                <a:latin typeface="Times New Roman" pitchFamily="18" charset="0"/>
                <a:cs typeface="Times New Roman" pitchFamily="18" charset="0"/>
              </a:rPr>
              <a:t>1. От куска пластилина отделить небольшую часть для ручки чашки.</a:t>
            </a:r>
            <a:endParaRPr lang="ru-RU" sz="1800" dirty="0">
              <a:solidFill>
                <a:prstClr val="black"/>
              </a:solidFill>
              <a:latin typeface="Calibri"/>
            </a:endParaRPr>
          </a:p>
          <a:p>
            <a:endParaRPr lang="ru-RU" dirty="0"/>
          </a:p>
        </p:txBody>
      </p:sp>
      <p:pic>
        <p:nvPicPr>
          <p:cNvPr id="4" name="Рисунок 3" descr="SDC10207.JPG"/>
          <p:cNvPicPr>
            <a:picLocks noChangeAspect="1"/>
          </p:cNvPicPr>
          <p:nvPr/>
        </p:nvPicPr>
        <p:blipFill>
          <a:blip r:embed="rId2" cstate="print">
            <a:lum bright="20000" contrast="30000"/>
          </a:blip>
          <a:srcRect r="23810"/>
          <a:stretch>
            <a:fillRect/>
          </a:stretch>
        </p:blipFill>
        <p:spPr>
          <a:xfrm>
            <a:off x="357158" y="2000240"/>
            <a:ext cx="2286016" cy="1433207"/>
          </a:xfrm>
          <a:prstGeom prst="rect">
            <a:avLst/>
          </a:prstGeom>
        </p:spPr>
      </p:pic>
      <p:pic>
        <p:nvPicPr>
          <p:cNvPr id="5" name="Рисунок 4" descr="SDC10209.JPG"/>
          <p:cNvPicPr>
            <a:picLocks noChangeAspect="1"/>
          </p:cNvPicPr>
          <p:nvPr/>
        </p:nvPicPr>
        <p:blipFill>
          <a:blip r:embed="rId3" cstate="print">
            <a:lum bright="30000" contrast="30000"/>
          </a:blip>
          <a:srcRect l="12556" r="24162" b="8695"/>
          <a:stretch>
            <a:fillRect/>
          </a:stretch>
        </p:blipFill>
        <p:spPr>
          <a:xfrm>
            <a:off x="3500430" y="2000240"/>
            <a:ext cx="2286016" cy="1428760"/>
          </a:xfrm>
          <a:prstGeom prst="rect">
            <a:avLst/>
          </a:prstGeom>
        </p:spPr>
      </p:pic>
      <p:sp>
        <p:nvSpPr>
          <p:cNvPr id="7" name="Прямоугольник 6"/>
          <p:cNvSpPr/>
          <p:nvPr/>
        </p:nvSpPr>
        <p:spPr>
          <a:xfrm>
            <a:off x="3500430" y="3198168"/>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Из большей части пластилина скатать шар. Меньшую часть пластилина  раскатать в валик. </a:t>
            </a:r>
            <a:endParaRPr lang="ru-RU" sz="1200" dirty="0">
              <a:solidFill>
                <a:prstClr val="black"/>
              </a:solidFill>
              <a:latin typeface="Calibri"/>
            </a:endParaRPr>
          </a:p>
        </p:txBody>
      </p:sp>
      <p:pic>
        <p:nvPicPr>
          <p:cNvPr id="9" name="Рисунок 8" descr="SDC10212.JPG"/>
          <p:cNvPicPr>
            <a:picLocks noChangeAspect="1"/>
          </p:cNvPicPr>
          <p:nvPr/>
        </p:nvPicPr>
        <p:blipFill>
          <a:blip r:embed="rId4" cstate="print">
            <a:lum bright="20000" contrast="30000"/>
          </a:blip>
          <a:srcRect l="-5357" r="19642"/>
          <a:stretch>
            <a:fillRect/>
          </a:stretch>
        </p:blipFill>
        <p:spPr>
          <a:xfrm>
            <a:off x="6357950" y="2000240"/>
            <a:ext cx="2428892" cy="1428760"/>
          </a:xfrm>
          <a:prstGeom prst="rect">
            <a:avLst/>
          </a:prstGeom>
        </p:spPr>
      </p:pic>
      <p:sp>
        <p:nvSpPr>
          <p:cNvPr id="8" name="Прямоугольник 7"/>
          <p:cNvSpPr/>
          <p:nvPr/>
        </p:nvSpPr>
        <p:spPr>
          <a:xfrm>
            <a:off x="6027526" y="3429000"/>
            <a:ext cx="2911053" cy="276999"/>
          </a:xfrm>
          <a:prstGeom prst="rect">
            <a:avLst/>
          </a:prstGeom>
        </p:spPr>
        <p:txBody>
          <a:bodyPr wrap="non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Пальцем сделать в шаре углубление.</a:t>
            </a:r>
            <a:endParaRPr lang="ru-RU" sz="1200" dirty="0">
              <a:solidFill>
                <a:prstClr val="black"/>
              </a:solidFill>
              <a:latin typeface="Calibri"/>
            </a:endParaRPr>
          </a:p>
        </p:txBody>
      </p:sp>
      <p:pic>
        <p:nvPicPr>
          <p:cNvPr id="11" name="Рисунок 10" descr="SDC10214.JPG"/>
          <p:cNvPicPr>
            <a:picLocks noChangeAspect="1"/>
          </p:cNvPicPr>
          <p:nvPr/>
        </p:nvPicPr>
        <p:blipFill>
          <a:blip r:embed="rId5" cstate="print">
            <a:lum bright="20000" contrast="30000"/>
          </a:blip>
          <a:srcRect t="3846" r="32465" b="7691"/>
          <a:stretch>
            <a:fillRect/>
          </a:stretch>
        </p:blipFill>
        <p:spPr>
          <a:xfrm>
            <a:off x="357158" y="4143380"/>
            <a:ext cx="2286016" cy="1428760"/>
          </a:xfrm>
          <a:prstGeom prst="rect">
            <a:avLst/>
          </a:prstGeom>
        </p:spPr>
      </p:pic>
      <p:sp>
        <p:nvSpPr>
          <p:cNvPr id="10" name="Прямоугольник 9"/>
          <p:cNvSpPr/>
          <p:nvPr/>
        </p:nvSpPr>
        <p:spPr>
          <a:xfrm>
            <a:off x="-1" y="5572140"/>
            <a:ext cx="2643175" cy="646331"/>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Расплющить стенки чашки пальцами, придавая ей определенную форму.</a:t>
            </a:r>
            <a:endParaRPr lang="ru-RU" dirty="0">
              <a:solidFill>
                <a:prstClr val="black"/>
              </a:solidFill>
              <a:latin typeface="Calibri"/>
            </a:endParaRPr>
          </a:p>
        </p:txBody>
      </p:sp>
      <p:pic>
        <p:nvPicPr>
          <p:cNvPr id="13" name="Рисунок 12" descr="SDC10215.JPG"/>
          <p:cNvPicPr>
            <a:picLocks noChangeAspect="1"/>
          </p:cNvPicPr>
          <p:nvPr/>
        </p:nvPicPr>
        <p:blipFill>
          <a:blip r:embed="rId6" cstate="print">
            <a:lum bright="30000" contrast="30000"/>
          </a:blip>
          <a:srcRect l="9091" r="12120" b="13804"/>
          <a:stretch>
            <a:fillRect/>
          </a:stretch>
        </p:blipFill>
        <p:spPr>
          <a:xfrm>
            <a:off x="3500430" y="4143380"/>
            <a:ext cx="2286016" cy="1428760"/>
          </a:xfrm>
          <a:prstGeom prst="rect">
            <a:avLst/>
          </a:prstGeom>
        </p:spPr>
      </p:pic>
      <p:sp>
        <p:nvSpPr>
          <p:cNvPr id="12" name="Прямоугольник 11"/>
          <p:cNvSpPr/>
          <p:nvPr/>
        </p:nvSpPr>
        <p:spPr>
          <a:xfrm>
            <a:off x="3500430" y="5044826"/>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Один конец  валика прикрепить к верхней части чашки, как ручку половника, примазать.</a:t>
            </a:r>
            <a:endParaRPr lang="ru-RU" sz="1200" dirty="0">
              <a:solidFill>
                <a:prstClr val="black"/>
              </a:solidFill>
              <a:latin typeface="Calibri"/>
            </a:endParaRPr>
          </a:p>
        </p:txBody>
      </p:sp>
      <p:pic>
        <p:nvPicPr>
          <p:cNvPr id="15" name="Рисунок 14" descr="SDC10217.JPG"/>
          <p:cNvPicPr>
            <a:picLocks noChangeAspect="1"/>
          </p:cNvPicPr>
          <p:nvPr/>
        </p:nvPicPr>
        <p:blipFill>
          <a:blip r:embed="rId7" cstate="print">
            <a:lum bright="30000" contrast="30000"/>
          </a:blip>
          <a:srcRect l="4167" r="12499"/>
          <a:stretch>
            <a:fillRect/>
          </a:stretch>
        </p:blipFill>
        <p:spPr>
          <a:xfrm>
            <a:off x="6500826" y="4143380"/>
            <a:ext cx="2286016" cy="1428760"/>
          </a:xfrm>
          <a:prstGeom prst="rect">
            <a:avLst/>
          </a:prstGeom>
        </p:spPr>
      </p:pic>
      <p:sp>
        <p:nvSpPr>
          <p:cNvPr id="14" name="Прямоугольник 13"/>
          <p:cNvSpPr/>
          <p:nvPr/>
        </p:nvSpPr>
        <p:spPr>
          <a:xfrm>
            <a:off x="6500826" y="5460324"/>
            <a:ext cx="2286016" cy="646331"/>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6</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Согнуть валик и второй конец примазать ко дну чашки. </a:t>
            </a:r>
            <a:endParaRPr lang="ru-RU" sz="1200" dirty="0">
              <a:solidFill>
                <a:prstClr val="black"/>
              </a:solidFill>
              <a:latin typeface="Calibri"/>
            </a:endParaRPr>
          </a:p>
        </p:txBody>
      </p:sp>
    </p:spTree>
    <p:extLst>
      <p:ext uri="{BB962C8B-B14F-4D97-AF65-F5344CB8AC3E}">
        <p14:creationId xmlns:p14="http://schemas.microsoft.com/office/powerpoint/2010/main" xmlns="" val="328644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spcBef>
                <a:spcPts val="0"/>
              </a:spcBef>
            </a:pPr>
            <a:r>
              <a:rPr lang="ru-RU" sz="3600" dirty="0">
                <a:ln w="11430"/>
                <a:solidFill>
                  <a:srgbClr val="FFC000"/>
                </a:solidFill>
                <a:effectLst>
                  <a:outerShdw blurRad="50800" dist="39000" dir="5460000" algn="tl">
                    <a:srgbClr val="000000">
                      <a:alpha val="38000"/>
                    </a:srgbClr>
                  </a:outerShdw>
                </a:effectLst>
                <a:latin typeface="Calibri"/>
              </a:rPr>
              <a:t>Лепка посуды ленточным способом</a:t>
            </a:r>
            <a:br>
              <a:rPr lang="ru-RU" sz="3600" dirty="0">
                <a:ln w="11430"/>
                <a:solidFill>
                  <a:srgbClr val="FFC000"/>
                </a:solidFill>
                <a:effectLst>
                  <a:outerShdw blurRad="50800" dist="39000" dir="5460000" algn="tl">
                    <a:srgbClr val="000000">
                      <a:alpha val="38000"/>
                    </a:srgbClr>
                  </a:outerShdw>
                </a:effectLst>
                <a:latin typeface="Calibri"/>
              </a:rPr>
            </a:br>
            <a: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t>(старший дошкольный возраст)</a:t>
            </a:r>
          </a:p>
        </p:txBody>
      </p:sp>
      <p:pic>
        <p:nvPicPr>
          <p:cNvPr id="4" name="Рисунок 3" descr="SDC10218.JPG"/>
          <p:cNvPicPr>
            <a:picLocks noChangeAspect="1"/>
          </p:cNvPicPr>
          <p:nvPr/>
        </p:nvPicPr>
        <p:blipFill>
          <a:blip r:embed="rId2" cstate="print">
            <a:lum bright="10000" contrast="30000"/>
          </a:blip>
          <a:srcRect l="2550" b="4815"/>
          <a:stretch>
            <a:fillRect/>
          </a:stretch>
        </p:blipFill>
        <p:spPr>
          <a:xfrm>
            <a:off x="467544" y="1844824"/>
            <a:ext cx="2127180" cy="1512168"/>
          </a:xfrm>
          <a:prstGeom prst="rect">
            <a:avLst/>
          </a:prstGeom>
        </p:spPr>
      </p:pic>
      <p:sp>
        <p:nvSpPr>
          <p:cNvPr id="5" name="Прямоугольник 4"/>
          <p:cNvSpPr/>
          <p:nvPr/>
        </p:nvSpPr>
        <p:spPr>
          <a:xfrm>
            <a:off x="428597" y="3717032"/>
            <a:ext cx="2127181" cy="646331"/>
          </a:xfrm>
          <a:prstGeom prst="rect">
            <a:avLst/>
          </a:prstGeom>
        </p:spPr>
        <p:txBody>
          <a:bodyPr wrap="square">
            <a:spAutoFit/>
          </a:bodyPr>
          <a:lstStyle/>
          <a:p>
            <a:pPr lvl="0"/>
            <a:r>
              <a:rPr lang="en-US" sz="1200" b="1" dirty="0">
                <a:solidFill>
                  <a:srgbClr val="800000"/>
                </a:solidFill>
                <a:latin typeface="Times New Roman" pitchFamily="18" charset="0"/>
                <a:cs typeface="Times New Roman" pitchFamily="18" charset="0"/>
              </a:rPr>
              <a:t>1.</a:t>
            </a:r>
            <a:r>
              <a:rPr lang="ru-RU" sz="1200" b="1" dirty="0">
                <a:solidFill>
                  <a:srgbClr val="800000"/>
                </a:solidFill>
                <a:latin typeface="Times New Roman" pitchFamily="18" charset="0"/>
                <a:cs typeface="Times New Roman" pitchFamily="18" charset="0"/>
              </a:rPr>
              <a:t> От куска пластилина отделить приблизительно четвертую часть для дна.</a:t>
            </a:r>
            <a:endParaRPr lang="ru-RU" sz="1200" dirty="0">
              <a:solidFill>
                <a:prstClr val="black"/>
              </a:solidFill>
              <a:latin typeface="Calibri"/>
            </a:endParaRPr>
          </a:p>
        </p:txBody>
      </p:sp>
      <p:pic>
        <p:nvPicPr>
          <p:cNvPr id="6" name="Рисунок 5" descr="SDC10219.JPG"/>
          <p:cNvPicPr>
            <a:picLocks noChangeAspect="1"/>
          </p:cNvPicPr>
          <p:nvPr/>
        </p:nvPicPr>
        <p:blipFill>
          <a:blip r:embed="rId3" cstate="print">
            <a:lum bright="20000" contrast="30000"/>
          </a:blip>
          <a:srcRect l="2500" r="4999" b="15555"/>
          <a:stretch>
            <a:fillRect/>
          </a:stretch>
        </p:blipFill>
        <p:spPr>
          <a:xfrm>
            <a:off x="3491880" y="1844824"/>
            <a:ext cx="2151690" cy="1512168"/>
          </a:xfrm>
          <a:prstGeom prst="rect">
            <a:avLst/>
          </a:prstGeom>
        </p:spPr>
      </p:pic>
      <p:sp>
        <p:nvSpPr>
          <p:cNvPr id="7" name="Прямоугольник 6"/>
          <p:cNvSpPr/>
          <p:nvPr/>
        </p:nvSpPr>
        <p:spPr>
          <a:xfrm>
            <a:off x="3500430" y="3468780"/>
            <a:ext cx="2151690" cy="1015663"/>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 Меньшую часть пластилина скатать в шар. Большую часть раскатать в валик и расплющить, чтобы получилась лента.</a:t>
            </a:r>
            <a:endParaRPr lang="ru-RU" sz="1200" dirty="0">
              <a:solidFill>
                <a:prstClr val="black"/>
              </a:solidFill>
              <a:latin typeface="Calibri"/>
            </a:endParaRPr>
          </a:p>
        </p:txBody>
      </p:sp>
      <p:pic>
        <p:nvPicPr>
          <p:cNvPr id="8" name="Рисунок 7" descr="SDC10221.JPG"/>
          <p:cNvPicPr>
            <a:picLocks noChangeAspect="1"/>
          </p:cNvPicPr>
          <p:nvPr/>
        </p:nvPicPr>
        <p:blipFill>
          <a:blip r:embed="rId4" cstate="print">
            <a:lum bright="30000" contrast="30000"/>
          </a:blip>
          <a:srcRect r="9999"/>
          <a:stretch>
            <a:fillRect/>
          </a:stretch>
        </p:blipFill>
        <p:spPr>
          <a:xfrm>
            <a:off x="6516216" y="1844824"/>
            <a:ext cx="2286016" cy="1512168"/>
          </a:xfrm>
          <a:prstGeom prst="rect">
            <a:avLst/>
          </a:prstGeom>
        </p:spPr>
      </p:pic>
      <p:sp>
        <p:nvSpPr>
          <p:cNvPr id="9" name="Прямоугольник 8"/>
          <p:cNvSpPr/>
          <p:nvPr/>
        </p:nvSpPr>
        <p:spPr>
          <a:xfrm>
            <a:off x="6500826" y="3573016"/>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Шар расплющить в диск.   Ленту свернуть так, чтобы получился цилиндр. Место соединения сгладить.</a:t>
            </a:r>
            <a:endParaRPr lang="ru-RU" dirty="0">
              <a:solidFill>
                <a:prstClr val="black"/>
              </a:solidFill>
              <a:latin typeface="Calibri"/>
            </a:endParaRPr>
          </a:p>
        </p:txBody>
      </p:sp>
      <p:pic>
        <p:nvPicPr>
          <p:cNvPr id="10" name="Рисунок 9" descr="SDC10222.JPG"/>
          <p:cNvPicPr>
            <a:picLocks noChangeAspect="1"/>
          </p:cNvPicPr>
          <p:nvPr/>
        </p:nvPicPr>
        <p:blipFill>
          <a:blip r:embed="rId5" cstate="print">
            <a:lum bright="20000" contrast="30000"/>
          </a:blip>
          <a:srcRect l="2362" r="10255" b="8831"/>
          <a:stretch>
            <a:fillRect/>
          </a:stretch>
        </p:blipFill>
        <p:spPr>
          <a:xfrm>
            <a:off x="428596" y="4214818"/>
            <a:ext cx="2286016" cy="1428760"/>
          </a:xfrm>
          <a:prstGeom prst="rect">
            <a:avLst/>
          </a:prstGeom>
        </p:spPr>
      </p:pic>
      <p:sp>
        <p:nvSpPr>
          <p:cNvPr id="11" name="Прямоугольник 10"/>
          <p:cNvSpPr/>
          <p:nvPr/>
        </p:nvSpPr>
        <p:spPr>
          <a:xfrm>
            <a:off x="428596" y="5321823"/>
            <a:ext cx="2286015" cy="1015663"/>
          </a:xfrm>
          <a:prstGeom prst="rect">
            <a:avLst/>
          </a:prstGeom>
        </p:spPr>
        <p:txBody>
          <a:bodyPr wrap="square">
            <a:spAutoFit/>
          </a:bodyPr>
          <a:lstStyle/>
          <a:p>
            <a:pPr lvl="0"/>
            <a:endParaRPr lang="ru-RU" sz="1200" b="1" dirty="0" smtClean="0">
              <a:solidFill>
                <a:srgbClr val="800000"/>
              </a:solidFill>
              <a:latin typeface="Times New Roman" pitchFamily="18" charset="0"/>
              <a:cs typeface="Times New Roman" pitchFamily="18" charset="0"/>
            </a:endParaRPr>
          </a:p>
          <a:p>
            <a:pPr lvl="0"/>
            <a:endParaRPr lang="ru-RU" sz="1200" b="1" dirty="0" smtClean="0">
              <a:solidFill>
                <a:srgbClr val="800000"/>
              </a:solidFill>
              <a:latin typeface="Times New Roman" pitchFamily="18" charset="0"/>
              <a:cs typeface="Times New Roman" pitchFamily="18" charset="0"/>
            </a:endParaRPr>
          </a:p>
          <a:p>
            <a:pPr lvl="0"/>
            <a:endParaRPr lang="ru-RU" sz="1200" b="1" dirty="0" smtClean="0">
              <a:solidFill>
                <a:srgbClr val="800000"/>
              </a:solidFill>
              <a:latin typeface="Times New Roman" pitchFamily="18" charset="0"/>
              <a:cs typeface="Times New Roman" pitchFamily="18" charset="0"/>
            </a:endParaRPr>
          </a:p>
          <a:p>
            <a:pPr lvl="0"/>
            <a:r>
              <a:rPr lang="ru-RU" sz="1200" b="1" dirty="0" smtClean="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Поставить цилиндр (стенки сосуда) на диск (дно). </a:t>
            </a:r>
            <a:endParaRPr lang="ru-RU" dirty="0">
              <a:solidFill>
                <a:prstClr val="black"/>
              </a:solidFill>
              <a:latin typeface="Calibri"/>
            </a:endParaRPr>
          </a:p>
        </p:txBody>
      </p:sp>
      <p:pic>
        <p:nvPicPr>
          <p:cNvPr id="12" name="Рисунок 11" descr="SDC10223.JPG"/>
          <p:cNvPicPr>
            <a:picLocks noChangeAspect="1"/>
          </p:cNvPicPr>
          <p:nvPr/>
        </p:nvPicPr>
        <p:blipFill>
          <a:blip r:embed="rId6" cstate="print">
            <a:lum bright="20000" contrast="30000"/>
          </a:blip>
          <a:srcRect l="2446" r="9510" b="8695"/>
          <a:stretch>
            <a:fillRect/>
          </a:stretch>
        </p:blipFill>
        <p:spPr>
          <a:xfrm>
            <a:off x="3500430" y="4653136"/>
            <a:ext cx="2286016" cy="1512167"/>
          </a:xfrm>
          <a:prstGeom prst="rect">
            <a:avLst/>
          </a:prstGeom>
        </p:spPr>
      </p:pic>
      <p:sp>
        <p:nvSpPr>
          <p:cNvPr id="13" name="Прямоугольник 12"/>
          <p:cNvSpPr/>
          <p:nvPr/>
        </p:nvSpPr>
        <p:spPr>
          <a:xfrm flipH="1">
            <a:off x="3500430" y="6165303"/>
            <a:ext cx="2286016" cy="461665"/>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Прижать и примазать дно к стенкам. </a:t>
            </a:r>
            <a:endParaRPr lang="ru-RU" sz="1200" dirty="0">
              <a:solidFill>
                <a:prstClr val="black"/>
              </a:solidFill>
              <a:latin typeface="Calibri"/>
            </a:endParaRPr>
          </a:p>
        </p:txBody>
      </p:sp>
    </p:spTree>
    <p:extLst>
      <p:ext uri="{BB962C8B-B14F-4D97-AF65-F5344CB8AC3E}">
        <p14:creationId xmlns:p14="http://schemas.microsoft.com/office/powerpoint/2010/main" xmlns="" val="117194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spcBef>
                <a:spcPts val="0"/>
              </a:spcBef>
            </a:pPr>
            <a:r>
              <a:rPr lang="ru-RU" sz="3800" dirty="0">
                <a:ln w="11430"/>
                <a:solidFill>
                  <a:srgbClr val="FFC000"/>
                </a:solidFill>
                <a:effectLst>
                  <a:outerShdw blurRad="50800" dist="39000" dir="5460000" algn="tl">
                    <a:srgbClr val="000000">
                      <a:alpha val="38000"/>
                    </a:srgbClr>
                  </a:outerShdw>
                </a:effectLst>
                <a:latin typeface="Calibri"/>
              </a:rPr>
              <a:t>Лепка посуды способом кругового </a:t>
            </a:r>
            <a:r>
              <a:rPr lang="ru-RU" sz="3800" dirty="0" err="1">
                <a:ln w="11430"/>
                <a:solidFill>
                  <a:srgbClr val="FFC000"/>
                </a:solidFill>
                <a:effectLst>
                  <a:outerShdw blurRad="50800" dist="39000" dir="5460000" algn="tl">
                    <a:srgbClr val="000000">
                      <a:alpha val="38000"/>
                    </a:srgbClr>
                  </a:outerShdw>
                </a:effectLst>
                <a:latin typeface="Calibri"/>
              </a:rPr>
              <a:t>налепа</a:t>
            </a:r>
            <a:r>
              <a:rPr lang="ru-RU" sz="3800" dirty="0">
                <a:ln w="11430"/>
                <a:solidFill>
                  <a:srgbClr val="FFC000"/>
                </a:solidFill>
                <a:effectLst>
                  <a:outerShdw blurRad="50800" dist="39000" dir="5460000" algn="tl">
                    <a:srgbClr val="000000">
                      <a:alpha val="38000"/>
                    </a:srgbClr>
                  </a:outerShdw>
                </a:effectLst>
                <a:latin typeface="Calibri"/>
              </a:rPr>
              <a:t/>
            </a:r>
            <a:br>
              <a:rPr lang="ru-RU" sz="3800" dirty="0">
                <a:ln w="11430"/>
                <a:solidFill>
                  <a:srgbClr val="FFC000"/>
                </a:solidFill>
                <a:effectLst>
                  <a:outerShdw blurRad="50800" dist="39000" dir="5460000" algn="tl">
                    <a:srgbClr val="000000">
                      <a:alpha val="38000"/>
                    </a:srgbClr>
                  </a:outerShdw>
                </a:effectLst>
                <a:latin typeface="Calibri"/>
              </a:rPr>
            </a:br>
            <a: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t>(подготовительная к школе группа)</a:t>
            </a:r>
            <a:b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br>
            <a:endParaRPr lang="ru-RU" dirty="0">
              <a:solidFill>
                <a:srgbClr val="FFC000"/>
              </a:solidFill>
            </a:endParaRPr>
          </a:p>
        </p:txBody>
      </p:sp>
      <p:pic>
        <p:nvPicPr>
          <p:cNvPr id="4" name="Рисунок 3" descr="SDC10224.JPG"/>
          <p:cNvPicPr>
            <a:picLocks noChangeAspect="1"/>
          </p:cNvPicPr>
          <p:nvPr/>
        </p:nvPicPr>
        <p:blipFill>
          <a:blip r:embed="rId2" cstate="print">
            <a:lum bright="10000" contrast="30000"/>
          </a:blip>
          <a:srcRect b="13043"/>
          <a:stretch>
            <a:fillRect/>
          </a:stretch>
        </p:blipFill>
        <p:spPr>
          <a:xfrm>
            <a:off x="611560" y="1844824"/>
            <a:ext cx="2285984" cy="1440160"/>
          </a:xfrm>
          <a:prstGeom prst="rect">
            <a:avLst/>
          </a:prstGeom>
        </p:spPr>
      </p:pic>
      <p:sp>
        <p:nvSpPr>
          <p:cNvPr id="5" name="Прямоугольник 4"/>
          <p:cNvSpPr/>
          <p:nvPr/>
        </p:nvSpPr>
        <p:spPr>
          <a:xfrm>
            <a:off x="428596" y="3429000"/>
            <a:ext cx="2775252" cy="461665"/>
          </a:xfrm>
          <a:prstGeom prst="rect">
            <a:avLst/>
          </a:prstGeom>
        </p:spPr>
        <p:txBody>
          <a:bodyPr wrap="square">
            <a:spAutoFit/>
          </a:bodyPr>
          <a:lstStyle/>
          <a:p>
            <a:pPr lvl="0"/>
            <a:r>
              <a:rPr lang="en-US" sz="1200" b="1" dirty="0">
                <a:solidFill>
                  <a:srgbClr val="800000"/>
                </a:solidFill>
                <a:latin typeface="Times New Roman" pitchFamily="18" charset="0"/>
                <a:cs typeface="Times New Roman" pitchFamily="18" charset="0"/>
              </a:rPr>
              <a:t>1.</a:t>
            </a:r>
            <a:r>
              <a:rPr lang="ru-RU" sz="1200" b="1" dirty="0">
                <a:solidFill>
                  <a:srgbClr val="800000"/>
                </a:solidFill>
                <a:latin typeface="Times New Roman" pitchFamily="18" charset="0"/>
                <a:cs typeface="Times New Roman" pitchFamily="18" charset="0"/>
              </a:rPr>
              <a:t> От куска пластилина отделить небольшую часть для дна.</a:t>
            </a:r>
          </a:p>
        </p:txBody>
      </p:sp>
      <p:pic>
        <p:nvPicPr>
          <p:cNvPr id="6" name="Рисунок 5" descr="SDC10225.JPG"/>
          <p:cNvPicPr>
            <a:picLocks noChangeAspect="1"/>
          </p:cNvPicPr>
          <p:nvPr/>
        </p:nvPicPr>
        <p:blipFill>
          <a:blip r:embed="rId3" cstate="print">
            <a:lum bright="20000" contrast="20000"/>
          </a:blip>
          <a:srcRect l="5714" t="5079" r="2856" b="8570"/>
          <a:stretch>
            <a:fillRect/>
          </a:stretch>
        </p:blipFill>
        <p:spPr>
          <a:xfrm>
            <a:off x="3203848" y="1916832"/>
            <a:ext cx="2160239" cy="1454968"/>
          </a:xfrm>
          <a:prstGeom prst="rect">
            <a:avLst/>
          </a:prstGeom>
        </p:spPr>
      </p:pic>
      <p:sp>
        <p:nvSpPr>
          <p:cNvPr id="7" name="Прямоугольник 6"/>
          <p:cNvSpPr/>
          <p:nvPr/>
        </p:nvSpPr>
        <p:spPr>
          <a:xfrm>
            <a:off x="3203848" y="3429000"/>
            <a:ext cx="2160239" cy="1015663"/>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Меньшую часть пластилина скатать в шар. Большую часть разделить на куски и скатать из них валики. </a:t>
            </a:r>
            <a:endParaRPr lang="ru-RU" sz="1200" dirty="0">
              <a:solidFill>
                <a:prstClr val="black"/>
              </a:solidFill>
              <a:latin typeface="Times New Roman" pitchFamily="18" charset="0"/>
              <a:cs typeface="Times New Roman" pitchFamily="18" charset="0"/>
            </a:endParaRPr>
          </a:p>
        </p:txBody>
      </p:sp>
      <p:pic>
        <p:nvPicPr>
          <p:cNvPr id="8" name="Рисунок 7" descr="SDC10227.JPG"/>
          <p:cNvPicPr>
            <a:picLocks noChangeAspect="1"/>
          </p:cNvPicPr>
          <p:nvPr/>
        </p:nvPicPr>
        <p:blipFill>
          <a:blip r:embed="rId4" cstate="print">
            <a:lum bright="30000" contrast="20000"/>
          </a:blip>
          <a:srcRect l="9783" r="11957" b="13043"/>
          <a:stretch>
            <a:fillRect/>
          </a:stretch>
        </p:blipFill>
        <p:spPr>
          <a:xfrm>
            <a:off x="6372200" y="1916832"/>
            <a:ext cx="2102482" cy="1296144"/>
          </a:xfrm>
          <a:prstGeom prst="rect">
            <a:avLst/>
          </a:prstGeom>
        </p:spPr>
      </p:pic>
      <p:sp>
        <p:nvSpPr>
          <p:cNvPr id="9" name="Прямоугольник 8"/>
          <p:cNvSpPr/>
          <p:nvPr/>
        </p:nvSpPr>
        <p:spPr>
          <a:xfrm>
            <a:off x="6357950" y="3429000"/>
            <a:ext cx="2318506" cy="1200329"/>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Шар расплющить в диск. Первый валик свернуть кольцом и уложить на диск (он по длине должен соответствовать окружности диска). </a:t>
            </a:r>
            <a:endParaRPr lang="ru-RU" sz="1200" dirty="0">
              <a:solidFill>
                <a:prstClr val="black"/>
              </a:solidFill>
              <a:latin typeface="Calibri"/>
            </a:endParaRPr>
          </a:p>
        </p:txBody>
      </p:sp>
      <p:pic>
        <p:nvPicPr>
          <p:cNvPr id="10" name="Рисунок 9" descr="SDC10228.JPG"/>
          <p:cNvPicPr>
            <a:picLocks noChangeAspect="1"/>
          </p:cNvPicPr>
          <p:nvPr/>
        </p:nvPicPr>
        <p:blipFill>
          <a:blip r:embed="rId5" cstate="print">
            <a:lum bright="20000" contrast="20000"/>
          </a:blip>
          <a:srcRect l="9091" t="9737" b="9736"/>
          <a:stretch>
            <a:fillRect/>
          </a:stretch>
        </p:blipFill>
        <p:spPr>
          <a:xfrm>
            <a:off x="467544" y="3933056"/>
            <a:ext cx="2127180" cy="1440160"/>
          </a:xfrm>
          <a:prstGeom prst="rect">
            <a:avLst/>
          </a:prstGeom>
        </p:spPr>
      </p:pic>
      <p:sp>
        <p:nvSpPr>
          <p:cNvPr id="11" name="Прямоугольник 10"/>
          <p:cNvSpPr/>
          <p:nvPr/>
        </p:nvSpPr>
        <p:spPr>
          <a:xfrm flipH="1">
            <a:off x="428596" y="5373216"/>
            <a:ext cx="2127180" cy="1200329"/>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Уложить валики друг на друга, сворачивая кольцами, и следя за тем, чтобы места стыков не выстраивались в одну линию.</a:t>
            </a:r>
            <a:endParaRPr lang="ru-RU" sz="1200" dirty="0">
              <a:solidFill>
                <a:prstClr val="black"/>
              </a:solidFill>
              <a:latin typeface="Calibri"/>
            </a:endParaRPr>
          </a:p>
        </p:txBody>
      </p:sp>
      <p:pic>
        <p:nvPicPr>
          <p:cNvPr id="12" name="Рисунок 11" descr="SDC10230.JPG"/>
          <p:cNvPicPr>
            <a:picLocks noChangeAspect="1"/>
          </p:cNvPicPr>
          <p:nvPr/>
        </p:nvPicPr>
        <p:blipFill>
          <a:blip r:embed="rId6" cstate="print">
            <a:lum bright="20000" contrast="30000"/>
          </a:blip>
          <a:srcRect l="10228" t="13636" r="15625" b="9090"/>
          <a:stretch>
            <a:fillRect/>
          </a:stretch>
        </p:blipFill>
        <p:spPr>
          <a:xfrm>
            <a:off x="3275856" y="4437112"/>
            <a:ext cx="2286016" cy="1344051"/>
          </a:xfrm>
          <a:prstGeom prst="rect">
            <a:avLst/>
          </a:prstGeom>
        </p:spPr>
      </p:pic>
      <p:sp>
        <p:nvSpPr>
          <p:cNvPr id="13" name="Прямоугольник 12"/>
          <p:cNvSpPr/>
          <p:nvPr/>
        </p:nvSpPr>
        <p:spPr>
          <a:xfrm flipH="1">
            <a:off x="3357554" y="5532185"/>
            <a:ext cx="2286016" cy="830997"/>
          </a:xfrm>
          <a:prstGeom prst="rect">
            <a:avLst/>
          </a:prstGeom>
        </p:spPr>
        <p:txBody>
          <a:bodyPr wrap="square">
            <a:spAutoFit/>
          </a:bodyPr>
          <a:lstStyle/>
          <a:p>
            <a:pPr lvl="0"/>
            <a:endParaRPr lang="ru-RU" sz="1200" b="1" dirty="0" smtClean="0">
              <a:solidFill>
                <a:srgbClr val="800000"/>
              </a:solidFill>
              <a:latin typeface="Times New Roman" pitchFamily="18" charset="0"/>
              <a:cs typeface="Times New Roman" pitchFamily="18" charset="0"/>
            </a:endParaRPr>
          </a:p>
          <a:p>
            <a:pPr lvl="0"/>
            <a:endParaRPr lang="ru-RU" sz="1200" b="1" dirty="0" smtClean="0">
              <a:solidFill>
                <a:srgbClr val="800000"/>
              </a:solidFill>
              <a:latin typeface="Times New Roman" pitchFamily="18" charset="0"/>
              <a:cs typeface="Times New Roman" pitchFamily="18" charset="0"/>
            </a:endParaRPr>
          </a:p>
          <a:p>
            <a:pPr lvl="0"/>
            <a:r>
              <a:rPr lang="ru-RU" sz="1200" b="1" dirty="0" smtClean="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Примазать валики друг к другу с внешней стороны.</a:t>
            </a:r>
            <a:endParaRPr lang="ru-RU" sz="1200" dirty="0">
              <a:solidFill>
                <a:prstClr val="black"/>
              </a:solidFill>
              <a:latin typeface="Calibri"/>
            </a:endParaRPr>
          </a:p>
        </p:txBody>
      </p:sp>
    </p:spTree>
    <p:extLst>
      <p:ext uri="{BB962C8B-B14F-4D97-AF65-F5344CB8AC3E}">
        <p14:creationId xmlns:p14="http://schemas.microsoft.com/office/powerpoint/2010/main" xmlns="" val="117914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1341438"/>
            <a:ext cx="8424863" cy="4895850"/>
          </a:xfrm>
        </p:spPr>
        <p:txBody>
          <a:bodyPr>
            <a:normAutofit fontScale="77500" lnSpcReduction="20000"/>
          </a:bodyPr>
          <a:lstStyle/>
          <a:p>
            <a:r>
              <a:rPr lang="ru-RU" dirty="0"/>
              <a:t>Особое внимание следует уделить </a:t>
            </a:r>
            <a:r>
              <a:rPr lang="ru-RU" dirty="0">
                <a:solidFill>
                  <a:srgbClr val="FFC000"/>
                </a:solidFill>
              </a:rPr>
              <a:t>лепке фигурки человека</a:t>
            </a:r>
            <a:r>
              <a:rPr lang="ru-RU" dirty="0"/>
              <a:t>.</a:t>
            </a:r>
          </a:p>
          <a:p>
            <a:r>
              <a:rPr lang="ru-RU" dirty="0"/>
              <a:t> Сначала это может быть кукла в длинной шубке ( шубка- большой конус, голова – шар, два шарика – кисти рук, две овальные формы – ступни ног, </a:t>
            </a:r>
            <a:r>
              <a:rPr lang="ru-RU" dirty="0" err="1"/>
              <a:t>налеп</a:t>
            </a:r>
            <a:r>
              <a:rPr lang="ru-RU" dirty="0"/>
              <a:t> – шапочка с шариком – помпоном). Куклу – мальчика можно слепить, взяв за основу большую овальную форму, на которой стекой нарисовать разделение на рубашку и брюки ( штанины тоже прорисовать стекой). Остальные части у куклы – мальчика будут те же (голова, кисти рук, ступни ног, шапочка с помпоном</a:t>
            </a:r>
          </a:p>
          <a:p>
            <a:r>
              <a:rPr lang="ru-RU" dirty="0"/>
              <a:t>Необходимо объяснить детям, как </a:t>
            </a:r>
            <a:r>
              <a:rPr lang="ru-RU" dirty="0" err="1"/>
              <a:t>добится</a:t>
            </a:r>
            <a:r>
              <a:rPr lang="ru-RU" dirty="0"/>
              <a:t> устойчивости фигурки ( ступни должны быть толстые, как будто в валенках), дети должны научиться </a:t>
            </a:r>
            <a:r>
              <a:rPr lang="en-US" dirty="0"/>
              <a:t>“</a:t>
            </a:r>
            <a:r>
              <a:rPr lang="ru-RU" dirty="0"/>
              <a:t>ставить фигурку на ноги</a:t>
            </a:r>
            <a:r>
              <a:rPr lang="en-US" dirty="0"/>
              <a:t>”</a:t>
            </a:r>
            <a:r>
              <a:rPr lang="ru-RU" dirty="0"/>
              <a:t> самостоятельно. Лицо сначала можно прорисовывать стекой, потом лепить маленькие шарики – глаза и рот из тонкого жгутика. </a:t>
            </a:r>
          </a:p>
        </p:txBody>
      </p:sp>
    </p:spTree>
    <p:extLst>
      <p:ext uri="{BB962C8B-B14F-4D97-AF65-F5344CB8AC3E}">
        <p14:creationId xmlns:p14="http://schemas.microsoft.com/office/powerpoint/2010/main" xmlns="" val="357962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400" dirty="0"/>
              <a:t>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 глины, пластилина и пр.)</a:t>
            </a:r>
          </a:p>
        </p:txBody>
      </p:sp>
      <p:sp>
        <p:nvSpPr>
          <p:cNvPr id="5" name="Объект 4"/>
          <p:cNvSpPr>
            <a:spLocks noGrp="1"/>
          </p:cNvSpPr>
          <p:nvPr>
            <p:ph sz="half" idx="1"/>
          </p:nvPr>
        </p:nvSpPr>
        <p:spPr>
          <a:xfrm>
            <a:off x="457200" y="1844824"/>
            <a:ext cx="4038600" cy="4281339"/>
          </a:xfrm>
        </p:spPr>
        <p:txBody>
          <a:bodyPr>
            <a:noAutofit/>
          </a:bodyPr>
          <a:lstStyle/>
          <a:p>
            <a:r>
              <a:rPr lang="ru-RU" sz="1800" i="1" dirty="0">
                <a:solidFill>
                  <a:srgbClr val="002060"/>
                </a:solidFill>
              </a:rPr>
              <a:t>Лепка:</a:t>
            </a:r>
          </a:p>
          <a:p>
            <a:r>
              <a:rPr lang="ru-RU" sz="1800" i="1" dirty="0">
                <a:solidFill>
                  <a:srgbClr val="002060"/>
                </a:solidFill>
              </a:rPr>
              <a:t>Развивает у детей наблюдательность, чувство осязания;</a:t>
            </a:r>
          </a:p>
          <a:p>
            <a:r>
              <a:rPr lang="ru-RU" sz="1800" i="1" dirty="0">
                <a:solidFill>
                  <a:srgbClr val="002060"/>
                </a:solidFill>
              </a:rPr>
              <a:t>Вырабатывает более полные образные представления;</a:t>
            </a:r>
          </a:p>
          <a:p>
            <a:r>
              <a:rPr lang="ru-RU" sz="1800" i="1" dirty="0">
                <a:solidFill>
                  <a:srgbClr val="002060"/>
                </a:solidFill>
              </a:rPr>
              <a:t>Укрепляет зрительную память , мелкую моторику рук;</a:t>
            </a:r>
          </a:p>
          <a:p>
            <a:r>
              <a:rPr lang="ru-RU" sz="1800" i="1" dirty="0">
                <a:solidFill>
                  <a:srgbClr val="002060"/>
                </a:solidFill>
              </a:rPr>
              <a:t>Развивает воображение и творческие способности;</a:t>
            </a:r>
          </a:p>
          <a:p>
            <a:r>
              <a:rPr lang="ru-RU" sz="1800" i="1" dirty="0">
                <a:solidFill>
                  <a:srgbClr val="002060"/>
                </a:solidFill>
              </a:rPr>
              <a:t>Отвечает возрастным особенностям детей , удовлетворяя их потребность в деятельности.</a:t>
            </a: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166751"/>
            <a:ext cx="4038600" cy="3392861"/>
          </a:xfrm>
        </p:spPr>
      </p:pic>
    </p:spTree>
    <p:extLst>
      <p:ext uri="{BB962C8B-B14F-4D97-AF65-F5344CB8AC3E}">
        <p14:creationId xmlns:p14="http://schemas.microsoft.com/office/powerpoint/2010/main" xmlns="" val="143337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04664"/>
            <a:ext cx="7086600" cy="864096"/>
          </a:xfrm>
        </p:spPr>
        <p:txBody>
          <a:bodyPr/>
          <a:lstStyle/>
          <a:p>
            <a:r>
              <a:rPr lang="ru-RU" dirty="0"/>
              <a:t>Список литературы:</a:t>
            </a:r>
          </a:p>
        </p:txBody>
      </p:sp>
      <p:sp>
        <p:nvSpPr>
          <p:cNvPr id="3" name="Текст 2"/>
          <p:cNvSpPr>
            <a:spLocks noGrp="1"/>
          </p:cNvSpPr>
          <p:nvPr>
            <p:ph type="body" idx="1"/>
          </p:nvPr>
        </p:nvSpPr>
        <p:spPr>
          <a:xfrm>
            <a:off x="1600200" y="1772816"/>
            <a:ext cx="7086600" cy="4464496"/>
          </a:xfrm>
        </p:spPr>
        <p:txBody>
          <a:bodyPr>
            <a:normAutofit lnSpcReduction="10000"/>
          </a:bodyPr>
          <a:lstStyle/>
          <a:p>
            <a:pPr marL="530352" indent="-457200">
              <a:buAutoNum type="arabicPeriod"/>
            </a:pPr>
            <a:r>
              <a:rPr lang="ru-RU" dirty="0"/>
              <a:t>Методика обучения рисованию, лепке и аппликации в детском саду. Учебник для учащихся педагогических училищ. Под редакцией </a:t>
            </a:r>
            <a:r>
              <a:rPr lang="ru-RU" dirty="0" err="1"/>
              <a:t>Н.П.Сакулиной</a:t>
            </a:r>
            <a:r>
              <a:rPr lang="ru-RU" dirty="0"/>
              <a:t>. Изд.5-е,испр. М.,</a:t>
            </a:r>
            <a:r>
              <a:rPr lang="en-US" dirty="0"/>
              <a:t>”</a:t>
            </a:r>
            <a:r>
              <a:rPr lang="ru-RU" dirty="0"/>
              <a:t>Просвещение</a:t>
            </a:r>
            <a:r>
              <a:rPr lang="en-US" dirty="0"/>
              <a:t>”</a:t>
            </a:r>
            <a:r>
              <a:rPr lang="ru-RU" dirty="0"/>
              <a:t>,1971.</a:t>
            </a:r>
          </a:p>
          <a:p>
            <a:pPr marL="530352" indent="-457200">
              <a:buAutoNum type="arabicPeriod"/>
            </a:pPr>
            <a:r>
              <a:rPr lang="ru-RU" dirty="0"/>
              <a:t>Румянцева Е.А. Пластилиновые фантазии. М.: Айрис-пресс, 2009.</a:t>
            </a:r>
          </a:p>
          <a:p>
            <a:pPr marL="530352" indent="-457200">
              <a:buAutoNum type="arabicPeriod"/>
            </a:pPr>
            <a:r>
              <a:rPr lang="ru-RU" dirty="0"/>
              <a:t>Теория и методика изобразительной деятельности в детском саду. Учебное пособие для студентов педагогических институтов по специальности </a:t>
            </a:r>
            <a:r>
              <a:rPr lang="en-US" dirty="0"/>
              <a:t>“</a:t>
            </a:r>
            <a:r>
              <a:rPr lang="ru-RU" dirty="0"/>
              <a:t>Дошкольная педагогика и психология</a:t>
            </a:r>
            <a:r>
              <a:rPr lang="en-US" dirty="0"/>
              <a:t>”</a:t>
            </a:r>
            <a:r>
              <a:rPr lang="ru-RU" dirty="0"/>
              <a:t>. М.,</a:t>
            </a:r>
            <a:r>
              <a:rPr lang="en-US" dirty="0"/>
              <a:t>”</a:t>
            </a:r>
            <a:r>
              <a:rPr lang="ru-RU" dirty="0"/>
              <a:t>Просвещение</a:t>
            </a:r>
            <a:r>
              <a:rPr lang="en-US" dirty="0"/>
              <a:t>”</a:t>
            </a:r>
            <a:r>
              <a:rPr lang="ru-RU" dirty="0"/>
              <a:t>,1977.</a:t>
            </a:r>
          </a:p>
          <a:p>
            <a:pPr marL="530352" indent="-457200">
              <a:buAutoNum type="arabicPeriod"/>
            </a:pPr>
            <a:r>
              <a:rPr lang="ru-RU" dirty="0" err="1"/>
              <a:t>Соломенникова</a:t>
            </a:r>
            <a:r>
              <a:rPr lang="ru-RU" dirty="0"/>
              <a:t> О.А. </a:t>
            </a:r>
            <a:r>
              <a:rPr lang="en-US" dirty="0"/>
              <a:t>“</a:t>
            </a:r>
            <a:r>
              <a:rPr lang="ru-RU" dirty="0"/>
              <a:t>Радость творчества</a:t>
            </a:r>
            <a:r>
              <a:rPr lang="en-US" dirty="0"/>
              <a:t>”</a:t>
            </a:r>
            <a:r>
              <a:rPr lang="ru-RU" dirty="0"/>
              <a:t>.</a:t>
            </a:r>
          </a:p>
          <a:p>
            <a:pPr marL="530352" indent="-457200">
              <a:buAutoNum type="arabicPeriod"/>
            </a:pPr>
            <a:r>
              <a:rPr lang="en-US" dirty="0"/>
              <a:t>Detskiysad.ru&gt;</a:t>
            </a:r>
            <a:r>
              <a:rPr lang="ru-RU" dirty="0"/>
              <a:t>Лепка.</a:t>
            </a:r>
          </a:p>
          <a:p>
            <a:pPr marL="530352" indent="-457200">
              <a:buAutoNum type="arabicPeriod"/>
            </a:pPr>
            <a:r>
              <a:rPr lang="en-US" dirty="0"/>
              <a:t>Maaam.ru&gt;</a:t>
            </a:r>
            <a:r>
              <a:rPr lang="ru-RU" dirty="0"/>
              <a:t>Детский сад</a:t>
            </a:r>
            <a:r>
              <a:rPr lang="en-US" dirty="0"/>
              <a:t>&gt;</a:t>
            </a:r>
            <a:r>
              <a:rPr lang="en-US" dirty="0" err="1"/>
              <a:t>tvorchestvo</a:t>
            </a:r>
            <a:r>
              <a:rPr lang="en-US" dirty="0"/>
              <a:t>.</a:t>
            </a:r>
            <a:endParaRPr lang="ru-RU" dirty="0"/>
          </a:p>
          <a:p>
            <a:pPr marL="530352" indent="-457200">
              <a:buAutoNum type="arabicPeriod"/>
            </a:pPr>
            <a:endParaRPr lang="ru-RU" dirty="0"/>
          </a:p>
        </p:txBody>
      </p:sp>
    </p:spTree>
    <p:extLst>
      <p:ext uri="{BB962C8B-B14F-4D97-AF65-F5344CB8AC3E}">
        <p14:creationId xmlns:p14="http://schemas.microsoft.com/office/powerpoint/2010/main" xmlns="" val="184410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96752"/>
            <a:ext cx="8229600" cy="2592288"/>
          </a:xfrm>
        </p:spPr>
        <p:txBody>
          <a:bodyPr/>
          <a:lstStyle/>
          <a:p>
            <a:r>
              <a:rPr lang="ru-RU" dirty="0"/>
              <a:t>Спасибо за внимание.</a:t>
            </a:r>
          </a:p>
        </p:txBody>
      </p:sp>
    </p:spTree>
    <p:extLst>
      <p:ext uri="{BB962C8B-B14F-4D97-AF65-F5344CB8AC3E}">
        <p14:creationId xmlns:p14="http://schemas.microsoft.com/office/powerpoint/2010/main" xmlns="" val="366266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Autofit/>
          </a:bodyPr>
          <a:lstStyle/>
          <a:p>
            <a:r>
              <a:rPr lang="ru-RU" sz="2800" dirty="0"/>
              <a:t>Технику лепки составляет перечень тех действий руками, которыми дети постепенно овладевают</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1995327"/>
            <a:ext cx="4038600" cy="3735709"/>
          </a:xfrm>
        </p:spPr>
      </p:pic>
      <p:sp>
        <p:nvSpPr>
          <p:cNvPr id="4" name="Объект 3"/>
          <p:cNvSpPr>
            <a:spLocks noGrp="1"/>
          </p:cNvSpPr>
          <p:nvPr>
            <p:ph sz="half" idx="2"/>
          </p:nvPr>
        </p:nvSpPr>
        <p:spPr>
          <a:xfrm>
            <a:off x="4648200" y="1412776"/>
            <a:ext cx="4038600" cy="5256584"/>
          </a:xfrm>
        </p:spPr>
        <p:txBody>
          <a:bodyPr>
            <a:normAutofit/>
          </a:bodyPr>
          <a:lstStyle/>
          <a:p>
            <a:r>
              <a:rPr lang="ru-RU" sz="1600" i="1" dirty="0">
                <a:solidFill>
                  <a:srgbClr val="00B0F0"/>
                </a:solidFill>
              </a:rPr>
              <a:t>Младший дошкольный возраст</a:t>
            </a:r>
          </a:p>
          <a:p>
            <a:r>
              <a:rPr lang="ru-RU" sz="1600" dirty="0">
                <a:solidFill>
                  <a:srgbClr val="002060"/>
                </a:solidFill>
              </a:rPr>
              <a:t>Раскатывание</a:t>
            </a:r>
          </a:p>
          <a:p>
            <a:r>
              <a:rPr lang="ru-RU" sz="1600" dirty="0">
                <a:solidFill>
                  <a:srgbClr val="002060"/>
                </a:solidFill>
              </a:rPr>
              <a:t>Скатывание</a:t>
            </a:r>
          </a:p>
          <a:p>
            <a:r>
              <a:rPr lang="ru-RU" sz="1600" dirty="0">
                <a:solidFill>
                  <a:srgbClr val="002060"/>
                </a:solidFill>
              </a:rPr>
              <a:t>Вдавливание пальцем</a:t>
            </a:r>
          </a:p>
          <a:p>
            <a:r>
              <a:rPr lang="ru-RU" sz="1600" dirty="0" err="1">
                <a:solidFill>
                  <a:srgbClr val="002060"/>
                </a:solidFill>
              </a:rPr>
              <a:t>Прищупывание</a:t>
            </a:r>
            <a:endParaRPr lang="ru-RU" sz="1600" dirty="0">
              <a:solidFill>
                <a:srgbClr val="002060"/>
              </a:solidFill>
            </a:endParaRPr>
          </a:p>
          <a:p>
            <a:r>
              <a:rPr lang="ru-RU" sz="1600" dirty="0">
                <a:solidFill>
                  <a:srgbClr val="002060"/>
                </a:solidFill>
              </a:rPr>
              <a:t>Сплющивание</a:t>
            </a:r>
          </a:p>
          <a:p>
            <a:r>
              <a:rPr lang="ru-RU" sz="1600" dirty="0">
                <a:solidFill>
                  <a:srgbClr val="002060"/>
                </a:solidFill>
              </a:rPr>
              <a:t>Оттягивание</a:t>
            </a:r>
          </a:p>
          <a:p>
            <a:r>
              <a:rPr lang="ru-RU" sz="1600" dirty="0">
                <a:solidFill>
                  <a:srgbClr val="002060"/>
                </a:solidFill>
              </a:rPr>
              <a:t>Присоединение</a:t>
            </a:r>
          </a:p>
          <a:p>
            <a:r>
              <a:rPr lang="ru-RU" sz="1600" i="1" dirty="0">
                <a:solidFill>
                  <a:srgbClr val="00B0F0"/>
                </a:solidFill>
              </a:rPr>
              <a:t>Средний дошкольный возраст добавляются:</a:t>
            </a:r>
          </a:p>
          <a:p>
            <a:r>
              <a:rPr lang="ru-RU" sz="1600" dirty="0" err="1">
                <a:solidFill>
                  <a:srgbClr val="002060"/>
                </a:solidFill>
              </a:rPr>
              <a:t>Примазывание</a:t>
            </a:r>
            <a:endParaRPr lang="ru-RU" sz="1600" dirty="0">
              <a:solidFill>
                <a:srgbClr val="002060"/>
              </a:solidFill>
            </a:endParaRPr>
          </a:p>
          <a:p>
            <a:r>
              <a:rPr lang="ru-RU" sz="1600" dirty="0" err="1">
                <a:solidFill>
                  <a:srgbClr val="002060"/>
                </a:solidFill>
              </a:rPr>
              <a:t>Защипывание</a:t>
            </a:r>
            <a:endParaRPr lang="ru-RU" sz="1600" dirty="0">
              <a:solidFill>
                <a:srgbClr val="002060"/>
              </a:solidFill>
            </a:endParaRPr>
          </a:p>
          <a:p>
            <a:r>
              <a:rPr lang="ru-RU" sz="1600" dirty="0">
                <a:solidFill>
                  <a:srgbClr val="002060"/>
                </a:solidFill>
              </a:rPr>
              <a:t>Вытягивание</a:t>
            </a:r>
          </a:p>
          <a:p>
            <a:r>
              <a:rPr lang="ru-RU" sz="1600" dirty="0">
                <a:solidFill>
                  <a:srgbClr val="002060"/>
                </a:solidFill>
              </a:rPr>
              <a:t>Сглаживание</a:t>
            </a:r>
          </a:p>
          <a:p>
            <a:r>
              <a:rPr lang="ru-RU" sz="1600" i="1" dirty="0">
                <a:solidFill>
                  <a:srgbClr val="00B0F0"/>
                </a:solidFill>
              </a:rPr>
              <a:t>Старший дошкольный возраст</a:t>
            </a:r>
          </a:p>
          <a:p>
            <a:r>
              <a:rPr lang="ru-RU" sz="1600" dirty="0">
                <a:solidFill>
                  <a:srgbClr val="002060"/>
                </a:solidFill>
              </a:rPr>
              <a:t>Совершенствуется техника лепки</a:t>
            </a:r>
          </a:p>
          <a:p>
            <a:r>
              <a:rPr lang="ru-RU" sz="1600" dirty="0">
                <a:solidFill>
                  <a:srgbClr val="002060"/>
                </a:solidFill>
              </a:rPr>
              <a:t>Используются знакомые приемы лепки</a:t>
            </a:r>
            <a:r>
              <a:rPr lang="ru-RU" sz="1400" dirty="0">
                <a:solidFill>
                  <a:srgbClr val="002060"/>
                </a:solidFill>
              </a:rPr>
              <a:t> </a:t>
            </a:r>
          </a:p>
        </p:txBody>
      </p:sp>
    </p:spTree>
    <p:extLst>
      <p:ext uri="{BB962C8B-B14F-4D97-AF65-F5344CB8AC3E}">
        <p14:creationId xmlns:p14="http://schemas.microsoft.com/office/powerpoint/2010/main" xmlns="" val="59766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Тематика </a:t>
            </a:r>
            <a:r>
              <a:rPr lang="ru-RU" sz="2800" dirty="0"/>
              <a:t>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2852936"/>
            <a:ext cx="6264696" cy="3600399"/>
          </a:xfrm>
          <a:prstGeom prst="rect">
            <a:avLst/>
          </a:prstGeom>
        </p:spPr>
      </p:pic>
    </p:spTree>
    <p:extLst>
      <p:ext uri="{BB962C8B-B14F-4D97-AF65-F5344CB8AC3E}">
        <p14:creationId xmlns:p14="http://schemas.microsoft.com/office/powerpoint/2010/main" xmlns="" val="264779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509"/>
            <a:ext cx="8291264" cy="1296291"/>
          </a:xfrm>
        </p:spPr>
        <p:txBody>
          <a:bodyPr/>
          <a:lstStyle/>
          <a:p>
            <a:r>
              <a:rPr lang="ru-RU" sz="2800" dirty="0">
                <a:ln>
                  <a:noFill/>
                </a:ln>
                <a:solidFill>
                  <a:srgbClr val="FFC000"/>
                </a:solidFill>
                <a:effectLst/>
                <a:latin typeface="Times New Roman" pitchFamily="18" charset="0"/>
                <a:cs typeface="Times New Roman" pitchFamily="18" charset="0"/>
              </a:rPr>
              <a:t>Лепку животных можно начинать после того как дети усвоят изображение основных форм (шар, цилиндр), технику их создания.</a:t>
            </a:r>
            <a:endParaRPr lang="ru-RU" sz="2800" dirty="0">
              <a:solidFill>
                <a:srgbClr val="FFC000"/>
              </a:solidFill>
            </a:endParaRPr>
          </a:p>
        </p:txBody>
      </p:sp>
      <p:sp>
        <p:nvSpPr>
          <p:cNvPr id="3" name="Текст 2"/>
          <p:cNvSpPr>
            <a:spLocks noGrp="1"/>
          </p:cNvSpPr>
          <p:nvPr>
            <p:ph type="body" idx="1"/>
          </p:nvPr>
        </p:nvSpPr>
        <p:spPr>
          <a:xfrm>
            <a:off x="467544" y="1844824"/>
            <a:ext cx="5760640" cy="4752528"/>
          </a:xfrm>
        </p:spPr>
        <p:txBody>
          <a:bodyPr>
            <a:normAutofit fontScale="92500" lnSpcReduction="10000"/>
          </a:bodyPr>
          <a:lstStyle/>
          <a:p>
            <a:pPr lvl="0">
              <a:lnSpc>
                <a:spcPct val="100000"/>
              </a:lnSpc>
            </a:pPr>
            <a:r>
              <a:rPr lang="ru-RU" dirty="0">
                <a:solidFill>
                  <a:srgbClr val="0070C0"/>
                </a:solidFill>
                <a:latin typeface="Times New Roman" pitchFamily="18" charset="0"/>
                <a:cs typeface="Times New Roman" pitchFamily="18" charset="0"/>
              </a:rPr>
              <a:t>2-я младшая группа </a:t>
            </a:r>
          </a:p>
          <a:p>
            <a:pPr lvl="0">
              <a:lnSpc>
                <a:spcPct val="100000"/>
              </a:lnSpc>
            </a:pPr>
            <a:r>
              <a:rPr lang="ru-RU" dirty="0">
                <a:latin typeface="Times New Roman" pitchFamily="18" charset="0"/>
                <a:cs typeface="Times New Roman" pitchFamily="18" charset="0"/>
              </a:rPr>
              <a:t>Дети учатся делить кусок глины на 2-3 неравные части и составлять предмет из отдельных частей конструктивным способом. Постепенно в процесс лепки включается работа пальцев.</a:t>
            </a:r>
          </a:p>
          <a:p>
            <a:pPr lvl="0"/>
            <a:r>
              <a:rPr lang="ru-RU" dirty="0">
                <a:solidFill>
                  <a:srgbClr val="0070C0"/>
                </a:solidFill>
                <a:latin typeface="Times New Roman" pitchFamily="18" charset="0"/>
                <a:cs typeface="Times New Roman" pitchFamily="18" charset="0"/>
              </a:rPr>
              <a:t>Средняя группа</a:t>
            </a:r>
          </a:p>
          <a:p>
            <a:pPr lvl="0"/>
            <a:r>
              <a:rPr lang="ru-RU" dirty="0">
                <a:latin typeface="Times New Roman" pitchFamily="18" charset="0"/>
                <a:cs typeface="Times New Roman" pitchFamily="18" charset="0"/>
              </a:rPr>
              <a:t>Дети изображают животных, форма туловища которых представляет собой </a:t>
            </a:r>
            <a:r>
              <a:rPr lang="ru-RU" dirty="0" err="1">
                <a:latin typeface="Times New Roman" pitchFamily="18" charset="0"/>
                <a:cs typeface="Times New Roman" pitchFamily="18" charset="0"/>
              </a:rPr>
              <a:t>овоид</a:t>
            </a:r>
            <a:r>
              <a:rPr lang="ru-RU" dirty="0">
                <a:latin typeface="Times New Roman" pitchFamily="18" charset="0"/>
                <a:cs typeface="Times New Roman" pitchFamily="18" charset="0"/>
              </a:rPr>
              <a:t> (фигура в форме яйца; термин </a:t>
            </a:r>
            <a:r>
              <a:rPr lang="ru-RU" dirty="0" err="1">
                <a:latin typeface="Times New Roman" pitchFamily="18" charset="0"/>
                <a:cs typeface="Times New Roman" pitchFamily="18" charset="0"/>
              </a:rPr>
              <a:t>овоид</a:t>
            </a:r>
            <a:r>
              <a:rPr lang="ru-RU" dirty="0">
                <a:latin typeface="Times New Roman" pitchFamily="18" charset="0"/>
                <a:cs typeface="Times New Roman" pitchFamily="18" charset="0"/>
              </a:rPr>
              <a:t> детям не дается), конусы, цилиндры, шары. Знакомятся с решением некоторых технических задач: вертикальной установкой фигуры, скреплением частей, утяжелением нижней части фигуры, приблизительным соизмерением пропорций и частей, которых становится больше (до5-6). Можно познакомить детей с изображением бегущего животного. Обратить внимание на изображение характерных признаков.</a:t>
            </a:r>
          </a:p>
          <a:p>
            <a:pPr lvl="0"/>
            <a:endParaRPr lang="ru-RU" dirty="0">
              <a:latin typeface="Times New Roman" pitchFamily="18" charset="0"/>
              <a:cs typeface="Times New Roman" pitchFamily="18" charset="0"/>
            </a:endParaRPr>
          </a:p>
          <a:p>
            <a:pPr lvl="0">
              <a:lnSpc>
                <a:spcPct val="100000"/>
              </a:lnSpc>
            </a:pPr>
            <a:endParaRPr lang="ru-RU" sz="1600" dirty="0">
              <a:latin typeface="Times New Roman" pitchFamily="18" charset="0"/>
              <a:cs typeface="Times New Roman" pitchFamily="18" charset="0"/>
            </a:endParaRPr>
          </a:p>
        </p:txBody>
      </p:sp>
      <p:pic>
        <p:nvPicPr>
          <p:cNvPr id="4" name="Рисунок 3" descr="b-med_6.jpg"/>
          <p:cNvPicPr>
            <a:picLocks noChangeAspect="1"/>
          </p:cNvPicPr>
          <p:nvPr/>
        </p:nvPicPr>
        <p:blipFill>
          <a:blip r:embed="rId2" cstate="print"/>
          <a:srcRect l="13793" t="15789" b="10526"/>
          <a:stretch>
            <a:fillRect/>
          </a:stretch>
        </p:blipFill>
        <p:spPr>
          <a:xfrm>
            <a:off x="6084168" y="4293096"/>
            <a:ext cx="2664296" cy="2088232"/>
          </a:xfrm>
          <a:prstGeom prst="rect">
            <a:avLst/>
          </a:prstGeom>
        </p:spPr>
      </p:pic>
    </p:spTree>
    <p:extLst>
      <p:ext uri="{BB962C8B-B14F-4D97-AF65-F5344CB8AC3E}">
        <p14:creationId xmlns:p14="http://schemas.microsoft.com/office/powerpoint/2010/main" xmlns="" val="262691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683568" y="620688"/>
            <a:ext cx="5112568" cy="6048672"/>
          </a:xfrm>
        </p:spPr>
        <p:txBody>
          <a:bodyPr>
            <a:normAutofit/>
          </a:bodyPr>
          <a:lstStyle/>
          <a:p>
            <a:pPr lvl="0"/>
            <a:r>
              <a:rPr lang="ru-RU" dirty="0">
                <a:solidFill>
                  <a:srgbClr val="0070C0"/>
                </a:solidFill>
                <a:latin typeface="Times New Roman" pitchFamily="18" charset="0"/>
                <a:cs typeface="Times New Roman" pitchFamily="18" charset="0"/>
              </a:rPr>
              <a:t>Старшая группа</a:t>
            </a:r>
          </a:p>
          <a:p>
            <a:pPr lvl="0"/>
            <a:r>
              <a:rPr lang="ru-RU" dirty="0">
                <a:latin typeface="Times New Roman" pitchFamily="18" charset="0"/>
                <a:cs typeface="Times New Roman" pitchFamily="18" charset="0"/>
              </a:rPr>
              <a:t>Больше внимания уделяется изображению формы, ее уточнению. Детей учат передавать фактуру (шерсть зверей, перья птиц) объемным (высоким) или углубленным рельефом. Используют способ лепки из целого куска, что дает возможность придать фигуре большую динамичность.</a:t>
            </a:r>
          </a:p>
          <a:p>
            <a:pPr lvl="0"/>
            <a:endParaRPr lang="ru-RU" dirty="0">
              <a:latin typeface="Times New Roman" pitchFamily="18" charset="0"/>
              <a:cs typeface="Times New Roman" pitchFamily="18" charset="0"/>
            </a:endParaRPr>
          </a:p>
          <a:p>
            <a:pPr lvl="0"/>
            <a:r>
              <a:rPr lang="ru-RU" dirty="0">
                <a:latin typeface="Times New Roman" pitchFamily="18" charset="0"/>
                <a:cs typeface="Times New Roman" pitchFamily="18" charset="0"/>
              </a:rPr>
              <a:t> </a:t>
            </a:r>
            <a:r>
              <a:rPr lang="ru-RU" dirty="0">
                <a:solidFill>
                  <a:srgbClr val="0070C0"/>
                </a:solidFill>
                <a:latin typeface="Times New Roman" pitchFamily="18" charset="0"/>
                <a:cs typeface="Times New Roman" pitchFamily="18" charset="0"/>
              </a:rPr>
              <a:t>Подготовительная к школе группа</a:t>
            </a:r>
          </a:p>
          <a:p>
            <a:pPr lvl="0"/>
            <a:r>
              <a:rPr lang="ru-RU" dirty="0">
                <a:latin typeface="Times New Roman" pitchFamily="18" charset="0"/>
                <a:cs typeface="Times New Roman" pitchFamily="18" charset="0"/>
              </a:rPr>
              <a:t>Дети используют для создания образа различные выразительные средства, изобразительные и технические приемы. Передают изображение характерной формы, пропорций, деталей, изображение движения, пластичность формы.</a:t>
            </a:r>
          </a:p>
          <a:p>
            <a:pPr lvl="0"/>
            <a:endParaRPr lang="ru-RU" dirty="0">
              <a:latin typeface="Times New Roman" pitchFamily="18" charset="0"/>
              <a:cs typeface="Times New Roman" pitchFamily="18" charset="0"/>
            </a:endParaRPr>
          </a:p>
        </p:txBody>
      </p:sp>
      <p:pic>
        <p:nvPicPr>
          <p:cNvPr id="4" name="Рисунок 3" descr="изображения 188.jpg"/>
          <p:cNvPicPr>
            <a:picLocks noChangeAspect="1"/>
          </p:cNvPicPr>
          <p:nvPr/>
        </p:nvPicPr>
        <p:blipFill>
          <a:blip r:embed="rId2" cstate="print"/>
          <a:srcRect l="1869" t="35714" r="10269" b="16667"/>
          <a:stretch>
            <a:fillRect/>
          </a:stretch>
        </p:blipFill>
        <p:spPr>
          <a:xfrm>
            <a:off x="5868144" y="836712"/>
            <a:ext cx="2520280" cy="1656184"/>
          </a:xfrm>
          <a:prstGeom prst="rect">
            <a:avLst/>
          </a:prstGeom>
        </p:spPr>
      </p:pic>
      <p:pic>
        <p:nvPicPr>
          <p:cNvPr id="6" name="Рисунок 5" descr="61d461d69637.jpg"/>
          <p:cNvPicPr>
            <a:picLocks noChangeAspect="1"/>
          </p:cNvPicPr>
          <p:nvPr/>
        </p:nvPicPr>
        <p:blipFill>
          <a:blip r:embed="rId3" cstate="print"/>
          <a:srcRect l="8000" b="8000"/>
          <a:stretch>
            <a:fillRect/>
          </a:stretch>
        </p:blipFill>
        <p:spPr>
          <a:xfrm>
            <a:off x="5868144" y="4293096"/>
            <a:ext cx="2808312" cy="1728192"/>
          </a:xfrm>
          <a:prstGeom prst="rect">
            <a:avLst/>
          </a:prstGeom>
        </p:spPr>
      </p:pic>
    </p:spTree>
    <p:extLst>
      <p:ext uri="{BB962C8B-B14F-4D97-AF65-F5344CB8AC3E}">
        <p14:creationId xmlns:p14="http://schemas.microsoft.com/office/powerpoint/2010/main" xmlns="" val="211809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09600"/>
            <a:ext cx="7787208" cy="1091208"/>
          </a:xfrm>
        </p:spPr>
        <p:txBody>
          <a:bodyPr/>
          <a:lstStyle/>
          <a:p>
            <a:r>
              <a:rPr lang="ru-RU" sz="3200" b="0" dirty="0">
                <a:ln>
                  <a:noFill/>
                </a:ln>
                <a:solidFill>
                  <a:srgbClr val="FFC000"/>
                </a:solidFill>
                <a:effectLst/>
                <a:latin typeface="Times New Roman" pitchFamily="18" charset="0"/>
                <a:cs typeface="Times New Roman" pitchFamily="18" charset="0"/>
              </a:rPr>
              <a:t>Техника лепки животных богата и разнообразна, но при этом доступна даже маленьким детям.</a:t>
            </a:r>
            <a:endParaRPr lang="ru-RU" sz="3200" dirty="0">
              <a:solidFill>
                <a:srgbClr val="FFC000"/>
              </a:solidFill>
            </a:endParaRPr>
          </a:p>
        </p:txBody>
      </p:sp>
      <p:sp>
        <p:nvSpPr>
          <p:cNvPr id="3" name="Текст 2"/>
          <p:cNvSpPr>
            <a:spLocks noGrp="1"/>
          </p:cNvSpPr>
          <p:nvPr>
            <p:ph type="body" idx="1"/>
          </p:nvPr>
        </p:nvSpPr>
        <p:spPr>
          <a:xfrm>
            <a:off x="0" y="2060848"/>
            <a:ext cx="5724128" cy="4797152"/>
          </a:xfrm>
        </p:spPr>
        <p:txBody>
          <a:bodyPr>
            <a:normAutofit lnSpcReduction="10000"/>
          </a:bodyPr>
          <a:lstStyle/>
          <a:p>
            <a:pPr algn="ctr"/>
            <a:r>
              <a:rPr lang="ru-RU" sz="2400" dirty="0">
                <a:latin typeface="Times New Roman" pitchFamily="18" charset="0"/>
                <a:cs typeface="Times New Roman" pitchFamily="18" charset="0"/>
              </a:rPr>
              <a:t>В лепке нет строгих правил. Классификация способов достаточно условна, возможны переходы одного способа в другой и дополнение основного способа одним или несколькими другими при изготовлении одной поделки. Важно воображение, а способ – всего лишь средство к осуществлению замысла.</a:t>
            </a:r>
          </a:p>
          <a:p>
            <a:pPr algn="ctr"/>
            <a:r>
              <a:rPr lang="ru-RU" sz="2400" dirty="0">
                <a:latin typeface="Times New Roman" pitchFamily="18" charset="0"/>
                <a:cs typeface="Times New Roman" pitchFamily="18" charset="0"/>
              </a:rPr>
              <a:t>Исходная форма фигуры одна , а животные получаются  самые разные. Главное чтобы удалось вылепить характерные детали.</a:t>
            </a:r>
          </a:p>
          <a:p>
            <a:endParaRPr lang="ru-RU" dirty="0">
              <a:latin typeface="Times New Roman" pitchFamily="18" charset="0"/>
              <a:cs typeface="Times New Roman" pitchFamily="18" charset="0"/>
            </a:endParaRPr>
          </a:p>
          <a:p>
            <a:endParaRPr lang="ru-RU" dirty="0"/>
          </a:p>
        </p:txBody>
      </p:sp>
      <p:pic>
        <p:nvPicPr>
          <p:cNvPr id="4" name="Рисунок 3" descr="40111--39087763-m750x740-ud870a.jpg"/>
          <p:cNvPicPr>
            <a:picLocks noChangeAspect="1"/>
          </p:cNvPicPr>
          <p:nvPr/>
        </p:nvPicPr>
        <p:blipFill>
          <a:blip r:embed="rId2" cstate="print"/>
          <a:stretch>
            <a:fillRect/>
          </a:stretch>
        </p:blipFill>
        <p:spPr>
          <a:xfrm>
            <a:off x="5580112" y="2060848"/>
            <a:ext cx="3456384" cy="352839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329118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09600"/>
            <a:ext cx="8291264" cy="2891408"/>
          </a:xfrm>
        </p:spPr>
        <p:txBody>
          <a:bodyPr/>
          <a:lstStyle/>
          <a:p>
            <a:pPr algn="ctr"/>
            <a:r>
              <a:rPr lang="ru-RU" sz="2800" i="1" dirty="0">
                <a:ln>
                  <a:noFill/>
                </a:ln>
                <a:solidFill>
                  <a:srgbClr val="FFC000"/>
                </a:solidFill>
                <a:effectLst/>
                <a:latin typeface="Times New Roman" pitchFamily="18" charset="0"/>
                <a:cs typeface="Times New Roman" pitchFamily="18" charset="0"/>
              </a:rPr>
              <a:t>Конструктивный способ </a:t>
            </a:r>
            <a:br>
              <a:rPr lang="ru-RU" sz="2800" i="1" dirty="0">
                <a:ln>
                  <a:noFill/>
                </a:ln>
                <a:solidFill>
                  <a:srgbClr val="FFC000"/>
                </a:solidFill>
                <a:effectLst/>
                <a:latin typeface="Times New Roman" pitchFamily="18" charset="0"/>
                <a:cs typeface="Times New Roman" pitchFamily="18" charset="0"/>
              </a:rPr>
            </a:br>
            <a:r>
              <a:rPr lang="ru-RU" sz="2400" b="0" dirty="0">
                <a:ln>
                  <a:noFill/>
                </a:ln>
                <a:solidFill>
                  <a:schemeClr val="tx1"/>
                </a:solidFill>
                <a:effectLst/>
                <a:latin typeface="Times New Roman" pitchFamily="18" charset="0"/>
                <a:cs typeface="Times New Roman" pitchFamily="18" charset="0"/>
              </a:rPr>
              <a:t>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a:t>
            </a:r>
            <a:endParaRPr lang="ru-RU" sz="2400" dirty="0">
              <a:solidFill>
                <a:schemeClr val="tx1"/>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изображения 185.jpg"/>
          <p:cNvPicPr>
            <a:picLocks noChangeAspect="1"/>
          </p:cNvPicPr>
          <p:nvPr/>
        </p:nvPicPr>
        <p:blipFill>
          <a:blip r:embed="rId2" cstate="print"/>
          <a:srcRect l="13333" b="28302"/>
          <a:stretch>
            <a:fillRect/>
          </a:stretch>
        </p:blipFill>
        <p:spPr>
          <a:xfrm>
            <a:off x="467544" y="3789040"/>
            <a:ext cx="3744416" cy="2952328"/>
          </a:xfrm>
          <a:prstGeom prst="rect">
            <a:avLst/>
          </a:prstGeom>
          <a:effectLst>
            <a:glow rad="228600">
              <a:schemeClr val="accent3">
                <a:satMod val="175000"/>
                <a:alpha val="40000"/>
              </a:schemeClr>
            </a:glow>
          </a:effectLst>
        </p:spPr>
      </p:pic>
      <p:pic>
        <p:nvPicPr>
          <p:cNvPr id="5" name="Рисунок 4" descr="лепка 005.jpg"/>
          <p:cNvPicPr>
            <a:picLocks noChangeAspect="1"/>
          </p:cNvPicPr>
          <p:nvPr/>
        </p:nvPicPr>
        <p:blipFill>
          <a:blip r:embed="rId3" cstate="print"/>
          <a:srcRect l="4918" t="8163" r="8197" b="12245"/>
          <a:stretch>
            <a:fillRect/>
          </a:stretch>
        </p:blipFill>
        <p:spPr>
          <a:xfrm>
            <a:off x="5004048" y="3717032"/>
            <a:ext cx="3816424" cy="3024336"/>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176911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63272" cy="1800200"/>
          </a:xfrm>
        </p:spPr>
        <p:txBody>
          <a:bodyPr/>
          <a:lstStyle/>
          <a:p>
            <a:pPr algn="ctr"/>
            <a:r>
              <a:rPr lang="ru-RU" sz="3600" b="0" dirty="0">
                <a:ln>
                  <a:noFill/>
                </a:ln>
                <a:solidFill>
                  <a:srgbClr val="FFC000"/>
                </a:solidFill>
                <a:effectLst/>
                <a:latin typeface="Times New Roman" pitchFamily="18" charset="0"/>
                <a:cs typeface="Times New Roman" pitchFamily="18" charset="0"/>
              </a:rPr>
              <a:t>Пластический способ</a:t>
            </a:r>
            <a:br>
              <a:rPr lang="ru-RU" sz="3600" b="0" dirty="0">
                <a:ln>
                  <a:noFill/>
                </a:ln>
                <a:solidFill>
                  <a:srgbClr val="FFC000"/>
                </a:solidFill>
                <a:effectLst/>
                <a:latin typeface="Times New Roman" pitchFamily="18" charset="0"/>
                <a:cs typeface="Times New Roman" pitchFamily="18" charset="0"/>
              </a:rPr>
            </a:br>
            <a:r>
              <a:rPr lang="ru-RU" sz="3600" b="0" dirty="0">
                <a:ln>
                  <a:noFill/>
                </a:ln>
                <a:solidFill>
                  <a:schemeClr val="tx1"/>
                </a:solidFill>
                <a:effectLst/>
                <a:latin typeface="Times New Roman" pitchFamily="18" charset="0"/>
                <a:cs typeface="Times New Roman" pitchFamily="18" charset="0"/>
              </a:rPr>
              <a:t>Лепка из целого куска, когда все части вытягиваются из одного куска глины</a:t>
            </a:r>
            <a:endParaRPr lang="ru-RU" dirty="0">
              <a:solidFill>
                <a:schemeClr val="tx1"/>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17-vtoroj-medvezhonok-gotov.jpg"/>
          <p:cNvPicPr>
            <a:picLocks noChangeAspect="1"/>
          </p:cNvPicPr>
          <p:nvPr/>
        </p:nvPicPr>
        <p:blipFill>
          <a:blip r:embed="rId2" cstate="print"/>
          <a:stretch>
            <a:fillRect/>
          </a:stretch>
        </p:blipFill>
        <p:spPr>
          <a:xfrm>
            <a:off x="539552" y="3068960"/>
            <a:ext cx="3810000" cy="3672408"/>
          </a:xfrm>
          <a:prstGeom prst="rect">
            <a:avLst/>
          </a:prstGeom>
          <a:effectLst>
            <a:glow rad="228600">
              <a:schemeClr val="accent3">
                <a:satMod val="175000"/>
                <a:alpha val="40000"/>
              </a:schemeClr>
            </a:glow>
          </a:effectLst>
        </p:spPr>
      </p:pic>
      <p:pic>
        <p:nvPicPr>
          <p:cNvPr id="5" name="Рисунок 4" descr="0_89224_b248bc89_L.jpg"/>
          <p:cNvPicPr>
            <a:picLocks noChangeAspect="1"/>
          </p:cNvPicPr>
          <p:nvPr/>
        </p:nvPicPr>
        <p:blipFill>
          <a:blip r:embed="rId3" cstate="print"/>
          <a:srcRect t="9422" r="-1724"/>
          <a:stretch>
            <a:fillRect/>
          </a:stretch>
        </p:blipFill>
        <p:spPr>
          <a:xfrm>
            <a:off x="4644008" y="2348880"/>
            <a:ext cx="4248472" cy="346137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700467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203</TotalTime>
  <Words>1402</Words>
  <Application>Microsoft Office PowerPoint</Application>
  <PresentationFormat>Экран (4:3)</PresentationFormat>
  <Paragraphs>118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Апекс</vt:lpstr>
      <vt:lpstr>Способы лепки животных, человека, посуды.</vt:lpstr>
      <vt:lpstr>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 глины, пластилина и пр.)</vt:lpstr>
      <vt:lpstr>Технику лепки составляет перечень тех действий руками, которыми дети постепенно овладевают</vt:lpstr>
      <vt:lpstr>    Тематика 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vt:lpstr>
      <vt:lpstr>Лепку животных можно начинать после того как дети усвоят изображение основных форм (шар, цилиндр), технику их создания.</vt:lpstr>
      <vt:lpstr>Слайд 6</vt:lpstr>
      <vt:lpstr>Техника лепки животных богата и разнообразна, но при этом доступна даже маленьким детям.</vt:lpstr>
      <vt:lpstr>Конструктивный способ  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vt:lpstr>
      <vt:lpstr>Пластический способ Лепка из целого куска, когда все части вытягиваются из одного куска глины</vt:lpstr>
      <vt:lpstr>Слайд 10</vt:lpstr>
      <vt:lpstr>Слайд 11</vt:lpstr>
      <vt:lpstr>Слайд 12</vt:lpstr>
      <vt:lpstr>Слайд 13</vt:lpstr>
      <vt:lpstr>Слайд 14</vt:lpstr>
      <vt:lpstr>Лепка посуды </vt:lpstr>
      <vt:lpstr>Лепка посуды из целого куска  способом вдавливания (средний дошкольный возраст) </vt:lpstr>
      <vt:lpstr>Лепка посуды ленточным способом (старший дошкольный возраст)</vt:lpstr>
      <vt:lpstr>Лепка посуды способом кругового налепа (подготовительная к школе группа) </vt:lpstr>
      <vt:lpstr>Слайд 19</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Способы лепки животных</dc:title>
  <dc:creator>user</dc:creator>
  <cp:lastModifiedBy>Пользователь Windows</cp:lastModifiedBy>
  <cp:revision>22</cp:revision>
  <dcterms:created xsi:type="dcterms:W3CDTF">2013-11-15T17:12:31Z</dcterms:created>
  <dcterms:modified xsi:type="dcterms:W3CDTF">2023-11-26T09:03:33Z</dcterms:modified>
</cp:coreProperties>
</file>