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6" r:id="rId7"/>
    <p:sldId id="267" r:id="rId8"/>
    <p:sldId id="268" r:id="rId9"/>
    <p:sldId id="269" r:id="rId10"/>
    <p:sldId id="270" r:id="rId11"/>
    <p:sldId id="271" r:id="rId12"/>
    <p:sldId id="273" r:id="rId13"/>
    <p:sldId id="272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C580B694-004C-4EB5-8A6F-74A56EF12DF2}">
          <p14:sldIdLst>
            <p14:sldId id="256"/>
            <p14:sldId id="257"/>
            <p14:sldId id="258"/>
          </p14:sldIdLst>
        </p14:section>
        <p14:section name="Раздел без заголовка" id="{47CFF48B-FF51-4E2F-8875-9595456C8A6E}">
          <p14:sldIdLst>
            <p14:sldId id="259"/>
            <p14:sldId id="261"/>
            <p14:sldId id="266"/>
            <p14:sldId id="267"/>
            <p14:sldId id="268"/>
            <p14:sldId id="269"/>
            <p14:sldId id="270"/>
            <p14:sldId id="271"/>
            <p14:sldId id="273"/>
            <p14:sldId id="272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5372" autoAdjust="0"/>
  </p:normalViewPr>
  <p:slideViewPr>
    <p:cSldViewPr>
      <p:cViewPr varScale="1">
        <p:scale>
          <a:sx n="71" d="100"/>
          <a:sy n="71" d="100"/>
        </p:scale>
        <p:origin x="-13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0839-8636-4922-BD3A-2F16AE163DDC}" type="datetimeFigureOut">
              <a:rPr lang="ru-RU" smtClean="0"/>
              <a:pPr/>
              <a:t>05.12.2018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EE51-EBF8-4CB3-AB76-5313262D1D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0839-8636-4922-BD3A-2F16AE163DDC}" type="datetimeFigureOut">
              <a:rPr lang="ru-RU" smtClean="0"/>
              <a:pPr/>
              <a:t>05.12.2018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EE51-EBF8-4CB3-AB76-5313262D1D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0839-8636-4922-BD3A-2F16AE163DDC}" type="datetimeFigureOut">
              <a:rPr lang="ru-RU" smtClean="0"/>
              <a:pPr/>
              <a:t>05.12.2018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EE51-EBF8-4CB3-AB76-5313262D1D25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0839-8636-4922-BD3A-2F16AE163DDC}" type="datetimeFigureOut">
              <a:rPr lang="ru-RU" smtClean="0"/>
              <a:pPr/>
              <a:t>05.12.2018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EE51-EBF8-4CB3-AB76-5313262D1D2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0839-8636-4922-BD3A-2F16AE163DDC}" type="datetimeFigureOut">
              <a:rPr lang="ru-RU" smtClean="0"/>
              <a:pPr/>
              <a:t>05.12.2018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EE51-EBF8-4CB3-AB76-5313262D1D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0839-8636-4922-BD3A-2F16AE163DDC}" type="datetimeFigureOut">
              <a:rPr lang="ru-RU" smtClean="0"/>
              <a:pPr/>
              <a:t>05.12.2018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EE51-EBF8-4CB3-AB76-5313262D1D2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0839-8636-4922-BD3A-2F16AE163DDC}" type="datetimeFigureOut">
              <a:rPr lang="ru-RU" smtClean="0"/>
              <a:pPr/>
              <a:t>05.12.2018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EE51-EBF8-4CB3-AB76-5313262D1D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0839-8636-4922-BD3A-2F16AE163DDC}" type="datetimeFigureOut">
              <a:rPr lang="ru-RU" smtClean="0"/>
              <a:pPr/>
              <a:t>05.12.2018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EE51-EBF8-4CB3-AB76-5313262D1D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0839-8636-4922-BD3A-2F16AE163DDC}" type="datetimeFigureOut">
              <a:rPr lang="ru-RU" smtClean="0"/>
              <a:pPr/>
              <a:t>05.12.2018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EE51-EBF8-4CB3-AB76-5313262D1D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0839-8636-4922-BD3A-2F16AE163DDC}" type="datetimeFigureOut">
              <a:rPr lang="ru-RU" smtClean="0"/>
              <a:pPr/>
              <a:t>05.12.2018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EE51-EBF8-4CB3-AB76-5313262D1D2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0839-8636-4922-BD3A-2F16AE163DDC}" type="datetimeFigureOut">
              <a:rPr lang="ru-RU" smtClean="0"/>
              <a:pPr/>
              <a:t>05.12.2018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EE51-EBF8-4CB3-AB76-5313262D1D2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4EC0839-8636-4922-BD3A-2F16AE163DDC}" type="datetimeFigureOut">
              <a:rPr lang="ru-RU" smtClean="0"/>
              <a:pPr/>
              <a:t>05.12.2018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7C3EE51-EBF8-4CB3-AB76-5313262D1D2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564904"/>
            <a:ext cx="5040697" cy="34563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«Вязание крючком в технике</a:t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err="1">
                <a:solidFill>
                  <a:srgbClr val="C00000"/>
                </a:solidFill>
              </a:rPr>
              <a:t>а</a:t>
            </a:r>
            <a:r>
              <a:rPr lang="ru-RU" sz="4000" dirty="0" err="1" smtClean="0">
                <a:solidFill>
                  <a:srgbClr val="C00000"/>
                </a:solidFill>
              </a:rPr>
              <a:t>мигуруми</a:t>
            </a:r>
            <a:r>
              <a:rPr lang="ru-RU" sz="4000" dirty="0" smtClean="0">
                <a:solidFill>
                  <a:srgbClr val="C00000"/>
                </a:solidFill>
              </a:rPr>
              <a:t> »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68144" y="3429000"/>
            <a:ext cx="3119908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ыполнила: 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ченица 8 «В» класса</a:t>
            </a:r>
          </a:p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Уткина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Алиса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руководитель: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20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Куроптева О.К.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1920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730632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rgbClr val="FF0000"/>
                </a:solidFill>
              </a:rPr>
              <a:t>*</a:t>
            </a:r>
            <a:r>
              <a:rPr lang="ru-RU" sz="2400" dirty="0" smtClean="0">
                <a:solidFill>
                  <a:schemeClr val="tx1"/>
                </a:solidFill>
              </a:rPr>
              <a:t>3 ряд: провязываем СБН,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затем прибавку (как во 2 ряду)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и так чередовать дальше до конца 3 ряда;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*</a:t>
            </a:r>
            <a:r>
              <a:rPr lang="ru-RU" sz="2400" dirty="0" smtClean="0">
                <a:solidFill>
                  <a:schemeClr val="tx1"/>
                </a:solidFill>
              </a:rPr>
              <a:t> в сумме должно получиться 18 петель;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*</a:t>
            </a:r>
            <a:r>
              <a:rPr lang="ru-RU" sz="2400" dirty="0" smtClean="0">
                <a:solidFill>
                  <a:schemeClr val="tx1"/>
                </a:solidFill>
              </a:rPr>
              <a:t> с 4 – 10 ряд: провязываем по прямой СБН;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*</a:t>
            </a:r>
            <a:r>
              <a:rPr lang="ru-RU" sz="2400" dirty="0" smtClean="0">
                <a:solidFill>
                  <a:schemeClr val="tx1"/>
                </a:solidFill>
              </a:rPr>
              <a:t> в сумме остаётся по прежнему 18 петель;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140968"/>
            <a:ext cx="2735263" cy="242989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8038" y="3821907"/>
            <a:ext cx="2736850" cy="2415405"/>
          </a:xfr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372200" y="3212976"/>
            <a:ext cx="2592288" cy="2412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93261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2376264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rgbClr val="FF0000"/>
                </a:solidFill>
              </a:rPr>
              <a:t>*</a:t>
            </a:r>
            <a:r>
              <a:rPr lang="ru-RU" sz="2400" dirty="0" smtClean="0">
                <a:solidFill>
                  <a:schemeClr val="tx1"/>
                </a:solidFill>
              </a:rPr>
              <a:t> после того, как вы закончите 1 деталь отрежьте нить и спрячьте её внутри;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*</a:t>
            </a:r>
            <a:r>
              <a:rPr lang="ru-RU" sz="2400" dirty="0" smtClean="0">
                <a:solidFill>
                  <a:schemeClr val="tx1"/>
                </a:solidFill>
              </a:rPr>
              <a:t> но при вязании 2 детали </a:t>
            </a:r>
            <a:r>
              <a:rPr lang="ru-RU" sz="2400" u="sng" dirty="0" smtClean="0">
                <a:solidFill>
                  <a:srgbClr val="FF0000"/>
                </a:solidFill>
              </a:rPr>
              <a:t>не отрезайте нить!!!</a:t>
            </a:r>
            <a:br>
              <a:rPr lang="ru-RU" sz="2400" u="sng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*</a:t>
            </a:r>
            <a:r>
              <a:rPr lang="ru-RU" sz="2400" dirty="0" smtClean="0">
                <a:solidFill>
                  <a:schemeClr val="tx1"/>
                </a:solidFill>
              </a:rPr>
              <a:t> а соедините ножки вместе 1 СБН.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850" y="3706802"/>
            <a:ext cx="2519363" cy="221424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2138" y="3708202"/>
            <a:ext cx="2519362" cy="2241078"/>
          </a:xfr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963096" y="3706802"/>
            <a:ext cx="2952328" cy="2214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984093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2672954"/>
            <a:ext cx="3673103" cy="327632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4402832" cy="5898984"/>
          </a:xfrm>
        </p:spPr>
        <p:txBody>
          <a:bodyPr>
            <a:normAutofit/>
          </a:bodyPr>
          <a:lstStyle/>
          <a:p>
            <a:pPr algn="l"/>
            <a:r>
              <a:rPr lang="ru-RU" sz="3200" b="1" u="sng" dirty="0">
                <a:solidFill>
                  <a:srgbClr val="FF0000"/>
                </a:solidFill>
              </a:rPr>
              <a:t>т</a:t>
            </a:r>
            <a:r>
              <a:rPr lang="ru-RU" sz="3200" b="1" u="sng" dirty="0" smtClean="0">
                <a:solidFill>
                  <a:srgbClr val="FF0000"/>
                </a:solidFill>
              </a:rPr>
              <a:t>ело:</a:t>
            </a:r>
            <a:r>
              <a:rPr lang="ru-RU" sz="2400" u="sng" dirty="0" smtClean="0">
                <a:solidFill>
                  <a:srgbClr val="FF0000"/>
                </a:solidFill>
              </a:rPr>
              <a:t/>
            </a:r>
            <a:br>
              <a:rPr lang="ru-RU" sz="2400" u="sng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*</a:t>
            </a:r>
            <a:r>
              <a:rPr lang="ru-RU" sz="2400" dirty="0" smtClean="0">
                <a:solidFill>
                  <a:schemeClr val="tx1"/>
                </a:solidFill>
              </a:rPr>
              <a:t>1 ряд: провязываем по прямой СБН;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*</a:t>
            </a:r>
            <a:r>
              <a:rPr lang="ru-RU" sz="2400" dirty="0" smtClean="0">
                <a:solidFill>
                  <a:schemeClr val="tx1"/>
                </a:solidFill>
              </a:rPr>
              <a:t> 2 ряд: делаем прибавку, затем провязываем 9 СБН и снова делаем прибавку, так делаем до конца 2 ряда;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* </a:t>
            </a:r>
            <a:r>
              <a:rPr lang="ru-RU" sz="2400" dirty="0" smtClean="0">
                <a:solidFill>
                  <a:schemeClr val="tx1"/>
                </a:solidFill>
              </a:rPr>
              <a:t>с 3 –6 ряд: вяжем по прямой СБН;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26484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8328"/>
            <a:ext cx="8219256" cy="2154568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rgbClr val="FF0000"/>
                </a:solidFill>
              </a:rPr>
              <a:t>* </a:t>
            </a:r>
            <a:r>
              <a:rPr lang="ru-RU" sz="2400" dirty="0" smtClean="0">
                <a:solidFill>
                  <a:schemeClr val="tx1"/>
                </a:solidFill>
              </a:rPr>
              <a:t>7 ряд: (ряд с хвостом) вяжем цепочку из 13 петель, затем в обратную сторону цепочки, после чего провязываем ряд СБН до конца;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2988" y="3431778"/>
            <a:ext cx="3168972" cy="266151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262" y="3429000"/>
            <a:ext cx="3168153" cy="2664296"/>
          </a:xfrm>
        </p:spPr>
      </p:pic>
    </p:spTree>
    <p:extLst>
      <p:ext uri="{BB962C8B-B14F-4D97-AF65-F5344CB8AC3E}">
        <p14:creationId xmlns:p14="http://schemas.microsoft.com/office/powerpoint/2010/main" xmlns="" val="19941478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154568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При желании, если у вас есть пряжа другого цвета, то можно связать коту Василию кофточку.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*</a:t>
            </a:r>
            <a:r>
              <a:rPr lang="ru-RU" sz="2400" dirty="0" smtClean="0">
                <a:solidFill>
                  <a:schemeClr val="tx1"/>
                </a:solidFill>
              </a:rPr>
              <a:t> для этого отрезаем нить и связываем с другой нитью пряжи обычным двойным узлом;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288" y="3280293"/>
            <a:ext cx="2376512" cy="243026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3280293"/>
            <a:ext cx="2374900" cy="2430269"/>
          </a:xfr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868144" y="3272900"/>
            <a:ext cx="2664296" cy="2430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954798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80020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rgbClr val="FF0000"/>
                </a:solidFill>
              </a:rPr>
              <a:t>*</a:t>
            </a:r>
            <a:r>
              <a:rPr lang="ru-RU" sz="2400" dirty="0" smtClean="0">
                <a:solidFill>
                  <a:schemeClr val="tx1"/>
                </a:solidFill>
              </a:rPr>
              <a:t> С 8– 13 ряд: вяжем по прямой СБН;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825" y="3573016"/>
            <a:ext cx="2671763" cy="259228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2204863"/>
            <a:ext cx="2663825" cy="2218555"/>
          </a:xfr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156176" y="3628876"/>
            <a:ext cx="266429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280262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866536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rgbClr val="FF0000"/>
                </a:solidFill>
              </a:rPr>
              <a:t>*</a:t>
            </a:r>
            <a:r>
              <a:rPr lang="ru-RU" sz="2400" dirty="0" smtClean="0">
                <a:solidFill>
                  <a:schemeClr val="tx1"/>
                </a:solidFill>
              </a:rPr>
              <a:t> 14 ряд: 1 УБ, после 8 СБН и снова делаем 1 УБ и так до конца;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*</a:t>
            </a:r>
            <a:r>
              <a:rPr lang="ru-RU" sz="2400" dirty="0" smtClean="0">
                <a:solidFill>
                  <a:schemeClr val="tx1"/>
                </a:solidFill>
              </a:rPr>
              <a:t> 15 ряд: провязываем по прямой СБН;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4149080"/>
            <a:ext cx="2743200" cy="205739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2348880"/>
            <a:ext cx="2736850" cy="2052637"/>
          </a:xfr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151984" y="4164246"/>
            <a:ext cx="2736304" cy="2052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576139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08256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rgbClr val="FF0000"/>
                </a:solidFill>
              </a:rPr>
              <a:t>*</a:t>
            </a:r>
            <a:r>
              <a:rPr lang="ru-RU" sz="2400" dirty="0" smtClean="0">
                <a:solidFill>
                  <a:schemeClr val="tx1"/>
                </a:solidFill>
              </a:rPr>
              <a:t>16 ряд: меняем цвет на цвет кота и провязываем по прямой 10 СБН, УБ, 20 СБН, УБ и так до конца ряда;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*</a:t>
            </a:r>
            <a:r>
              <a:rPr lang="ru-RU" sz="2400" dirty="0" smtClean="0">
                <a:solidFill>
                  <a:schemeClr val="tx1"/>
                </a:solidFill>
              </a:rPr>
              <a:t>17 по 21 ряд: вяжем СБН;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*</a:t>
            </a:r>
            <a:r>
              <a:rPr lang="ru-RU" sz="2400" dirty="0" smtClean="0">
                <a:solidFill>
                  <a:schemeClr val="tx1"/>
                </a:solidFill>
              </a:rPr>
              <a:t>22 ряд: 10 СБН, УБ, 18 СБН, УБ, 5СБН;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*</a:t>
            </a:r>
            <a:r>
              <a:rPr lang="ru-RU" sz="2400" dirty="0" smtClean="0">
                <a:solidFill>
                  <a:schemeClr val="tx1"/>
                </a:solidFill>
              </a:rPr>
              <a:t>23 по 24 ряд: вяжем СБН и наполняем наполнителем;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501008"/>
            <a:ext cx="3822700" cy="286702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2564904"/>
            <a:ext cx="3822700" cy="2867024"/>
          </a:xfrm>
        </p:spPr>
      </p:pic>
    </p:spTree>
    <p:extLst>
      <p:ext uri="{BB962C8B-B14F-4D97-AF65-F5344CB8AC3E}">
        <p14:creationId xmlns:p14="http://schemas.microsoft.com/office/powerpoint/2010/main" xmlns="" val="20796610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06496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solidFill>
                  <a:srgbClr val="FF0000"/>
                </a:solidFill>
              </a:rPr>
              <a:t>*</a:t>
            </a:r>
            <a:r>
              <a:rPr lang="ru-RU" sz="2400" dirty="0" smtClean="0">
                <a:solidFill>
                  <a:schemeClr val="tx1"/>
                </a:solidFill>
              </a:rPr>
              <a:t>25 по 27 ряд: провязываем СБН и наполняем наполнителем до самого края;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*</a:t>
            </a:r>
            <a:r>
              <a:rPr lang="ru-RU" sz="2400" dirty="0" smtClean="0">
                <a:solidFill>
                  <a:schemeClr val="tx1"/>
                </a:solidFill>
              </a:rPr>
              <a:t>28 ряд: соединяем как показано на фото( отрезаем нить и прячем во внутрь;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2204864"/>
            <a:ext cx="3822700" cy="286702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3429000"/>
            <a:ext cx="3822700" cy="2867024"/>
          </a:xfrm>
        </p:spPr>
      </p:pic>
    </p:spTree>
    <p:extLst>
      <p:ext uri="{BB962C8B-B14F-4D97-AF65-F5344CB8AC3E}">
        <p14:creationId xmlns:p14="http://schemas.microsoft.com/office/powerpoint/2010/main" xmlns="" val="36420846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6656" y="332656"/>
            <a:ext cx="3822192" cy="864096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в</a:t>
            </a:r>
            <a:r>
              <a:rPr lang="ru-RU" dirty="0" smtClean="0">
                <a:solidFill>
                  <a:schemeClr val="tx1"/>
                </a:solidFill>
              </a:rPr>
              <a:t>от что у вас получилось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412776"/>
            <a:ext cx="3596217" cy="2697163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в</a:t>
            </a:r>
            <a:r>
              <a:rPr lang="ru-RU" dirty="0" smtClean="0">
                <a:solidFill>
                  <a:schemeClr val="tx1"/>
                </a:solidFill>
              </a:rPr>
              <a:t>ышиваем мордочку коту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2817" y="3429000"/>
            <a:ext cx="3596217" cy="2697163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758877" y="1628800"/>
            <a:ext cx="3197498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946203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1619672" y="692696"/>
            <a:ext cx="6552728" cy="72008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Изучить метод вязания АМИГУРУМИ и научиться вязать в этой технике.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3528" y="332656"/>
            <a:ext cx="1440160" cy="82068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Цель: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3212976"/>
            <a:ext cx="4481314" cy="2880320"/>
          </a:xfrm>
        </p:spPr>
      </p:pic>
      <p:sp>
        <p:nvSpPr>
          <p:cNvPr id="12" name="Прямоугольник 11"/>
          <p:cNvSpPr/>
          <p:nvPr/>
        </p:nvSpPr>
        <p:spPr>
          <a:xfrm>
            <a:off x="448668" y="1390576"/>
            <a:ext cx="208823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ЗАДАЧИ: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8668" y="2060848"/>
            <a:ext cx="3907308" cy="4032448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Развивать творческое отношение к труду.</a:t>
            </a:r>
          </a:p>
          <a:p>
            <a:pPr marL="285750" indent="-285750" algn="ctr">
              <a:buFont typeface="Wingdings" pitchFamily="2" charset="2"/>
              <a:buChar char="§"/>
            </a:pPr>
            <a:endParaRPr lang="ru-RU" dirty="0" smtClean="0"/>
          </a:p>
          <a:p>
            <a:pPr marL="285750" indent="-285750" algn="ctr"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Познакомить с техникой  вязания игрушек крючком-</a:t>
            </a:r>
            <a:r>
              <a:rPr lang="ru-RU" dirty="0" err="1" smtClean="0">
                <a:solidFill>
                  <a:schemeClr val="tx1"/>
                </a:solidFill>
              </a:rPr>
              <a:t>амигуруми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 algn="ctr">
              <a:buFont typeface="Wingdings" pitchFamily="2" charset="2"/>
              <a:buChar char="§"/>
            </a:pPr>
            <a:endParaRPr lang="ru-RU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Ознакомление с элементами техники вязания крючком.</a:t>
            </a:r>
          </a:p>
          <a:p>
            <a:pPr marL="285750" indent="-285750" algn="ctr">
              <a:buFont typeface="Wingdings" pitchFamily="2" charset="2"/>
              <a:buChar char="§"/>
            </a:pPr>
            <a:endParaRPr lang="ru-RU" dirty="0" smtClean="0"/>
          </a:p>
          <a:p>
            <a:pPr marL="285750" indent="-285750" algn="ctr"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Узнать историю создания техники </a:t>
            </a:r>
            <a:r>
              <a:rPr lang="ru-RU" dirty="0" err="1" smtClean="0">
                <a:solidFill>
                  <a:schemeClr val="tx1"/>
                </a:solidFill>
              </a:rPr>
              <a:t>амигуруми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49370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938544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chemeClr val="tx1"/>
                </a:solidFill>
              </a:rPr>
              <a:t>А</a:t>
            </a:r>
            <a:r>
              <a:rPr lang="ru-RU" sz="2400" dirty="0" smtClean="0">
                <a:solidFill>
                  <a:schemeClr val="tx1"/>
                </a:solidFill>
              </a:rPr>
              <a:t> теперь мы вяжем ручки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3200" b="1" u="sng" dirty="0" smtClean="0">
                <a:solidFill>
                  <a:srgbClr val="FF0000"/>
                </a:solidFill>
              </a:rPr>
              <a:t>ручки: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*</a:t>
            </a:r>
            <a:r>
              <a:rPr lang="ru-RU" sz="2400" dirty="0" smtClean="0">
                <a:solidFill>
                  <a:schemeClr val="tx1"/>
                </a:solidFill>
              </a:rPr>
              <a:t>1 ряд: 6 СБН (кольцо </a:t>
            </a:r>
            <a:r>
              <a:rPr lang="ru-RU" sz="2400" dirty="0" err="1" smtClean="0">
                <a:solidFill>
                  <a:schemeClr val="tx1"/>
                </a:solidFill>
              </a:rPr>
              <a:t>амигуруми</a:t>
            </a:r>
            <a:r>
              <a:rPr lang="ru-RU" sz="2400" dirty="0" smtClean="0">
                <a:solidFill>
                  <a:schemeClr val="tx1"/>
                </a:solidFill>
              </a:rPr>
              <a:t>);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*</a:t>
            </a:r>
            <a:r>
              <a:rPr lang="ru-RU" sz="2400" dirty="0" smtClean="0">
                <a:solidFill>
                  <a:schemeClr val="tx1"/>
                </a:solidFill>
              </a:rPr>
              <a:t>2 ряд: делаем ПР и получаем в сумме 12 СБН;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573016"/>
            <a:ext cx="3822700" cy="286702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2708920"/>
            <a:ext cx="3822700" cy="2867024"/>
          </a:xfrm>
        </p:spPr>
      </p:pic>
    </p:spTree>
    <p:extLst>
      <p:ext uri="{BB962C8B-B14F-4D97-AF65-F5344CB8AC3E}">
        <p14:creationId xmlns:p14="http://schemas.microsoft.com/office/powerpoint/2010/main" xmlns="" val="8786833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658624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solidFill>
                  <a:srgbClr val="FF0000"/>
                </a:solidFill>
              </a:rPr>
              <a:t>*</a:t>
            </a:r>
            <a:r>
              <a:rPr lang="ru-RU" sz="2400" dirty="0" smtClean="0">
                <a:solidFill>
                  <a:schemeClr val="tx1"/>
                </a:solidFill>
              </a:rPr>
              <a:t>3 ряд: СБН, ПР, СБН, ПР и так до конца ряда (в сумме 18 петель);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*</a:t>
            </a:r>
            <a:r>
              <a:rPr lang="ru-RU" sz="2400" dirty="0" smtClean="0">
                <a:solidFill>
                  <a:schemeClr val="tx1"/>
                </a:solidFill>
              </a:rPr>
              <a:t>4 по 5 ряд: вяжем СБН;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*</a:t>
            </a:r>
            <a:r>
              <a:rPr lang="ru-RU" sz="2400" dirty="0" smtClean="0">
                <a:solidFill>
                  <a:schemeClr val="tx1"/>
                </a:solidFill>
              </a:rPr>
              <a:t>6 ряд: СБН, УБ, СБН, УБ и так до конца ряда;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*</a:t>
            </a:r>
            <a:r>
              <a:rPr lang="ru-RU" sz="2400" dirty="0" smtClean="0">
                <a:solidFill>
                  <a:schemeClr val="tx1"/>
                </a:solidFill>
              </a:rPr>
              <a:t>7 по 11 ряд: мы меняем цвет для кофточки и провязываем СБН;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*</a:t>
            </a:r>
            <a:r>
              <a:rPr lang="ru-RU" sz="2400" dirty="0" smtClean="0">
                <a:solidFill>
                  <a:schemeClr val="tx1"/>
                </a:solidFill>
              </a:rPr>
              <a:t> 12 ряд: соединяем обе половинки вместе, провязываем, отрезаем нить и прячем её;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*</a:t>
            </a:r>
            <a:r>
              <a:rPr lang="ru-RU" sz="2400" dirty="0" smtClean="0">
                <a:solidFill>
                  <a:schemeClr val="tx1"/>
                </a:solidFill>
              </a:rPr>
              <a:t>пришиваем ручки к туловищу.</a:t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3717032"/>
            <a:ext cx="3822700" cy="286702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3284984"/>
            <a:ext cx="3822700" cy="2867024"/>
          </a:xfrm>
        </p:spPr>
      </p:pic>
    </p:spTree>
    <p:extLst>
      <p:ext uri="{BB962C8B-B14F-4D97-AF65-F5344CB8AC3E}">
        <p14:creationId xmlns:p14="http://schemas.microsoft.com/office/powerpoint/2010/main" xmlns="" val="21033094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1484784"/>
            <a:ext cx="6552728" cy="491454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к</a:t>
            </a:r>
            <a:r>
              <a:rPr lang="ru-RU" b="1" dirty="0" smtClean="0">
                <a:solidFill>
                  <a:srgbClr val="FF0000"/>
                </a:solidFill>
              </a:rPr>
              <a:t>от Василий готов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6224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3216"/>
            <a:ext cx="8229600" cy="1152128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 мои работы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196752"/>
            <a:ext cx="3822700" cy="286702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2420888"/>
            <a:ext cx="3822700" cy="2867024"/>
          </a:xfrm>
        </p:spPr>
      </p:pic>
    </p:spTree>
    <p:extLst>
      <p:ext uri="{BB962C8B-B14F-4D97-AF65-F5344CB8AC3E}">
        <p14:creationId xmlns:p14="http://schemas.microsoft.com/office/powerpoint/2010/main" xmlns="" val="2131132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2996952"/>
            <a:ext cx="3822700" cy="286702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1052736"/>
            <a:ext cx="3822700" cy="2867024"/>
          </a:xfrm>
        </p:spPr>
      </p:pic>
    </p:spTree>
    <p:extLst>
      <p:ext uri="{BB962C8B-B14F-4D97-AF65-F5344CB8AC3E}">
        <p14:creationId xmlns:p14="http://schemas.microsoft.com/office/powerpoint/2010/main" xmlns="" val="2294722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908720"/>
            <a:ext cx="3822700" cy="286702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3284984"/>
            <a:ext cx="3822700" cy="2867024"/>
          </a:xfrm>
        </p:spPr>
      </p:pic>
    </p:spTree>
    <p:extLst>
      <p:ext uri="{BB962C8B-B14F-4D97-AF65-F5344CB8AC3E}">
        <p14:creationId xmlns:p14="http://schemas.microsoft.com/office/powerpoint/2010/main" xmlns="" val="3780649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941168"/>
            <a:ext cx="8229600" cy="1512168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ж</a:t>
            </a:r>
            <a:r>
              <a:rPr lang="ru-RU" dirty="0" smtClean="0">
                <a:solidFill>
                  <a:srgbClr val="FF0000"/>
                </a:solidFill>
              </a:rPr>
              <a:t>елаю всем творческих успехов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700808"/>
            <a:ext cx="3822700" cy="286702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404664"/>
            <a:ext cx="3822700" cy="2867024"/>
          </a:xfrm>
        </p:spPr>
      </p:pic>
    </p:spTree>
    <p:extLst>
      <p:ext uri="{BB962C8B-B14F-4D97-AF65-F5344CB8AC3E}">
        <p14:creationId xmlns:p14="http://schemas.microsoft.com/office/powerpoint/2010/main" xmlns="" val="1268842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36912"/>
            <a:ext cx="7772400" cy="144016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Спасибо за внимание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5235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395536" y="1700808"/>
            <a:ext cx="5472608" cy="4680520"/>
          </a:xfrm>
        </p:spPr>
        <p:txBody>
          <a:bodyPr>
            <a:normAutofit/>
          </a:bodyPr>
          <a:lstStyle/>
          <a:p>
            <a:r>
              <a:rPr lang="ru-RU" sz="2000" dirty="0"/>
              <a:t> </a:t>
            </a:r>
            <a:r>
              <a:rPr lang="ru-RU" sz="2000" dirty="0" smtClean="0"/>
              <a:t>  </a:t>
            </a:r>
            <a:r>
              <a:rPr lang="ru-RU" sz="2000" dirty="0" smtClean="0">
                <a:solidFill>
                  <a:srgbClr val="FF0000"/>
                </a:solidFill>
              </a:rPr>
              <a:t>АМИГУРУМИ</a:t>
            </a:r>
            <a:r>
              <a:rPr lang="ru-RU" sz="2000" dirty="0" smtClean="0">
                <a:solidFill>
                  <a:schemeClr val="tx1"/>
                </a:solidFill>
              </a:rPr>
              <a:t>—это Японское искусство вязание крючком маленьких , мягких зверушек и человекоподобных существ. Это чаще всего симпатичные животные. Такие как: мишки , зайчики , кошечки ,собачки  и др.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   Новая волна любви к </a:t>
            </a:r>
            <a:r>
              <a:rPr lang="ru-RU" sz="2000" dirty="0" err="1" smtClean="0">
                <a:solidFill>
                  <a:schemeClr val="tx1"/>
                </a:solidFill>
              </a:rPr>
              <a:t>амигуруми</a:t>
            </a:r>
            <a:r>
              <a:rPr lang="ru-RU" sz="2000" dirty="0" smtClean="0">
                <a:solidFill>
                  <a:schemeClr val="tx1"/>
                </a:solidFill>
              </a:rPr>
              <a:t> в Японии началась в 70-х годах 20 века , с модой на культуру </a:t>
            </a:r>
            <a:r>
              <a:rPr lang="ru-RU" sz="2000" dirty="0" err="1" smtClean="0">
                <a:solidFill>
                  <a:schemeClr val="tx1"/>
                </a:solidFill>
              </a:rPr>
              <a:t>каваий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    </a:t>
            </a:r>
            <a:r>
              <a:rPr lang="ru-RU" sz="2000" dirty="0" smtClean="0">
                <a:solidFill>
                  <a:srgbClr val="FF0000"/>
                </a:solidFill>
              </a:rPr>
              <a:t>*</a:t>
            </a:r>
            <a:r>
              <a:rPr lang="ru-RU" sz="2000" dirty="0" err="1" smtClean="0">
                <a:solidFill>
                  <a:srgbClr val="FF0000"/>
                </a:solidFill>
              </a:rPr>
              <a:t>Каваий</a:t>
            </a:r>
            <a:r>
              <a:rPr lang="ru-RU" sz="2000" dirty="0" smtClean="0">
                <a:solidFill>
                  <a:schemeClr val="tx1"/>
                </a:solidFill>
              </a:rPr>
              <a:t>- с Японского означает «милый» вызывающий жалость, желание пожалеть. Одна из них </a:t>
            </a:r>
            <a:r>
              <a:rPr lang="en-US" sz="2000" dirty="0" smtClean="0">
                <a:solidFill>
                  <a:schemeClr val="tx1"/>
                </a:solidFill>
              </a:rPr>
              <a:t>Hello Kitty,</a:t>
            </a:r>
            <a:r>
              <a:rPr lang="ru-RU" sz="2000" dirty="0" smtClean="0">
                <a:solidFill>
                  <a:schemeClr val="tx1"/>
                </a:solidFill>
              </a:rPr>
              <a:t> которая завоевала сердца японцев и не только.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980728"/>
            <a:ext cx="2145432" cy="685792"/>
          </a:xfrm>
        </p:spPr>
        <p:txBody>
          <a:bodyPr/>
          <a:lstStyle/>
          <a:p>
            <a:r>
              <a:rPr lang="ru-RU" sz="3600" dirty="0" smtClean="0"/>
              <a:t>ИСТОРИЯ</a:t>
            </a:r>
            <a:endParaRPr lang="ru-RU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724128" y="3933056"/>
            <a:ext cx="3218837" cy="2414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0900" y="1412776"/>
            <a:ext cx="3165291" cy="2367088"/>
          </a:xfrm>
        </p:spPr>
      </p:pic>
    </p:spTree>
    <p:extLst>
      <p:ext uri="{BB962C8B-B14F-4D97-AF65-F5344CB8AC3E}">
        <p14:creationId xmlns:p14="http://schemas.microsoft.com/office/powerpoint/2010/main" xmlns="" val="31608730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80920" cy="2304256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Вмиг всё маленькое , миленькое , с большой головой грустными(весёлыми)глазками стало неимоверно популярным. По правилам </a:t>
            </a:r>
            <a:r>
              <a:rPr lang="ru-RU" sz="2000" dirty="0" err="1" smtClean="0">
                <a:solidFill>
                  <a:schemeClr val="tx1"/>
                </a:solidFill>
              </a:rPr>
              <a:t>амигуруми</a:t>
            </a:r>
            <a:r>
              <a:rPr lang="ru-RU" sz="2000" dirty="0" smtClean="0">
                <a:solidFill>
                  <a:schemeClr val="tx1"/>
                </a:solidFill>
              </a:rPr>
              <a:t>  изделие вяжется всегда по спирали , по часовой стрелке и за 2 петельки-это позволяет получить плотное полотно без дырочек.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356992"/>
            <a:ext cx="3112690" cy="3112690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3284984"/>
            <a:ext cx="4210494" cy="3157873"/>
          </a:xfrm>
        </p:spPr>
      </p:pic>
    </p:spTree>
    <p:extLst>
      <p:ext uri="{BB962C8B-B14F-4D97-AF65-F5344CB8AC3E}">
        <p14:creationId xmlns:p14="http://schemas.microsoft.com/office/powerpoint/2010/main" xmlns="" val="42683073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872208"/>
          </a:xfrm>
        </p:spPr>
        <p:txBody>
          <a:bodyPr>
            <a:noAutofit/>
          </a:bodyPr>
          <a:lstStyle/>
          <a:p>
            <a:pPr algn="just"/>
            <a:r>
              <a:rPr lang="ru-RU" sz="2000" dirty="0" err="1" smtClean="0">
                <a:solidFill>
                  <a:schemeClr val="tx1"/>
                </a:solidFill>
              </a:rPr>
              <a:t>Амигуруми</a:t>
            </a:r>
            <a:r>
              <a:rPr lang="ru-RU" sz="2000" dirty="0" smtClean="0">
                <a:solidFill>
                  <a:schemeClr val="tx1"/>
                </a:solidFill>
              </a:rPr>
              <a:t> носят пристёгнутыми на сумочках и рюкзаках, в качестве брелоков для ключей и мобильных телефонов, особо смелые вешают такого маленького друга на шею или крепят на шляпу в качестве украшения, а у некоторых они живут дома, в цветах на подоконнике или на полке в гостиной.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852936"/>
            <a:ext cx="4038724" cy="338437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025" y="2969419"/>
            <a:ext cx="3822700" cy="2867025"/>
          </a:xfrm>
        </p:spPr>
      </p:pic>
    </p:spTree>
    <p:extLst>
      <p:ext uri="{BB962C8B-B14F-4D97-AF65-F5344CB8AC3E}">
        <p14:creationId xmlns:p14="http://schemas.microsoft.com/office/powerpoint/2010/main" xmlns="" val="6975671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323528" y="1844824"/>
            <a:ext cx="4176464" cy="478532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Нам потребуется: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п</a:t>
            </a:r>
            <a:r>
              <a:rPr lang="ru-RU" dirty="0" smtClean="0">
                <a:solidFill>
                  <a:schemeClr val="tx1"/>
                </a:solidFill>
              </a:rPr>
              <a:t>ряжа любого цвета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к</a:t>
            </a:r>
            <a:r>
              <a:rPr lang="ru-RU" dirty="0" smtClean="0">
                <a:solidFill>
                  <a:schemeClr val="tx1"/>
                </a:solidFill>
              </a:rPr>
              <a:t>рючок (соответствующий толщине пряжи)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н</a:t>
            </a:r>
            <a:r>
              <a:rPr lang="ru-RU" dirty="0" smtClean="0">
                <a:solidFill>
                  <a:schemeClr val="tx1"/>
                </a:solidFill>
              </a:rPr>
              <a:t>аполнитель (синтепон)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м</a:t>
            </a:r>
            <a:r>
              <a:rPr lang="ru-RU" dirty="0" smtClean="0">
                <a:solidFill>
                  <a:schemeClr val="tx1"/>
                </a:solidFill>
              </a:rPr>
              <a:t>аркер (нитка </a:t>
            </a:r>
            <a:r>
              <a:rPr lang="ru-RU" dirty="0" err="1" smtClean="0">
                <a:solidFill>
                  <a:schemeClr val="tx1"/>
                </a:solidFill>
              </a:rPr>
              <a:t>др.цвета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н</a:t>
            </a:r>
            <a:r>
              <a:rPr lang="ru-RU" dirty="0" smtClean="0">
                <a:solidFill>
                  <a:schemeClr val="tx1"/>
                </a:solidFill>
              </a:rPr>
              <a:t>ожницы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и</a:t>
            </a:r>
            <a:r>
              <a:rPr lang="ru-RU" dirty="0" smtClean="0">
                <a:solidFill>
                  <a:schemeClr val="tx1"/>
                </a:solidFill>
              </a:rPr>
              <a:t>голка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г</a:t>
            </a:r>
            <a:r>
              <a:rPr lang="ru-RU" dirty="0" smtClean="0">
                <a:solidFill>
                  <a:schemeClr val="tx1"/>
                </a:solidFill>
              </a:rPr>
              <a:t>лазки (две бусины)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условные обозначения: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СБН – столбик без </a:t>
            </a:r>
            <a:r>
              <a:rPr lang="ru-RU" dirty="0" err="1" smtClean="0">
                <a:solidFill>
                  <a:schemeClr val="tx1"/>
                </a:solidFill>
              </a:rPr>
              <a:t>накида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ПР – прибавка;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УБ –убавка.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764704"/>
            <a:ext cx="8352928" cy="892688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Ребята, мне бы хотелось вас научить вязать крючком красивые игрушки в стиле </a:t>
            </a:r>
            <a:r>
              <a:rPr lang="ru-RU" sz="2400" dirty="0" err="1" smtClean="0">
                <a:solidFill>
                  <a:schemeClr val="tx1"/>
                </a:solidFill>
              </a:rPr>
              <a:t>амигуруми</a:t>
            </a:r>
            <a:r>
              <a:rPr lang="ru-RU" sz="2400" dirty="0" smtClean="0">
                <a:solidFill>
                  <a:schemeClr val="tx1"/>
                </a:solidFill>
              </a:rPr>
              <a:t>, на примере: кота Василия.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1394966"/>
            <a:ext cx="3168352" cy="237356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860032" y="4005064"/>
            <a:ext cx="360040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99080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5842992" cy="3168352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Начинаем работу с вязания ножек.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3200" b="1" u="sng" dirty="0">
                <a:solidFill>
                  <a:srgbClr val="FF0000"/>
                </a:solidFill>
              </a:rPr>
              <a:t>н</a:t>
            </a:r>
            <a:r>
              <a:rPr lang="ru-RU" sz="3200" b="1" u="sng" dirty="0" smtClean="0">
                <a:solidFill>
                  <a:srgbClr val="FF0000"/>
                </a:solidFill>
              </a:rPr>
              <a:t>ожки:</a:t>
            </a:r>
            <a:r>
              <a:rPr lang="ru-RU" sz="2400" b="1" u="sng" dirty="0" smtClean="0">
                <a:solidFill>
                  <a:srgbClr val="FF0000"/>
                </a:solidFill>
              </a:rPr>
              <a:t/>
            </a:r>
            <a:br>
              <a:rPr lang="ru-RU" sz="2400" b="1" u="sng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*</a:t>
            </a:r>
            <a:r>
              <a:rPr lang="ru-RU" sz="2400" dirty="0" smtClean="0">
                <a:solidFill>
                  <a:schemeClr val="tx1"/>
                </a:solidFill>
              </a:rPr>
              <a:t>делаем кольцо </a:t>
            </a:r>
            <a:r>
              <a:rPr lang="ru-RU" sz="2400" dirty="0" err="1" smtClean="0">
                <a:solidFill>
                  <a:schemeClr val="tx1"/>
                </a:solidFill>
              </a:rPr>
              <a:t>амигуруми</a:t>
            </a:r>
            <a:r>
              <a:rPr lang="ru-RU" sz="2400" dirty="0">
                <a:solidFill>
                  <a:schemeClr val="tx1"/>
                </a:solidFill>
              </a:rPr>
              <a:t>;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*</a:t>
            </a:r>
            <a:r>
              <a:rPr lang="ru-RU" sz="2400" dirty="0" smtClean="0">
                <a:solidFill>
                  <a:schemeClr val="tx1"/>
                </a:solidFill>
              </a:rPr>
              <a:t>накидываем нитку на палец;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*</a:t>
            </a:r>
            <a:r>
              <a:rPr lang="ru-RU" sz="2400" dirty="0" smtClean="0">
                <a:solidFill>
                  <a:schemeClr val="tx1"/>
                </a:solidFill>
              </a:rPr>
              <a:t>затем обводим вокруг пальца;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*</a:t>
            </a:r>
            <a:r>
              <a:rPr lang="ru-RU" sz="2400" dirty="0" smtClean="0">
                <a:solidFill>
                  <a:schemeClr val="tx1"/>
                </a:solidFill>
              </a:rPr>
              <a:t>делаем первую петлю;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288" y="4045378"/>
            <a:ext cx="2592387" cy="211992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575" y="4032449"/>
            <a:ext cx="2808288" cy="2106215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156176" y="4045378"/>
            <a:ext cx="2736304" cy="2052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00825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2088232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rgbClr val="FF0000"/>
                </a:solidFill>
              </a:rPr>
              <a:t>*</a:t>
            </a:r>
            <a:r>
              <a:rPr lang="ru-RU" sz="2400" dirty="0" smtClean="0">
                <a:solidFill>
                  <a:schemeClr val="tx1"/>
                </a:solidFill>
              </a:rPr>
              <a:t>после повторяем действия 6 раз;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1 ряд: 6 СБН (кольцо </a:t>
            </a:r>
            <a:r>
              <a:rPr lang="ru-RU" sz="2400" dirty="0" err="1" smtClean="0">
                <a:solidFill>
                  <a:schemeClr val="tx1"/>
                </a:solidFill>
              </a:rPr>
              <a:t>амигуруми</a:t>
            </a:r>
            <a:r>
              <a:rPr lang="ru-RU" sz="2400" dirty="0" smtClean="0">
                <a:solidFill>
                  <a:schemeClr val="tx1"/>
                </a:solidFill>
              </a:rPr>
              <a:t>);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в сумме должно получиться 6 петель;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*</a:t>
            </a:r>
            <a:r>
              <a:rPr lang="ru-RU" sz="2400" dirty="0" smtClean="0">
                <a:solidFill>
                  <a:schemeClr val="tx1"/>
                </a:solidFill>
              </a:rPr>
              <a:t>снимаем с пальца и затягиваем;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825" y="3429000"/>
            <a:ext cx="2592388" cy="223182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575" y="3429000"/>
            <a:ext cx="2592388" cy="2246908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012160" y="3429001"/>
            <a:ext cx="288032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437835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08256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rgbClr val="FF0000"/>
                </a:solidFill>
              </a:rPr>
              <a:t>*</a:t>
            </a:r>
            <a:r>
              <a:rPr lang="ru-RU" sz="2400" dirty="0" smtClean="0">
                <a:solidFill>
                  <a:schemeClr val="tx1"/>
                </a:solidFill>
              </a:rPr>
              <a:t>теперь закрепляем маркер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(чтобы знать, когда закончится и начнётся новый ряд);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*</a:t>
            </a:r>
            <a:r>
              <a:rPr lang="ru-RU" sz="2400" dirty="0" smtClean="0">
                <a:solidFill>
                  <a:schemeClr val="tx1"/>
                </a:solidFill>
              </a:rPr>
              <a:t>далее делаем прибавки: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2 ряд: в каждую петлю провязываем 2 СБН;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*</a:t>
            </a:r>
            <a:r>
              <a:rPr lang="ru-RU" sz="2400" dirty="0" smtClean="0">
                <a:solidFill>
                  <a:schemeClr val="tx1"/>
                </a:solidFill>
              </a:rPr>
              <a:t>в сумме должно получиться 12 петель;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4077072"/>
            <a:ext cx="2592388" cy="226856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2138" y="3392686"/>
            <a:ext cx="2592387" cy="2268562"/>
          </a:xfr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012160" y="3933056"/>
            <a:ext cx="2736304" cy="2340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690473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555</TotalTime>
  <Words>511</Words>
  <Application>Microsoft Office PowerPoint</Application>
  <PresentationFormat>Экран (4:3)</PresentationFormat>
  <Paragraphs>54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Волна</vt:lpstr>
      <vt:lpstr>«Вязание крючком в технике амигуруми »</vt:lpstr>
      <vt:lpstr>Цель:</vt:lpstr>
      <vt:lpstr>ИСТОРИЯ</vt:lpstr>
      <vt:lpstr>Вмиг всё маленькое , миленькое , с большой головой грустными(весёлыми)глазками стало неимоверно популярным. По правилам амигуруми  изделие вяжется всегда по спирали , по часовой стрелке и за 2 петельки-это позволяет получить плотное полотно без дырочек.</vt:lpstr>
      <vt:lpstr>Амигуруми носят пристёгнутыми на сумочках и рюкзаках, в качестве брелоков для ключей и мобильных телефонов, особо смелые вешают такого маленького друга на шею или крепят на шляпу в качестве украшения, а у некоторых они живут дома, в цветах на подоконнике или на полке в гостиной.</vt:lpstr>
      <vt:lpstr>Ребята, мне бы хотелось вас научить вязать крючком красивые игрушки в стиле амигуруми, на примере: кота Василия.</vt:lpstr>
      <vt:lpstr>Начинаем работу с вязания ножек. ножки: *делаем кольцо амигуруми; *накидываем нитку на палец; *затем обводим вокруг пальца; *делаем первую петлю;</vt:lpstr>
      <vt:lpstr>*после повторяем действия 6 раз; 1 ряд: 6 СБН (кольцо амигуруми); в сумме должно получиться 6 петель; *снимаем с пальца и затягиваем; </vt:lpstr>
      <vt:lpstr>*теперь закрепляем маркер  (чтобы знать, когда закончится и начнётся новый ряд); *далее делаем прибавки: 2 ряд: в каждую петлю провязываем 2 СБН; *в сумме должно получиться 12 петель;</vt:lpstr>
      <vt:lpstr>*3 ряд: провязываем СБН,  затем прибавку (как во 2 ряду) и так чередовать дальше до конца 3 ряда; * в сумме должно получиться 18 петель; * с 4 – 10 ряд: провязываем по прямой СБН; * в сумме остаётся по прежнему 18 петель;</vt:lpstr>
      <vt:lpstr>* после того, как вы закончите 1 деталь отрежьте нить и спрячьте её внутри; * но при вязании 2 детали не отрезайте нить!!! * а соедините ножки вместе 1 СБН.</vt:lpstr>
      <vt:lpstr>тело: *1 ряд: провязываем по прямой СБН; * 2 ряд: делаем прибавку, затем провязываем 9 СБН и снова делаем прибавку, так делаем до конца 2 ряда; * с 3 –6 ряд: вяжем по прямой СБН;</vt:lpstr>
      <vt:lpstr>* 7 ряд: (ряд с хвостом) вяжем цепочку из 13 петель, затем в обратную сторону цепочки, после чего провязываем ряд СБН до конца;</vt:lpstr>
      <vt:lpstr>При желании, если у вас есть пряжа другого цвета, то можно связать коту Василию кофточку. * для этого отрезаем нить и связываем с другой нитью пряжи обычным двойным узлом;</vt:lpstr>
      <vt:lpstr>* С 8– 13 ряд: вяжем по прямой СБН;</vt:lpstr>
      <vt:lpstr>* 14 ряд: 1 УБ, после 8 СБН и снова делаем 1 УБ и так до конца; * 15 ряд: провязываем по прямой СБН;</vt:lpstr>
      <vt:lpstr>*16 ряд: меняем цвет на цвет кота и провязываем по прямой 10 СБН, УБ, 20 СБН, УБ и так до конца ряда; *17 по 21 ряд: вяжем СБН; *22 ряд: 10 СБН, УБ, 18 СБН, УБ, 5СБН; *23 по 24 ряд: вяжем СБН и наполняем наполнителем;</vt:lpstr>
      <vt:lpstr>*25 по 27 ряд: провязываем СБН и наполняем наполнителем до самого края; *28 ряд: соединяем как показано на фото( отрезаем нить и прячем во внутрь;</vt:lpstr>
      <vt:lpstr>Слайд 19</vt:lpstr>
      <vt:lpstr>А теперь мы вяжем ручки ручки: *1 ряд: 6 СБН (кольцо амигуруми); *2 ряд: делаем ПР и получаем в сумме 12 СБН;</vt:lpstr>
      <vt:lpstr>*3 ряд: СБН, ПР, СБН, ПР и так до конца ряда (в сумме 18 петель); *4 по 5 ряд: вяжем СБН; *6 ряд: СБН, УБ, СБН, УБ и так до конца ряда; *7 по 11 ряд: мы меняем цвет для кофточки и провязываем СБН; * 12 ряд: соединяем обе половинки вместе, провязываем, отрезаем нить и прячем её; *пришиваем ручки к туловищу. </vt:lpstr>
      <vt:lpstr>кот Василий готов</vt:lpstr>
      <vt:lpstr> мои работы</vt:lpstr>
      <vt:lpstr>Слайд 24</vt:lpstr>
      <vt:lpstr>Слайд 25</vt:lpstr>
      <vt:lpstr>желаю всем творческих успехов</vt:lpstr>
      <vt:lpstr>Спасибо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«Вязание крючком»</dc:title>
  <dc:creator>Я</dc:creator>
  <cp:lastModifiedBy>User</cp:lastModifiedBy>
  <cp:revision>53</cp:revision>
  <dcterms:created xsi:type="dcterms:W3CDTF">2018-03-30T12:45:01Z</dcterms:created>
  <dcterms:modified xsi:type="dcterms:W3CDTF">2018-12-05T10:41:52Z</dcterms:modified>
</cp:coreProperties>
</file>