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22"/>
  </p:notesMasterIdLst>
  <p:sldIdLst>
    <p:sldId id="256" r:id="rId2"/>
    <p:sldId id="279" r:id="rId3"/>
    <p:sldId id="280" r:id="rId4"/>
    <p:sldId id="263" r:id="rId5"/>
    <p:sldId id="328" r:id="rId6"/>
    <p:sldId id="321" r:id="rId7"/>
    <p:sldId id="322" r:id="rId8"/>
    <p:sldId id="323" r:id="rId9"/>
    <p:sldId id="334" r:id="rId10"/>
    <p:sldId id="335" r:id="rId11"/>
    <p:sldId id="338" r:id="rId12"/>
    <p:sldId id="343" r:id="rId13"/>
    <p:sldId id="339" r:id="rId14"/>
    <p:sldId id="331" r:id="rId15"/>
    <p:sldId id="341" r:id="rId16"/>
    <p:sldId id="318" r:id="rId17"/>
    <p:sldId id="314" r:id="rId18"/>
    <p:sldId id="315" r:id="rId19"/>
    <p:sldId id="325" r:id="rId20"/>
    <p:sldId id="329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709"/>
    <a:srgbClr val="00FFFF"/>
    <a:srgbClr val="00CCFF"/>
    <a:srgbClr val="00CC99"/>
    <a:srgbClr val="6BB7DD"/>
    <a:srgbClr val="BB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10" autoAdjust="0"/>
  </p:normalViewPr>
  <p:slideViewPr>
    <p:cSldViewPr>
      <p:cViewPr>
        <p:scale>
          <a:sx n="69" d="100"/>
          <a:sy n="69" d="100"/>
        </p:scale>
        <p:origin x="-906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F1FDFC-A30F-42A9-8A1E-2D681FF3257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B4E9D9-3991-4818-9FE4-0EEB33419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258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43A4AB-E440-4180-B667-525CAA8142F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5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876AFA-3804-440A-B65A-D9A049A8B02F}" type="slidenum">
              <a:rPr lang="ru-RU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5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876AFA-3804-440A-B65A-D9A049A8B0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5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876AFA-3804-440A-B65A-D9A049A8B0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4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351D95-AB0A-4112-ACB8-57B7BB4033E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54558-DCBB-4371-A2F7-3EBC190E2EF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AA99F-0E39-47E0-BF84-2C188E78BDD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AA99F-0E39-47E0-BF84-2C188E78BDD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5154558-DCBB-4371-A2F7-3EBC190E2EF4}" type="slidenum">
              <a:rPr lang="ru-RU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CAA99F-0E39-47E0-BF84-2C188E78BDDC}" type="slidenum">
              <a:rPr lang="ru-RU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DE0B-29FE-49EB-A907-7493A307CE76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72F34-2F98-4CBB-9106-8EC4253F0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9EDF1-ED93-4FD9-8876-67F5AD0DE5CB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55DB-F5C8-4BCD-9C6A-2E49C5AF7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6E414-CE3A-4CAB-B181-BF0555EFA08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63B68-6C0E-4BCB-ABA6-51A526D16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C55C0-4284-4C02-B563-ED0C36768D26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29E83-0D39-4A43-989F-B9FF0B91D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901EC-0B53-4899-BC87-52C1B4C765A3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D8AA1-189C-45EF-B06F-2BE32DB8B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BC2A-995E-47EB-8B49-AF48699B1D2B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7786F-AA20-4059-8A1F-ADF5B4391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3401-F266-4B93-8E36-42C78EB96ED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9729-568E-4A71-98C4-94F8B39FA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3D643-FF8F-483E-A1EB-DBFC7DBB9989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A74F3-F745-448A-A174-4235676FD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D6D4-1903-4639-A3CE-864DF3B4ED0D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A04A9-8862-405E-B593-2C2FB4175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AEE6-A08D-4FD5-9375-08E1C3DA77E8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61B9-DB2E-49FD-BB92-CDDD0838E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85EA7-9A9F-4DE4-BEFD-276E94462A08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9244-176C-4F6F-B205-D86E9D06B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378A98-C373-4EC2-95E8-94CAB2AF6F09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BFAEB4-170D-41A0-B2BF-AE268DB9B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4" r:id="rId2"/>
    <p:sldLayoutId id="2147484413" r:id="rId3"/>
    <p:sldLayoutId id="2147484412" r:id="rId4"/>
    <p:sldLayoutId id="2147484411" r:id="rId5"/>
    <p:sldLayoutId id="2147484410" r:id="rId6"/>
    <p:sldLayoutId id="2147484409" r:id="rId7"/>
    <p:sldLayoutId id="2147484408" r:id="rId8"/>
    <p:sldLayoutId id="2147484537" r:id="rId9"/>
    <p:sldLayoutId id="2147484407" r:id="rId10"/>
    <p:sldLayoutId id="21474844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39711"/>
            <a:ext cx="7990656" cy="309740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Опыт </a:t>
            </a:r>
            <a:b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организации инклюзивного </a:t>
            </a:r>
            <a:r>
              <a:rPr lang="ru-RU" sz="3200" dirty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образования </a:t>
            </a: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ДОУ</a:t>
            </a:r>
            <a:b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3200" dirty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условиях к</a:t>
            </a: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омпенсирующей группы </a:t>
            </a:r>
            <a:b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</a:t>
            </a:r>
            <a:r>
              <a:rPr lang="ru-RU" sz="3200" dirty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детей с нарушением зрения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085184"/>
            <a:ext cx="6768603" cy="1223541"/>
          </a:xfrm>
        </p:spPr>
        <p:txBody>
          <a:bodyPr>
            <a:normAutofit/>
          </a:bodyPr>
          <a:lstStyle/>
          <a:p>
            <a:pPr marR="0" algn="ctr" eaLnBrk="1" hangingPunct="1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Составитель:</a:t>
            </a:r>
          </a:p>
          <a:p>
            <a:pPr marR="0" algn="ctr" eaLnBrk="1" hangingPunct="1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Учитель-дефектолог: Миренкова Н.А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49507" name="TextBox 6"/>
          <p:cNvSpPr txBox="1">
            <a:spLocks noChangeArrowheads="1"/>
          </p:cNvSpPr>
          <p:nvPr/>
        </p:nvSpPr>
        <p:spPr bwMode="auto">
          <a:xfrm>
            <a:off x="395288" y="631825"/>
            <a:ext cx="8424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sz="2000" b="1" dirty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учреждение детский сад </a:t>
            </a:r>
            <a:r>
              <a:rPr lang="ru-RU" sz="2000" b="1" dirty="0" smtClean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№ </a:t>
            </a:r>
            <a:r>
              <a:rPr lang="ru-RU" sz="2000" b="1" dirty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5 </a:t>
            </a:r>
            <a:r>
              <a:rPr lang="ru-RU" sz="2000" b="1" dirty="0" smtClean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«Снежинка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64705"/>
            <a:ext cx="6768752" cy="11521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> </a:t>
            </a: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Мы вместе…</a:t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                          Мы рядом…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1219200" y="5877272"/>
            <a:ext cx="6768752" cy="64807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F5709"/>
                </a:solidFill>
              </a:rPr>
              <a:t>Конкурс детского рисунка</a:t>
            </a:r>
            <a:endParaRPr lang="ru-RU" sz="2800" b="1" dirty="0">
              <a:solidFill>
                <a:srgbClr val="0F570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676400"/>
            <a:ext cx="6309173" cy="4159449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:\фото для выпускного бал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139426" cy="325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> </a:t>
            </a: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Мы на стадионе…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P1010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6" y="1916832"/>
            <a:ext cx="6264696" cy="42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> </a:t>
            </a: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Мы </a:t>
            </a:r>
            <a:r>
              <a:rPr lang="ru-RU" sz="3600" b="1" dirty="0" smtClean="0">
                <a:solidFill>
                  <a:srgbClr val="0F5709"/>
                </a:solidFill>
              </a:rPr>
              <a:t>в спортзале…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P1010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6" y="1916832"/>
            <a:ext cx="6264696" cy="42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для Нины А\DSCN2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35" y="1866663"/>
            <a:ext cx="6264696" cy="421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> </a:t>
            </a: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Мы в школе…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для Нины А\DSCN2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52120" cy="423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260649"/>
            <a:ext cx="6984775" cy="129614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Построение инклюзивного процесса включает</a:t>
            </a:r>
            <a:r>
              <a:rPr lang="ru-RU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25658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диагностику </a:t>
            </a: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индивидуальных особенностей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  развития </a:t>
            </a: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2800" b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нарушением </a:t>
            </a: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зрения;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составление  АОП </a:t>
            </a: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обучения </a:t>
            </a: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психолого-медико-педагогическое сопровождение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  образовательного процесса; составление  ИОМ </a:t>
            </a: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на 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rgbClr val="0F5709"/>
                </a:solidFill>
                <a:latin typeface="Times New Roman" pitchFamily="18" charset="0"/>
                <a:cs typeface="Times New Roman" pitchFamily="18" charset="0"/>
              </a:rPr>
              <a:t>    каждого ребёнка;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i="1" dirty="0">
                <a:solidFill>
                  <a:srgbClr val="0F570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/>
                <a:ea typeface="Calibri"/>
                <a:cs typeface="Times New Roman"/>
              </a:rPr>
              <a:t>организацию </a:t>
            </a:r>
            <a:r>
              <a:rPr lang="ru-RU" sz="2800" b="1" i="1" dirty="0">
                <a:solidFill>
                  <a:srgbClr val="0F5709"/>
                </a:solidFill>
                <a:latin typeface="Times New Roman"/>
                <a:ea typeface="Calibri"/>
                <a:cs typeface="Times New Roman"/>
              </a:rPr>
              <a:t>совместной жизнедеятельности детей</a:t>
            </a:r>
            <a:r>
              <a:rPr lang="ru-RU" sz="2800" b="1" dirty="0">
                <a:solidFill>
                  <a:srgbClr val="0F5709"/>
                </a:solidFill>
                <a:latin typeface="Times New Roman"/>
                <a:ea typeface="Calibri"/>
                <a:cs typeface="Times New Roman"/>
              </a:rPr>
              <a:t> в условиях ДОУ и интеграции детей в общество.</a:t>
            </a:r>
            <a:r>
              <a:rPr lang="ru-RU" sz="2800" b="1" i="1" dirty="0">
                <a:solidFill>
                  <a:srgbClr val="0F5709"/>
                </a:solidFill>
                <a:latin typeface="Times New Roman"/>
                <a:ea typeface="Calibri"/>
              </a:rPr>
              <a:t> </a:t>
            </a:r>
            <a:endParaRPr lang="ru-RU" sz="2800" b="1" i="1" dirty="0" smtClean="0">
              <a:solidFill>
                <a:srgbClr val="0F5709"/>
              </a:solidFill>
              <a:latin typeface="Times New Roman"/>
              <a:ea typeface="Calibri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i="1" dirty="0">
                <a:solidFill>
                  <a:srgbClr val="0F5709"/>
                </a:solidFill>
                <a:latin typeface="Times New Roman"/>
                <a:ea typeface="Calibri"/>
              </a:rPr>
              <a:t> </a:t>
            </a:r>
            <a:r>
              <a:rPr lang="ru-RU" sz="2800" b="1" i="1" dirty="0" smtClean="0">
                <a:solidFill>
                  <a:srgbClr val="0F5709"/>
                </a:solidFill>
                <a:latin typeface="Times New Roman"/>
                <a:ea typeface="Calibri"/>
              </a:rPr>
              <a:t>установление </a:t>
            </a:r>
            <a:r>
              <a:rPr lang="ru-RU" sz="2800" b="1" i="1" dirty="0">
                <a:solidFill>
                  <a:srgbClr val="0F5709"/>
                </a:solidFill>
                <a:latin typeface="Times New Roman"/>
                <a:ea typeface="Calibri"/>
              </a:rPr>
              <a:t>партнёрского взаимодействия </a:t>
            </a:r>
            <a:r>
              <a:rPr lang="ru-RU" sz="2800" b="1" dirty="0">
                <a:solidFill>
                  <a:srgbClr val="0F5709"/>
                </a:solidFill>
                <a:latin typeface="Times New Roman"/>
                <a:ea typeface="Calibri"/>
              </a:rPr>
              <a:t>с </a:t>
            </a:r>
            <a:r>
              <a:rPr lang="ru-RU" sz="2800" b="1" dirty="0" smtClean="0">
                <a:solidFill>
                  <a:srgbClr val="0F5709"/>
                </a:solidFill>
                <a:latin typeface="Times New Roman"/>
                <a:ea typeface="Calibri"/>
              </a:rPr>
              <a:t>семьями воспитанников. </a:t>
            </a:r>
            <a:endParaRPr lang="ru-RU" sz="2800" b="1" dirty="0">
              <a:solidFill>
                <a:srgbClr val="0F5709"/>
              </a:solidFill>
              <a:latin typeface="Calibri"/>
              <a:ea typeface="Calibri"/>
              <a:cs typeface="Times New Roman"/>
            </a:endParaRPr>
          </a:p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8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159000" y="260350"/>
            <a:ext cx="6157416" cy="86439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Схема взаимодействия  в работе…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02406"/>
            <a:ext cx="9067455" cy="554434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itchFamily="2" charset="2"/>
              <a:buChar char="q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800" y="374810"/>
            <a:ext cx="158417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>
            <a:spLocks/>
          </p:cNvSpPr>
          <p:nvPr/>
        </p:nvSpPr>
        <p:spPr bwMode="auto">
          <a:xfrm>
            <a:off x="3101093" y="2905423"/>
            <a:ext cx="3021611" cy="231775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4F81BD"/>
            </a:solidFill>
            <a:round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707904" y="3584054"/>
            <a:ext cx="1728192" cy="78104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СЕМЬЯ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7000" y="4165251"/>
            <a:ext cx="1270000" cy="69930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РЕБЕНОК</a:t>
            </a:r>
            <a:endParaRPr lang="ru-RU" sz="36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Двойная стрелка влево/вправо 8"/>
          <p:cNvSpPr>
            <a:spLocks/>
          </p:cNvSpPr>
          <p:nvPr/>
        </p:nvSpPr>
        <p:spPr bwMode="auto">
          <a:xfrm>
            <a:off x="2456110" y="3660600"/>
            <a:ext cx="502037" cy="284174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Двойная стрелка влево/вправо 11"/>
          <p:cNvSpPr>
            <a:spLocks/>
          </p:cNvSpPr>
          <p:nvPr/>
        </p:nvSpPr>
        <p:spPr bwMode="auto">
          <a:xfrm rot="5400000">
            <a:off x="4316136" y="5441537"/>
            <a:ext cx="669290" cy="306862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Двойная стрелка влево/вправо 12"/>
          <p:cNvSpPr>
            <a:spLocks/>
          </p:cNvSpPr>
          <p:nvPr/>
        </p:nvSpPr>
        <p:spPr bwMode="auto">
          <a:xfrm>
            <a:off x="6206744" y="3740510"/>
            <a:ext cx="428223" cy="283145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Двойная стрелка влево/вправо 14"/>
          <p:cNvSpPr>
            <a:spLocks/>
          </p:cNvSpPr>
          <p:nvPr/>
        </p:nvSpPr>
        <p:spPr bwMode="auto">
          <a:xfrm rot="13439429">
            <a:off x="1614410" y="4884467"/>
            <a:ext cx="2089548" cy="414169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Двойная стрелка влево/вправо 15"/>
          <p:cNvSpPr>
            <a:spLocks/>
          </p:cNvSpPr>
          <p:nvPr/>
        </p:nvSpPr>
        <p:spPr bwMode="auto">
          <a:xfrm rot="9171192">
            <a:off x="1912637" y="2578315"/>
            <a:ext cx="1349922" cy="347542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6437" y="1124744"/>
            <a:ext cx="419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F5709"/>
                </a:solidFill>
              </a:rPr>
              <a:t>Врач-офтальмолог</a:t>
            </a:r>
            <a:endParaRPr lang="ru-RU" sz="2400" b="1" dirty="0">
              <a:solidFill>
                <a:srgbClr val="0F570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8146" y="1957484"/>
            <a:ext cx="422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709"/>
                </a:solidFill>
              </a:rPr>
              <a:t>Учитель-дефектолог</a:t>
            </a:r>
            <a:endParaRPr lang="ru-RU" sz="2400" b="1" dirty="0">
              <a:solidFill>
                <a:srgbClr val="0F5709"/>
              </a:solidFill>
            </a:endParaRPr>
          </a:p>
        </p:txBody>
      </p:sp>
      <p:sp>
        <p:nvSpPr>
          <p:cNvPr id="19" name="Двойная стрелка влево/вправо 18"/>
          <p:cNvSpPr>
            <a:spLocks/>
          </p:cNvSpPr>
          <p:nvPr/>
        </p:nvSpPr>
        <p:spPr bwMode="auto">
          <a:xfrm rot="5400000">
            <a:off x="4311615" y="1562975"/>
            <a:ext cx="463408" cy="335304"/>
          </a:xfrm>
          <a:prstGeom prst="leftRightArrow">
            <a:avLst>
              <a:gd name="adj1" fmla="val 3427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Двойная стрелка влево/вправо 19"/>
          <p:cNvSpPr>
            <a:spLocks/>
          </p:cNvSpPr>
          <p:nvPr/>
        </p:nvSpPr>
        <p:spPr bwMode="auto">
          <a:xfrm rot="5400000">
            <a:off x="4340296" y="2406216"/>
            <a:ext cx="463408" cy="335304"/>
          </a:xfrm>
          <a:prstGeom prst="leftRightArrow">
            <a:avLst>
              <a:gd name="adj1" fmla="val 3427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3534" y="3637527"/>
            <a:ext cx="239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F5709"/>
                </a:solidFill>
              </a:rPr>
              <a:t>Учитель-логопед</a:t>
            </a:r>
            <a:endParaRPr lang="ru-RU" sz="2000" b="1" dirty="0">
              <a:solidFill>
                <a:srgbClr val="0F570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140968"/>
            <a:ext cx="255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F5709"/>
                </a:solidFill>
              </a:rPr>
              <a:t>Воспитатели</a:t>
            </a:r>
          </a:p>
          <a:p>
            <a:pPr algn="ctr"/>
            <a:r>
              <a:rPr lang="ru-RU" sz="2000" b="1" dirty="0" err="1" smtClean="0">
                <a:solidFill>
                  <a:srgbClr val="0F5709"/>
                </a:solidFill>
              </a:rPr>
              <a:t>Муз.руководитель</a:t>
            </a:r>
            <a:endParaRPr lang="ru-RU" sz="2000" b="1" dirty="0" smtClean="0">
              <a:solidFill>
                <a:srgbClr val="0F5709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F5709"/>
                </a:solidFill>
              </a:rPr>
              <a:t>Инструктор по ФИЗО</a:t>
            </a:r>
            <a:endParaRPr lang="ru-RU" sz="2000" b="1" dirty="0">
              <a:solidFill>
                <a:srgbClr val="0F570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7493" y="5877272"/>
            <a:ext cx="418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5709"/>
                </a:solidFill>
              </a:rPr>
              <a:t>Педагог-психолог</a:t>
            </a:r>
            <a:endParaRPr lang="ru-RU" sz="2400" b="1" dirty="0">
              <a:solidFill>
                <a:srgbClr val="0F5709"/>
              </a:solidFill>
            </a:endParaRPr>
          </a:p>
        </p:txBody>
      </p:sp>
      <p:sp>
        <p:nvSpPr>
          <p:cNvPr id="24" name="Двойная стрелка влево/вправо 23"/>
          <p:cNvSpPr>
            <a:spLocks/>
          </p:cNvSpPr>
          <p:nvPr/>
        </p:nvSpPr>
        <p:spPr bwMode="auto">
          <a:xfrm rot="2085955" flipV="1">
            <a:off x="5899794" y="2739083"/>
            <a:ext cx="1303088" cy="340125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Двойная стрелка влево/вправо 24"/>
          <p:cNvSpPr>
            <a:spLocks/>
          </p:cNvSpPr>
          <p:nvPr/>
        </p:nvSpPr>
        <p:spPr bwMode="auto">
          <a:xfrm rot="18627347">
            <a:off x="5430040" y="4788810"/>
            <a:ext cx="1948675" cy="386273"/>
          </a:xfrm>
          <a:prstGeom prst="leftRightArrow">
            <a:avLst>
              <a:gd name="adj1" fmla="val 50000"/>
              <a:gd name="adj2" fmla="val 40482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268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759" y="260647"/>
            <a:ext cx="6912768" cy="86409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Результаты инклюзивной 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132856"/>
            <a:ext cx="8712968" cy="4464496"/>
          </a:xfrm>
          <a:prstGeom prst="roundRect">
            <a:avLst/>
          </a:prstGeom>
          <a:solidFill>
            <a:srgbClr val="BBDEEF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все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дети включены в образовательную деятельность в соответствии с их возможностями 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потребностями;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показывают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положительную динамику в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развитии;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высокий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уровень адаптации детей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нарушениями зрения в детском саду и  социуме: дети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 желанием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посещают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дошкольное учреждение, 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 хорошими навыками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самообслуживания; способны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к сотрудничеству с другими детьми 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взрослыми</a:t>
            </a:r>
            <a:r>
              <a:rPr lang="ru-RU" sz="2400" b="1" dirty="0" smtClean="0">
                <a:solidFill>
                  <a:srgbClr val="0F5709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1835697" y="1556792"/>
            <a:ext cx="3816424" cy="576064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35697" y="1124744"/>
            <a:ext cx="3816424" cy="839862"/>
          </a:xfrm>
          <a:prstGeom prst="ellipse">
            <a:avLst/>
          </a:prstGeom>
          <a:solidFill>
            <a:srgbClr val="0F5709"/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Дети: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7662642">
            <a:off x="4374935" y="1693773"/>
            <a:ext cx="291558" cy="54166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3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759" y="260648"/>
            <a:ext cx="6912768" cy="8640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Результаты инклюзивной 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204864"/>
            <a:ext cx="8546865" cy="4536504"/>
          </a:xfrm>
          <a:prstGeom prst="roundRect">
            <a:avLst/>
          </a:prstGeom>
          <a:solidFill>
            <a:srgbClr val="BBDEEF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понимают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как перспективу развития своего ребёнка, так и актуальные задачи и ответственность, стоящие перед ними в процессе включения ребёнка в образовательную среду;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полноценно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участвуют в процессе обучения и развития своих детей;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активно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взаимодействуют  с воспитателями и специалистами психолого-педагогического сопровождения.</a:t>
            </a:r>
          </a:p>
        </p:txBody>
      </p:sp>
      <p:sp>
        <p:nvSpPr>
          <p:cNvPr id="5" name="Овал 4"/>
          <p:cNvSpPr/>
          <p:nvPr/>
        </p:nvSpPr>
        <p:spPr>
          <a:xfrm>
            <a:off x="539551" y="1556792"/>
            <a:ext cx="6048673" cy="504056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39551" y="1268760"/>
            <a:ext cx="6048673" cy="576064"/>
          </a:xfrm>
          <a:prstGeom prst="ellipse">
            <a:avLst/>
          </a:prstGeom>
          <a:solidFill>
            <a:srgbClr val="0F5709"/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Родители детей: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7662642">
            <a:off x="4068189" y="1790014"/>
            <a:ext cx="359316" cy="54166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91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759" y="332657"/>
            <a:ext cx="6912768" cy="6480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Результаты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инклюзивнойпрактики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844824"/>
            <a:ext cx="8712968" cy="4896544"/>
          </a:xfrm>
          <a:prstGeom prst="roundRect">
            <a:avLst/>
          </a:prstGeom>
          <a:solidFill>
            <a:srgbClr val="BBDEEF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успешно реализует инклюзивную практику, используя профессиональный опыт, инновационные подходы к обучению;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принимает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участие в разработке и реализации АОП, индивидуальных образовательных маршрутов 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программ;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занимает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активную позицию сотрудничества по отношению к семье «особого ребёнка»; </a:t>
            </a:r>
            <a:endParaRPr lang="ru-RU" sz="2400" b="1" dirty="0" smtClean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эффективно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взаимодействует между собой в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работе;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имеет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положительную мотивацию в своей профессиональной деятельности.</a:t>
            </a:r>
          </a:p>
          <a:p>
            <a:pPr>
              <a:defRPr/>
            </a:pPr>
            <a:endParaRPr lang="ru-RU" sz="24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1560" y="1313766"/>
            <a:ext cx="7560840" cy="453239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1520" y="1052737"/>
            <a:ext cx="7920880" cy="522056"/>
          </a:xfrm>
          <a:prstGeom prst="ellipse">
            <a:avLst/>
          </a:prstGeom>
          <a:solidFill>
            <a:srgbClr val="0F5709"/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Педагогический коллектив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7662642">
            <a:off x="3845328" y="1458019"/>
            <a:ext cx="297349" cy="54166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12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1445" y="404664"/>
            <a:ext cx="6984775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Л.С. Выготский     </a:t>
            </a:r>
            <a:endParaRPr lang="ru-RU" sz="36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24536"/>
          </a:xfrm>
        </p:spPr>
        <p:txBody>
          <a:bodyPr>
            <a:noAutofit/>
          </a:bodyPr>
          <a:lstStyle/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«Вероятно, человечество победит раньше или позже и слепоту, и глухоту, и слабоумие, но гораздо раньше победит их социально и педагогически, чем медицински и биологически. Одним из средств этой победы и является инклюзия».</a:t>
            </a: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620713"/>
            <a:ext cx="1728192" cy="9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17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58" y="764704"/>
            <a:ext cx="8229600" cy="453603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F570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Необходимо создать такую систему обучения, которой удалось бы органично увязать специальное </a:t>
            </a: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b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обучение </a:t>
            </a: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 обучением детей, имеющих нормальное развитие»</a:t>
            </a:r>
            <a:b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b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Л.С. Выготский</a:t>
            </a:r>
            <a:endParaRPr lang="ru-RU" sz="3200" b="1" dirty="0" smtClean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1555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908050"/>
            <a:ext cx="19446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2808312"/>
          </a:xfrm>
        </p:spPr>
        <p:txBody>
          <a:bodyPr>
            <a:noAutofit/>
          </a:bodyPr>
          <a:lstStyle/>
          <a:p>
            <a:pPr marL="0" indent="0" algn="ctr" eaLnBrk="1" hangingPunct="1">
              <a:buClr>
                <a:schemeClr val="tx1"/>
              </a:buClr>
              <a:buNone/>
              <a:defRPr/>
            </a:pPr>
            <a:endParaRPr lang="ru-RU" sz="32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ru-RU" sz="36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</a:t>
            </a:r>
            <a:endParaRPr lang="ru-RU" sz="36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620713"/>
            <a:ext cx="1872208" cy="9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07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3" y="260649"/>
            <a:ext cx="5688631" cy="7920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Основная цель: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468313" y="1124744"/>
            <a:ext cx="8352159" cy="5544616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 smtClean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Построение </a:t>
            </a: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инклюзивной  среды,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способствующей  максимальному  удовлетворению особых потребностей в развитии и воспитании детей </a:t>
            </a: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 ОВЗ /нарушением зрения/, </a:t>
            </a:r>
            <a:r>
              <a:rPr lang="ru-RU" sz="32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их социальной адаптации и интеграции в </a:t>
            </a:r>
            <a:r>
              <a:rPr lang="ru-RU" sz="32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общество, посредством включения детей с ОВЗ в среду нормально развивающих сверстников.</a:t>
            </a:r>
            <a:endParaRPr lang="ru-RU" sz="3200" b="1" dirty="0">
              <a:ln>
                <a:solidFill>
                  <a:srgbClr val="666666"/>
                </a:solidFill>
              </a:ln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53603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648"/>
            <a:ext cx="20875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3688" y="476672"/>
            <a:ext cx="7128791" cy="122354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FFFF"/>
                </a:solidFill>
              </a:rPr>
              <a:t>     </a:t>
            </a:r>
            <a:r>
              <a:rPr lang="ru-RU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Принципы построения инклюзивного пространства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75252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b="1" dirty="0" smtClean="0">
                <a:solidFill>
                  <a:srgbClr val="0F570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толерантного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отношения  /уважения, терпимости/ к личности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ребёнка/</a:t>
            </a:r>
            <a:endParaRPr lang="ru-RU" sz="24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индивидуального подхода;</a:t>
            </a:r>
            <a:endParaRPr lang="ru-RU" sz="24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поддержки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самостоятельной активности ребёнка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социального взаимодействия;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междисциплинарного подхода;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вариативности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организации воспитания и обучения; </a:t>
            </a:r>
            <a:endParaRPr lang="ru-RU" sz="2400" b="1" dirty="0" smtClean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партнёрского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взаимодействия с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семьёй;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динамического </a:t>
            </a:r>
            <a:r>
              <a:rPr lang="ru-RU" sz="24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развития образовательной модели детского </a:t>
            </a:r>
            <a:r>
              <a:rPr lang="ru-RU" sz="24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сада.</a:t>
            </a: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620713"/>
            <a:ext cx="187220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9752" y="764703"/>
            <a:ext cx="6264696" cy="1512169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b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                                  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Условия построения инклюзивного пространства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536504"/>
          </a:xfrm>
        </p:spPr>
        <p:txBody>
          <a:bodyPr>
            <a:noAutofit/>
          </a:bodyPr>
          <a:lstStyle/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создание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материально-технического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обеспечения, адаптивной среды для воспитания и обучения детей с ОВЗ;</a:t>
            </a: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r>
              <a:rPr lang="ru-RU" sz="2800" b="1" dirty="0">
                <a:ln w="0"/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0"/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кадровое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обеспечение и создание условий для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</a:p>
          <a:p>
            <a:pPr marL="0" lvl="0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повышения профессионального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уровня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педагогов;</a:t>
            </a: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осуществление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преемственности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работе  всех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педагогов и осуществления взаимодействия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 семьями 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воспитанников; </a:t>
            </a:r>
          </a:p>
          <a:p>
            <a:pPr lvl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внедрение </a:t>
            </a:r>
            <a:r>
              <a:rPr lang="ru-RU" sz="2800" b="1" dirty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инновационных </a:t>
            </a:r>
            <a:r>
              <a:rPr lang="ru-RU" sz="2800" b="1" dirty="0" smtClean="0">
                <a:solidFill>
                  <a:srgbClr val="0F57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форм взаимодействия. </a:t>
            </a:r>
            <a:endParaRPr lang="ru-RU" sz="2800" b="1" dirty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lvl="8" indent="0">
              <a:buNone/>
              <a:defRPr/>
            </a:pPr>
            <a:endParaRPr lang="ru-RU" sz="2800" b="1" dirty="0" smtClean="0">
              <a:solidFill>
                <a:srgbClr val="0F57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76673"/>
            <a:ext cx="1800200" cy="104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9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18090" y="387563"/>
            <a:ext cx="6912768" cy="1152129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ортоптическом кабинете…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620713"/>
            <a:ext cx="1944216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17" y="1305049"/>
            <a:ext cx="6142640" cy="454490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16" y="1305049"/>
            <a:ext cx="6311909" cy="45448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06" y="1305049"/>
            <a:ext cx="6567819" cy="45448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06" y="1305050"/>
            <a:ext cx="6567819" cy="4544899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7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04851"/>
            <a:ext cx="5328592" cy="85194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 дефектологическом кабинете…</a:t>
            </a:r>
          </a:p>
        </p:txBody>
      </p:sp>
      <p:pic>
        <p:nvPicPr>
          <p:cNvPr id="153603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620713"/>
            <a:ext cx="187143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DSC_018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2348880"/>
            <a:ext cx="5891893" cy="3572762"/>
          </a:xfrm>
          <a:noFill/>
          <a:ln w="57150" cmpd="thinThick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12" descr="DSC_01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36452"/>
            <a:ext cx="6048672" cy="366282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SC_019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236453"/>
            <a:ext cx="6048672" cy="366282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DSC_019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988840"/>
            <a:ext cx="6048671" cy="388771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фото для презентации\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1700213"/>
            <a:ext cx="7164795" cy="458646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 для презентации\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" y="1700213"/>
            <a:ext cx="3924436" cy="48372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фото для презентации\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12" y="1700213"/>
            <a:ext cx="3599688" cy="48372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фото для презентации\DSC_02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1678200"/>
            <a:ext cx="7632848" cy="48372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Фото\Изображение 15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5" y="1663067"/>
            <a:ext cx="7665077" cy="485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3728" y="836713"/>
            <a:ext cx="6912768" cy="108012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 спецгруппе…</a:t>
            </a:r>
            <a: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32656"/>
            <a:ext cx="1944216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858657"/>
            <a:ext cx="7498921" cy="43204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фото для презентации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8656"/>
            <a:ext cx="749892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738850"/>
            <a:ext cx="7452828" cy="4560091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Picture 4" descr="G:\фото для презентации 2\PICT0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18" y="1717890"/>
            <a:ext cx="3888432" cy="476848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User\Downloads\тренажёр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8" y="1747978"/>
            <a:ext cx="7881339" cy="476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0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64705"/>
            <a:ext cx="6768752" cy="11521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> </a:t>
            </a: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>
                <a:solidFill>
                  <a:srgbClr val="0F5709"/>
                </a:solidFill>
              </a:rPr>
              <a:t/>
            </a:r>
            <a:br>
              <a:rPr lang="ru-RU" sz="3600" b="1" dirty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/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Мы вместе…</a:t>
            </a:r>
            <a:br>
              <a:rPr lang="ru-RU" sz="3600" b="1" dirty="0" smtClean="0">
                <a:solidFill>
                  <a:srgbClr val="0F5709"/>
                </a:solidFill>
              </a:rPr>
            </a:br>
            <a:r>
              <a:rPr lang="ru-RU" sz="3600" b="1" dirty="0" smtClean="0">
                <a:solidFill>
                  <a:srgbClr val="0F5709"/>
                </a:solidFill>
              </a:rPr>
              <a:t>                          Мы рядом…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1187624" y="5877272"/>
            <a:ext cx="6768752" cy="64807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Мы на развлечении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676400"/>
            <a:ext cx="6309173" cy="4159449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v"/>
            </a:pPr>
            <a:endParaRPr lang="ru-RU" sz="2800" b="1" dirty="0">
              <a:solidFill>
                <a:srgbClr val="0F570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400" b="1" dirty="0" smtClean="0">
              <a:solidFill>
                <a:srgbClr val="0F570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5651" name="Picture 6" descr="09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064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Фото к конкурсу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31012"/>
            <a:ext cx="3888432" cy="237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083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2659</TotalTime>
  <Words>517</Words>
  <Application>Microsoft Office PowerPoint</Application>
  <PresentationFormat>Экран (4:3)</PresentationFormat>
  <Paragraphs>95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Опыт  организации инклюзивного образования в ДОУ в условиях компенсирующей группы  для детей с нарушением зрения</vt:lpstr>
      <vt:lpstr>    «Необходимо создать такую систему обучения, которой удалось бы органично увязать специальное          обучение с обучением детей, имеющих нормальное развитие»                                      Л.С. Выготский</vt:lpstr>
      <vt:lpstr>Основная цель:</vt:lpstr>
      <vt:lpstr>     Принципы построения инклюзивного пространства</vt:lpstr>
      <vt:lpstr>                                                                                                            Условия построения инклюзивного пространства:     </vt:lpstr>
      <vt:lpstr>  В ортоптическом кабинете…     </vt:lpstr>
      <vt:lpstr>В дефектологическом кабинете…</vt:lpstr>
      <vt:lpstr>  В спецгруппе…     </vt:lpstr>
      <vt:lpstr>       Мы вместе…                           Мы рядом…      </vt:lpstr>
      <vt:lpstr>       Мы вместе…                           Мы рядом…      </vt:lpstr>
      <vt:lpstr>       Мы на стадионе…      </vt:lpstr>
      <vt:lpstr>       Мы в спортзале…      </vt:lpstr>
      <vt:lpstr>       Мы в школе…      </vt:lpstr>
      <vt:lpstr>Построение инклюзивного процесса включает:       </vt:lpstr>
      <vt:lpstr>Схема взаимодействия  в работе…</vt:lpstr>
      <vt:lpstr>Результаты инклюзивной практики</vt:lpstr>
      <vt:lpstr>Результаты инклюзивной практики</vt:lpstr>
      <vt:lpstr>Результаты инклюзивнойпрактики</vt:lpstr>
      <vt:lpstr>Л.С. Выготский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на тему: «Как сберечь зрение детей?»</dc:title>
  <dc:creator>User</dc:creator>
  <cp:lastModifiedBy>User</cp:lastModifiedBy>
  <cp:revision>185</cp:revision>
  <dcterms:created xsi:type="dcterms:W3CDTF">2015-12-01T18:07:04Z</dcterms:created>
  <dcterms:modified xsi:type="dcterms:W3CDTF">2022-11-09T06:48:48Z</dcterms:modified>
</cp:coreProperties>
</file>