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72" r:id="rId4"/>
    <p:sldId id="259" r:id="rId5"/>
    <p:sldId id="260" r:id="rId6"/>
    <p:sldId id="262" r:id="rId7"/>
    <p:sldId id="263" r:id="rId8"/>
    <p:sldId id="265" r:id="rId9"/>
    <p:sldId id="266" r:id="rId10"/>
    <p:sldId id="269" r:id="rId11"/>
    <p:sldId id="268" r:id="rId12"/>
    <p:sldId id="281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2" r:id="rId21"/>
    <p:sldId id="280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93" autoAdjust="0"/>
    <p:restoredTop sz="94662" autoAdjust="0"/>
  </p:normalViewPr>
  <p:slideViewPr>
    <p:cSldViewPr>
      <p:cViewPr varScale="1">
        <p:scale>
          <a:sx n="97" d="100"/>
          <a:sy n="97" d="100"/>
        </p:scale>
        <p:origin x="76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4FEB6-BD17-46DF-AFB8-D4F147B87707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D5ED6-9AFC-46CE-A615-F77F44DE1A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pull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4FEB6-BD17-46DF-AFB8-D4F147B87707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D5ED6-9AFC-46CE-A615-F77F44DE1A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4FEB6-BD17-46DF-AFB8-D4F147B87707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D5ED6-9AFC-46CE-A615-F77F44DE1A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4FEB6-BD17-46DF-AFB8-D4F147B87707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D5ED6-9AFC-46CE-A615-F77F44DE1A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4FEB6-BD17-46DF-AFB8-D4F147B87707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D5ED6-9AFC-46CE-A615-F77F44DE1A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pull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4FEB6-BD17-46DF-AFB8-D4F147B87707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D5ED6-9AFC-46CE-A615-F77F44DE1A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4FEB6-BD17-46DF-AFB8-D4F147B87707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D5ED6-9AFC-46CE-A615-F77F44DE1A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4FEB6-BD17-46DF-AFB8-D4F147B87707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D5ED6-9AFC-46CE-A615-F77F44DE1A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4FEB6-BD17-46DF-AFB8-D4F147B87707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D5ED6-9AFC-46CE-A615-F77F44DE1A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4FEB6-BD17-46DF-AFB8-D4F147B87707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D5ED6-9AFC-46CE-A615-F77F44DE1A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4FEB6-BD17-46DF-AFB8-D4F147B87707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EFD5ED6-9AFC-46CE-A615-F77F44DE1A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pull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E44FEB6-BD17-46DF-AFB8-D4F147B87707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EFD5ED6-9AFC-46CE-A615-F77F44DE1AE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pull dir="r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pandia.ru/text/tema/alf/c/culture/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andia.ru/text/category/kontrolmznie_raboti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pandia.ru/text/tema/alf/c/culture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200" y="3068960"/>
            <a:ext cx="8229600" cy="158417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/>
              <a:t>Подготовка к сочинению в форме ОГЭ как один из способов развития творческого потенциала обучающихся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996952"/>
            <a:ext cx="8229600" cy="4389120"/>
          </a:xfrm>
        </p:spPr>
        <p:txBody>
          <a:bodyPr/>
          <a:lstStyle/>
          <a:p>
            <a:pPr algn="ctr">
              <a:buNone/>
            </a:pPr>
            <a:r>
              <a:rPr lang="ru-RU" sz="2400" dirty="0"/>
              <a:t>                                                             </a:t>
            </a:r>
          </a:p>
          <a:p>
            <a:pPr algn="ctr">
              <a:buNone/>
            </a:pPr>
            <a:endParaRPr lang="ru-RU" dirty="0"/>
          </a:p>
        </p:txBody>
      </p:sp>
      <p:pic>
        <p:nvPicPr>
          <p:cNvPr id="4" name="Рисунок 3" descr="https://pandia.ru/pics/portal/sets/4/culture.pn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-99392"/>
            <a:ext cx="3744416" cy="396044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EFEB851-5DA2-BB7D-82BA-B5495D8EE0BB}"/>
              </a:ext>
            </a:extLst>
          </p:cNvPr>
          <p:cNvSpPr txBox="1"/>
          <p:nvPr/>
        </p:nvSpPr>
        <p:spPr>
          <a:xfrm>
            <a:off x="827584" y="562574"/>
            <a:ext cx="501388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Автор: Разина Ольга Григорьевна</a:t>
            </a:r>
            <a:endParaRPr lang="ru-RU" sz="16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Организация: МКОУ СШ №7</a:t>
            </a:r>
            <a:endParaRPr lang="ru-RU" sz="16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Населенный пункт: Волгоградская область, Камышинский район, г. Петров Вал</a:t>
            </a:r>
            <a:endParaRPr lang="ru-RU" sz="16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pull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64096"/>
          </a:xfrm>
        </p:spPr>
        <p:txBody>
          <a:bodyPr>
            <a:normAutofit/>
          </a:bodyPr>
          <a:lstStyle/>
          <a:p>
            <a:pPr algn="ctr"/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Проектное задание</a:t>
            </a:r>
          </a:p>
          <a:p>
            <a:pPr marL="0" indent="0">
              <a:buNone/>
            </a:pPr>
            <a:r>
              <a:rPr lang="ru-RU" sz="3200" dirty="0">
                <a:latin typeface="Calibri"/>
                <a:ea typeface="Times New Roman"/>
                <a:cs typeface="Times New Roman"/>
              </a:rPr>
              <a:t>                                      </a:t>
            </a:r>
          </a:p>
          <a:p>
            <a:pPr marL="0" indent="0">
              <a:buNone/>
            </a:pPr>
            <a:r>
              <a:rPr lang="ru-RU" sz="3200" dirty="0">
                <a:latin typeface="Calibri"/>
                <a:ea typeface="Times New Roman"/>
                <a:cs typeface="Times New Roman"/>
              </a:rPr>
              <a:t>(Лексическое значение слова, подбор синонимов, антонимов, пословицы, поговорки, высказывания известных людей о данном нравственном понятии, примеры из художественной литературы, иллюстрирующие данную для анализа тему). 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pull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8012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/>
              <a:t>Клише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680520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15000"/>
              </a:lnSpc>
              <a:spcBef>
                <a:spcPts val="1320"/>
              </a:spcBef>
              <a:spcAft>
                <a:spcPts val="1320"/>
              </a:spcAft>
            </a:pPr>
            <a:r>
              <a:rPr lang="ru-RU" sz="4200" dirty="0">
                <a:latin typeface="Times New Roman"/>
                <a:ea typeface="Times New Roman"/>
                <a:cs typeface="Times New Roman"/>
              </a:rPr>
              <a:t>1 абзац (Понятие) - это (дать определение). Докажу справедливость своих слов конкретными примерами.</a:t>
            </a:r>
            <a:endParaRPr lang="ru-RU" sz="4200" dirty="0"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1320"/>
              </a:spcBef>
              <a:spcAft>
                <a:spcPts val="1320"/>
              </a:spcAft>
            </a:pPr>
            <a:r>
              <a:rPr lang="ru-RU" sz="4200" dirty="0">
                <a:latin typeface="Times New Roman"/>
                <a:ea typeface="Times New Roman"/>
                <a:cs typeface="Times New Roman"/>
              </a:rPr>
              <a:t>2 абзац В тексте _____________(ф. и. автора) в предложениях ___(указать номера предложений цифрами) рассматривается это понятие.  Автор пишет о том, что герой (имя героя) _(кратко, о чем говорится в выбранных предложениях; можно рассказать об этом  в нескольких предложениях). А это и есть _(указать понятие).</a:t>
            </a:r>
            <a:endParaRPr lang="ru-RU" sz="4200" dirty="0"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1320"/>
              </a:spcBef>
              <a:spcAft>
                <a:spcPts val="1320"/>
              </a:spcAft>
            </a:pPr>
            <a:r>
              <a:rPr lang="ru-RU" sz="4200" dirty="0">
                <a:latin typeface="Times New Roman"/>
                <a:ea typeface="Times New Roman"/>
                <a:cs typeface="Times New Roman"/>
              </a:rPr>
              <a:t>3 абзац Ярким примером проявления_(понятие)_ является и ( имя героя),  героиня (герой)(жанр произведения)(ф. и. автора) "Название произведения". (Рассказать что сделал этот герой, чтобы раскрыть понятие тезиса, т. е. дать оценку поступкам героя).</a:t>
            </a:r>
            <a:endParaRPr lang="ru-RU" sz="4200" dirty="0">
              <a:latin typeface="Calibri"/>
              <a:ea typeface="Times New Roman"/>
              <a:cs typeface="Times New Roman"/>
            </a:endParaRPr>
          </a:p>
          <a:p>
            <a:pPr algn="ctr">
              <a:buNone/>
            </a:pPr>
            <a:endParaRPr lang="ru-RU" sz="4000" dirty="0"/>
          </a:p>
        </p:txBody>
      </p:sp>
    </p:spTree>
  </p:cSld>
  <p:clrMapOvr>
    <a:masterClrMapping/>
  </p:clrMapOvr>
  <p:transition spd="med">
    <p:pull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0811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оценивания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</a:rPr>
              <a:t>4 критерия по сочинению: (С3К1, С3К2, С3К3, С3К4) и соответствие баллам.</a:t>
            </a:r>
            <a:endParaRPr lang="ru-RU" sz="28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</a:rPr>
              <a:t>Максимальное количество - 9 баллов.</a:t>
            </a:r>
            <a:endParaRPr lang="ru-RU" sz="28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</a:rPr>
              <a:t>10 баллов - за грамотность: </a:t>
            </a:r>
            <a:r>
              <a:rPr lang="ru-RU" sz="2800" dirty="0" err="1">
                <a:solidFill>
                  <a:srgbClr val="000000"/>
                </a:solidFill>
                <a:latin typeface="Times New Roman"/>
                <a:ea typeface="Times New Roman"/>
              </a:rPr>
              <a:t>сочинение+изложение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</a:rPr>
              <a:t> (2 балла если нет ошибок по орфографии, 2 балла за пунктуацию, 2 балла за отсутствие грамматических ошибок, 2 за речь и 2 балла за фактическую достоверность).</a:t>
            </a:r>
            <a:endParaRPr lang="ru-RU" sz="28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9008078"/>
      </p:ext>
    </p:extLst>
  </p:cSld>
  <p:clrMapOvr>
    <a:masterClrMapping/>
  </p:clrMapOvr>
  <p:transition spd="med">
    <p:pull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428768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Bef>
                <a:spcPts val="1320"/>
              </a:spcBef>
              <a:spcAft>
                <a:spcPts val="1320"/>
              </a:spcAft>
            </a:pPr>
            <a:br>
              <a:rPr lang="ru-RU" sz="3200" b="1" dirty="0">
                <a:latin typeface="Times New Roman"/>
                <a:ea typeface="Times New Roman"/>
                <a:cs typeface="Times New Roman"/>
              </a:rPr>
            </a:br>
            <a:br>
              <a:rPr lang="ru-RU" sz="3200" b="1" dirty="0">
                <a:latin typeface="Times New Roman"/>
                <a:ea typeface="Times New Roman"/>
                <a:cs typeface="Times New Roman"/>
              </a:rPr>
            </a:br>
            <a:br>
              <a:rPr lang="ru-RU" sz="3200" b="1" dirty="0">
                <a:latin typeface="Times New Roman"/>
                <a:ea typeface="Times New Roman"/>
                <a:cs typeface="Times New Roman"/>
              </a:rPr>
            </a:br>
            <a:br>
              <a:rPr lang="ru-RU" sz="3200" b="1" dirty="0">
                <a:latin typeface="Times New Roman"/>
                <a:ea typeface="Times New Roman"/>
                <a:cs typeface="Times New Roman"/>
              </a:rPr>
            </a:br>
            <a:br>
              <a:rPr lang="ru-RU" sz="3200" b="1" dirty="0">
                <a:latin typeface="Times New Roman"/>
                <a:ea typeface="Times New Roman"/>
                <a:cs typeface="Times New Roman"/>
              </a:rPr>
            </a:br>
            <a:r>
              <a:rPr lang="ru-RU" sz="3200" b="1" dirty="0">
                <a:latin typeface="Times New Roman"/>
                <a:ea typeface="Times New Roman"/>
                <a:cs typeface="Times New Roman"/>
              </a:rPr>
              <a:t>Способы организации учебной деятельности при подготовке к ОГЭ</a:t>
            </a:r>
            <a:br>
              <a:rPr lang="ru-RU" sz="3200" b="1" dirty="0">
                <a:ea typeface="Times New Roman"/>
                <a:cs typeface="Times New Roman"/>
              </a:rPr>
            </a:b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916832"/>
            <a:ext cx="8229600" cy="4389120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Уроки русского языка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Консультации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Элективный курс</a:t>
            </a:r>
          </a:p>
          <a:p>
            <a:pPr marL="0" indent="0" algn="ctr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492926071"/>
      </p:ext>
    </p:extLst>
  </p:cSld>
  <p:clrMapOvr>
    <a:masterClrMapping/>
  </p:clrMapOvr>
  <p:transition spd="med">
    <p:pull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/>
              <a:t>Уроки русского языка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/>
                <a:ea typeface="Times New Roman"/>
                <a:cs typeface="Times New Roman"/>
              </a:rPr>
              <a:t>включение в урок заданий из </a:t>
            </a:r>
            <a:r>
              <a:rPr lang="ru-RU" sz="2800" dirty="0" err="1">
                <a:latin typeface="Times New Roman"/>
                <a:ea typeface="Times New Roman"/>
                <a:cs typeface="Times New Roman"/>
              </a:rPr>
              <a:t>КИМов</a:t>
            </a:r>
            <a:r>
              <a:rPr lang="ru-RU" sz="2800" dirty="0">
                <a:latin typeface="Times New Roman"/>
                <a:ea typeface="Times New Roman"/>
                <a:cs typeface="Times New Roman"/>
              </a:rPr>
              <a:t> ОГЭ;</a:t>
            </a:r>
            <a:endParaRPr lang="ru-RU" sz="2400" dirty="0"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/>
                <a:ea typeface="Times New Roman"/>
                <a:cs typeface="Times New Roman"/>
              </a:rPr>
              <a:t>самостоятельные и </a:t>
            </a:r>
            <a:r>
              <a:rPr lang="ru-RU" sz="2800" u="sng" dirty="0">
                <a:solidFill>
                  <a:srgbClr val="0000EE"/>
                </a:solidFill>
                <a:latin typeface="Times New Roman"/>
                <a:ea typeface="Times New Roman"/>
                <a:cs typeface="Times New Roman"/>
                <a:hlinkClick r:id="rId2" tooltip="Контрольные работы"/>
              </a:rPr>
              <a:t>контрольные работы</a:t>
            </a:r>
            <a:r>
              <a:rPr lang="ru-RU" sz="2800" dirty="0">
                <a:latin typeface="Times New Roman"/>
                <a:ea typeface="Times New Roman"/>
                <a:cs typeface="Times New Roman"/>
              </a:rPr>
              <a:t> в форме ОГЭ;</a:t>
            </a:r>
            <a:endParaRPr lang="ru-RU" sz="2400" dirty="0"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/>
                <a:ea typeface="Times New Roman"/>
                <a:cs typeface="Times New Roman"/>
              </a:rPr>
              <a:t>контроль знаний  теоретической базы.</a:t>
            </a:r>
            <a:endParaRPr lang="ru-RU" sz="2400" dirty="0">
              <a:latin typeface="Calibri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27248332"/>
      </p:ext>
    </p:extLst>
  </p:cSld>
  <p:clrMapOvr>
    <a:masterClrMapping/>
  </p:clrMapOvr>
  <p:transition spd="med">
    <p:pull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08112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/>
              <a:t>Консультации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976664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8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реализация индивидуальных траекторий подготовки;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коррекция пробелов в знаниях и умениях;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анализ тренировочных работ;</a:t>
            </a:r>
          </a:p>
          <a:p>
            <a:r>
              <a:rPr lang="ru-RU" sz="2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занятия-тренировки в группах.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8740465"/>
      </p:ext>
    </p:extLst>
  </p:cSld>
  <p:clrMapOvr>
    <a:masterClrMapping/>
  </p:clrMapOvr>
  <p:transition spd="med">
    <p:pull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/>
              <a:t>Элективный курс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/>
                <a:ea typeface="Times New Roman"/>
                <a:cs typeface="Times New Roman"/>
              </a:rPr>
              <a:t>систематизация теории;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/>
                <a:ea typeface="Times New Roman"/>
                <a:cs typeface="Times New Roman"/>
              </a:rPr>
              <a:t>практические навыки  базового курса русского языка;</a:t>
            </a:r>
            <a:endParaRPr lang="ru-RU" sz="2400" dirty="0"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/>
                <a:ea typeface="Times New Roman"/>
                <a:cs typeface="Times New Roman"/>
              </a:rPr>
              <a:t>дополнение школьного курса русского языка до профильного уровня.</a:t>
            </a:r>
            <a:endParaRPr lang="ru-RU" sz="2400" dirty="0">
              <a:latin typeface="Calibri"/>
              <a:ea typeface="Times New Roman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164967"/>
      </p:ext>
    </p:extLst>
  </p:cSld>
  <p:clrMapOvr>
    <a:masterClrMapping/>
  </p:clrMapOvr>
  <p:transition spd="med">
    <p:pull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>
                <a:latin typeface="Times New Roman"/>
                <a:ea typeface="Times New Roman"/>
              </a:rPr>
              <a:t>Принципы подготовки к ОГЭ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>
                <a:latin typeface="Times New Roman"/>
                <a:ea typeface="Times New Roman"/>
              </a:rPr>
              <a:t>систематический; </a:t>
            </a:r>
          </a:p>
          <a:p>
            <a:r>
              <a:rPr lang="ru-RU" sz="2800" dirty="0">
                <a:latin typeface="Times New Roman"/>
                <a:ea typeface="Times New Roman"/>
              </a:rPr>
              <a:t>тематический; </a:t>
            </a:r>
          </a:p>
          <a:p>
            <a:r>
              <a:rPr lang="ru-RU" sz="2800" dirty="0">
                <a:latin typeface="Times New Roman"/>
                <a:ea typeface="Times New Roman"/>
              </a:rPr>
              <a:t>тренировочный; </a:t>
            </a:r>
          </a:p>
          <a:p>
            <a:r>
              <a:rPr lang="ru-RU" sz="2800" dirty="0">
                <a:latin typeface="Times New Roman"/>
                <a:ea typeface="Times New Roman"/>
              </a:rPr>
              <a:t>индивидуальный; </a:t>
            </a:r>
          </a:p>
          <a:p>
            <a:r>
              <a:rPr lang="ru-RU" sz="2800" dirty="0">
                <a:latin typeface="Times New Roman"/>
                <a:ea typeface="Times New Roman"/>
              </a:rPr>
              <a:t>контролирующий.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0131891"/>
      </p:ext>
    </p:extLst>
  </p:cSld>
  <p:clrMapOvr>
    <a:masterClrMapping/>
  </p:clrMapOvr>
  <p:transition spd="med">
    <p:pull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36004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47928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Bef>
                <a:spcPts val="1320"/>
              </a:spcBef>
              <a:spcAft>
                <a:spcPts val="132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психологический настрой  учащихся;</a:t>
            </a:r>
          </a:p>
          <a:p>
            <a:pPr>
              <a:lnSpc>
                <a:spcPct val="115000"/>
              </a:lnSpc>
              <a:spcBef>
                <a:spcPts val="1320"/>
              </a:spcBef>
              <a:spcAft>
                <a:spcPts val="132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организация информационной работы по подготовке к ОГЭ;</a:t>
            </a:r>
          </a:p>
          <a:p>
            <a:pPr>
              <a:lnSpc>
                <a:spcPct val="115000"/>
              </a:lnSpc>
              <a:spcBef>
                <a:spcPts val="1320"/>
              </a:spcBef>
              <a:spcAft>
                <a:spcPts val="132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создание методической базы;</a:t>
            </a:r>
          </a:p>
          <a:p>
            <a:pPr>
              <a:lnSpc>
                <a:spcPct val="115000"/>
              </a:lnSpc>
              <a:spcBef>
                <a:spcPts val="1320"/>
              </a:spcBef>
              <a:spcAft>
                <a:spcPts val="132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рациональное использование ресурсов ИКТ (онлайн-тестирование, тренажёры, тренинги, </a:t>
            </a:r>
            <a:r>
              <a:rPr lang="ru-RU" sz="24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аудиотексты</a:t>
            </a:r>
            <a:r>
              <a:rPr lang="ru-RU" sz="2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презентации, </a:t>
            </a:r>
            <a:r>
              <a:rPr lang="ru-RU" sz="24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видеоуроки</a:t>
            </a:r>
            <a:r>
              <a:rPr lang="ru-RU" sz="2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и </a:t>
            </a:r>
            <a:r>
              <a:rPr lang="ru-RU" sz="24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др</a:t>
            </a:r>
            <a:r>
              <a:rPr lang="ru-RU" sz="2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);</a:t>
            </a:r>
          </a:p>
          <a:p>
            <a:pPr>
              <a:lnSpc>
                <a:spcPct val="115000"/>
              </a:lnSpc>
              <a:spcBef>
                <a:spcPts val="1320"/>
              </a:spcBef>
              <a:spcAft>
                <a:spcPts val="132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систематическое повторение на уроках и при выполнении домашних заданий;</a:t>
            </a:r>
          </a:p>
          <a:p>
            <a:pPr>
              <a:lnSpc>
                <a:spcPct val="115000"/>
              </a:lnSpc>
              <a:spcBef>
                <a:spcPts val="1320"/>
              </a:spcBef>
              <a:spcAft>
                <a:spcPts val="132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работа  с  текстом (в том числе и на уроках литературы); </a:t>
            </a:r>
          </a:p>
          <a:p>
            <a:pPr marL="0" indent="0">
              <a:lnSpc>
                <a:spcPct val="115000"/>
              </a:lnSpc>
              <a:spcBef>
                <a:spcPts val="1320"/>
              </a:spcBef>
              <a:spcAft>
                <a:spcPts val="1320"/>
              </a:spcAft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697079981"/>
      </p:ext>
    </p:extLst>
  </p:cSld>
  <p:clrMapOvr>
    <a:masterClrMapping/>
  </p:clrMapOvr>
  <p:transition spd="med">
    <p:pull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5000"/>
              </a:lnSpc>
              <a:spcBef>
                <a:spcPts val="1320"/>
              </a:spcBef>
              <a:spcAft>
                <a:spcPts val="132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ведение индивидуальных  тетрадей учащимися по  самоподготовке;</a:t>
            </a:r>
          </a:p>
          <a:p>
            <a:pPr>
              <a:lnSpc>
                <a:spcPct val="115000"/>
              </a:lnSpc>
              <a:spcBef>
                <a:spcPts val="1320"/>
              </a:spcBef>
              <a:spcAft>
                <a:spcPts val="132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работа с родителями: беседы, индивидуальная работа;</a:t>
            </a:r>
          </a:p>
          <a:p>
            <a:pPr>
              <a:lnSpc>
                <a:spcPct val="115000"/>
              </a:lnSpc>
              <a:spcBef>
                <a:spcPts val="1320"/>
              </a:spcBef>
              <a:spcAft>
                <a:spcPts val="132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консультации для учащихся;</a:t>
            </a:r>
          </a:p>
          <a:p>
            <a:pPr>
              <a:lnSpc>
                <a:spcPct val="115000"/>
              </a:lnSpc>
              <a:spcBef>
                <a:spcPts val="1320"/>
              </a:spcBef>
              <a:spcAft>
                <a:spcPts val="132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проведение диагностических работ (за год – 4: сентябрь, декабрь, март, апрель);</a:t>
            </a:r>
          </a:p>
          <a:p>
            <a:pPr>
              <a:lnSpc>
                <a:spcPct val="115000"/>
              </a:lnSpc>
              <a:spcBef>
                <a:spcPts val="1320"/>
              </a:spcBef>
              <a:spcAft>
                <a:spcPts val="132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аналитическая деятельность и работа над ошибками;</a:t>
            </a:r>
          </a:p>
          <a:p>
            <a:pPr>
              <a:lnSpc>
                <a:spcPct val="115000"/>
              </a:lnSpc>
              <a:spcBef>
                <a:spcPts val="1320"/>
              </a:spcBef>
              <a:spcAft>
                <a:spcPts val="132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проведение пробных экзаменов и их анализ.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4166654"/>
      </p:ext>
    </p:extLst>
  </p:cSld>
  <p:clrMapOvr>
    <a:masterClrMapping/>
  </p:clrMapOvr>
  <p:transition spd="med">
    <p:pull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solidFill>
                  <a:srgbClr val="333333"/>
                </a:solidFill>
                <a:latin typeface="Verdana"/>
                <a:ea typeface="Times New Roman"/>
              </a:rPr>
              <a:t>уметь создавать собственное письменное высказывание на основе прочитанного по заданным параметрам; </a:t>
            </a:r>
          </a:p>
          <a:p>
            <a:r>
              <a:rPr lang="ru-RU" sz="2400" dirty="0">
                <a:solidFill>
                  <a:srgbClr val="333333"/>
                </a:solidFill>
                <a:latin typeface="Verdana"/>
                <a:ea typeface="Times New Roman"/>
              </a:rPr>
              <a:t>устанавливать авторскую позицию в тексте; </a:t>
            </a:r>
          </a:p>
          <a:p>
            <a:r>
              <a:rPr lang="ru-RU" sz="2400" dirty="0">
                <a:solidFill>
                  <a:srgbClr val="333333"/>
                </a:solidFill>
                <a:latin typeface="Verdana"/>
                <a:ea typeface="Times New Roman"/>
              </a:rPr>
              <a:t>выражать свое отношение к теме текста и формировать свою позицию по данной теме; </a:t>
            </a:r>
          </a:p>
          <a:p>
            <a:r>
              <a:rPr lang="ru-RU" sz="2400" dirty="0">
                <a:solidFill>
                  <a:srgbClr val="333333"/>
                </a:solidFill>
                <a:latin typeface="Verdana"/>
                <a:ea typeface="Times New Roman"/>
              </a:rPr>
              <a:t>логически последовательно излагать свою точку зрения.</a:t>
            </a:r>
            <a:endParaRPr lang="ru-RU" sz="3600" dirty="0">
              <a:latin typeface="Times New Roman"/>
              <a:ea typeface="Times New Roman"/>
            </a:endParaRPr>
          </a:p>
          <a:p>
            <a:pPr lvl="0">
              <a:buClr>
                <a:srgbClr val="0BD0D9"/>
              </a:buClr>
              <a:buNone/>
            </a:pPr>
            <a:endParaRPr lang="ru-RU" sz="2400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</p:spTree>
  </p:cSld>
  <p:clrMapOvr>
    <a:masterClrMapping/>
  </p:clrMapOvr>
  <p:transition spd="med">
    <p:pull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Сайты по подготовке к ОГЭ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ФИПИ</a:t>
            </a:r>
          </a:p>
          <a:p>
            <a:r>
              <a:rPr lang="ru-RU" dirty="0"/>
              <a:t>Решу ОГЭ</a:t>
            </a:r>
          </a:p>
          <a:p>
            <a:r>
              <a:rPr lang="ru-RU" dirty="0"/>
              <a:t>По уши в ОГЭ</a:t>
            </a:r>
          </a:p>
        </p:txBody>
      </p:sp>
    </p:spTree>
    <p:extLst>
      <p:ext uri="{BB962C8B-B14F-4D97-AF65-F5344CB8AC3E}">
        <p14:creationId xmlns:p14="http://schemas.microsoft.com/office/powerpoint/2010/main" val="1978220107"/>
      </p:ext>
    </p:extLst>
  </p:cSld>
  <p:clrMapOvr>
    <a:masterClrMapping/>
  </p:clrMapOvr>
  <p:transition spd="med">
    <p:pull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sz="4000" dirty="0"/>
              <a:t>Спасибо за внимание</a:t>
            </a:r>
          </a:p>
        </p:txBody>
      </p:sp>
      <p:pic>
        <p:nvPicPr>
          <p:cNvPr id="4" name="Рисунок 3" descr="https://pandia.ru/pics/portal/sets/4/culture.pn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492896"/>
            <a:ext cx="3744416" cy="42484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83200731"/>
      </p:ext>
    </p:extLst>
  </p:cSld>
  <p:clrMapOvr>
    <a:masterClrMapping/>
  </p:clrMapOvr>
  <p:transition spd="med">
    <p:pull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/>
              <a:t>Схема построения сочинения-рассуждения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335760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675"/>
              </a:spcAft>
            </a:pPr>
            <a:r>
              <a:rPr lang="ru-RU" sz="2800" b="1" dirty="0">
                <a:solidFill>
                  <a:srgbClr val="333333"/>
                </a:solidFill>
                <a:latin typeface="Helvetica"/>
                <a:ea typeface="Times New Roman"/>
                <a:cs typeface="Times New Roman"/>
              </a:rPr>
              <a:t>Тезис</a:t>
            </a:r>
            <a:endParaRPr lang="ru-RU" sz="3600" dirty="0">
              <a:latin typeface="Times New Roman"/>
              <a:ea typeface="Times New Roman"/>
            </a:endParaRPr>
          </a:p>
          <a:p>
            <a:pPr>
              <a:spcAft>
                <a:spcPts val="675"/>
              </a:spcAft>
            </a:pPr>
            <a:r>
              <a:rPr lang="ru-RU" sz="2800" b="1" dirty="0">
                <a:solidFill>
                  <a:srgbClr val="333333"/>
                </a:solidFill>
                <a:latin typeface="Helvetica"/>
                <a:ea typeface="Times New Roman"/>
                <a:cs typeface="Times New Roman"/>
              </a:rPr>
              <a:t>Аргументы (доказательства)</a:t>
            </a:r>
            <a:endParaRPr lang="ru-RU" sz="3600" dirty="0">
              <a:latin typeface="Times New Roman"/>
              <a:ea typeface="Times New Roman"/>
            </a:endParaRPr>
          </a:p>
          <a:p>
            <a:pPr>
              <a:spcAft>
                <a:spcPts val="675"/>
              </a:spcAft>
            </a:pPr>
            <a:r>
              <a:rPr lang="ru-RU" sz="2800" b="1" dirty="0">
                <a:solidFill>
                  <a:srgbClr val="333333"/>
                </a:solidFill>
                <a:latin typeface="Helvetica"/>
                <a:ea typeface="Times New Roman"/>
                <a:cs typeface="Times New Roman"/>
              </a:rPr>
              <a:t>Вывод</a:t>
            </a:r>
            <a:endParaRPr lang="ru-RU" sz="3600" dirty="0">
              <a:latin typeface="Times New Roman"/>
              <a:ea typeface="Times New Roman"/>
            </a:endParaRPr>
          </a:p>
          <a:p>
            <a:pPr marL="0" indent="0">
              <a:spcAft>
                <a:spcPts val="675"/>
              </a:spcAft>
              <a:buNone/>
            </a:pPr>
            <a:endParaRPr lang="ru-RU" sz="3600" dirty="0">
              <a:latin typeface="Times New Roman"/>
              <a:ea typeface="Times New Roman"/>
            </a:endParaRPr>
          </a:p>
          <a:p>
            <a:pPr>
              <a:spcAft>
                <a:spcPts val="675"/>
              </a:spcAft>
            </a:pPr>
            <a:r>
              <a:rPr lang="ru-RU" sz="2800" b="1" dirty="0">
                <a:solidFill>
                  <a:srgbClr val="333333"/>
                </a:solidFill>
                <a:latin typeface="Helvetica"/>
                <a:ea typeface="Times New Roman"/>
                <a:cs typeface="Times New Roman"/>
              </a:rPr>
              <a:t>Тезис – это положение, утверждение, которое требуется доказать.</a:t>
            </a:r>
            <a:endParaRPr lang="ru-RU" sz="3600" dirty="0">
              <a:latin typeface="Times New Roman"/>
              <a:ea typeface="Times New Roman"/>
            </a:endParaRPr>
          </a:p>
          <a:p>
            <a:pPr>
              <a:spcAft>
                <a:spcPts val="675"/>
              </a:spcAft>
            </a:pPr>
            <a:r>
              <a:rPr lang="ru-RU" sz="2800" b="1" dirty="0">
                <a:solidFill>
                  <a:srgbClr val="333333"/>
                </a:solidFill>
                <a:latin typeface="Helvetica"/>
                <a:ea typeface="Times New Roman"/>
                <a:cs typeface="Times New Roman"/>
              </a:rPr>
              <a:t>Аргументы – это доказательства, факты, подтверждающие выдвинутый тезис.</a:t>
            </a:r>
            <a:endParaRPr lang="ru-RU" sz="3600" dirty="0">
              <a:latin typeface="Times New Roman"/>
              <a:ea typeface="Times New Roman"/>
            </a:endParaRPr>
          </a:p>
          <a:p>
            <a:pPr>
              <a:spcAft>
                <a:spcPts val="675"/>
              </a:spcAft>
            </a:pPr>
            <a:r>
              <a:rPr lang="ru-RU" sz="2800" b="1" dirty="0">
                <a:solidFill>
                  <a:srgbClr val="333333"/>
                </a:solidFill>
                <a:latin typeface="Helvetica"/>
                <a:ea typeface="Times New Roman"/>
                <a:cs typeface="Times New Roman"/>
              </a:rPr>
              <a:t>Вывод – это заключение, итог проведённого рассуждения.</a:t>
            </a:r>
            <a:endParaRPr lang="ru-RU" sz="3600" dirty="0">
              <a:latin typeface="Times New Roman"/>
              <a:ea typeface="Times New Roman"/>
            </a:endParaRPr>
          </a:p>
          <a:p>
            <a:endParaRPr lang="ru-RU" sz="2800" dirty="0">
              <a:latin typeface="Times New Roman"/>
              <a:ea typeface="Times New Roman"/>
            </a:endParaRPr>
          </a:p>
        </p:txBody>
      </p:sp>
    </p:spTree>
  </p:cSld>
  <p:clrMapOvr>
    <a:masterClrMapping/>
  </p:clrMapOvr>
  <p:transition spd="med">
    <p:pull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04617B"/>
                </a:solidFill>
              </a:rPr>
              <a:t>Альтернативные задания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821168"/>
          </a:xfrm>
        </p:spPr>
        <p:txBody>
          <a:bodyPr>
            <a:noAutofit/>
          </a:bodyPr>
          <a:lstStyle/>
          <a:p>
            <a:r>
              <a:rPr lang="ru-RU" sz="2000" dirty="0">
                <a:solidFill>
                  <a:srgbClr val="333333"/>
                </a:solidFill>
                <a:latin typeface="Verdana"/>
                <a:ea typeface="Times New Roman"/>
              </a:rPr>
              <a:t>Задание 9.1 Прокомментировать слова известного учёного-лингвиста, писателя или публициста о русском языке. Основная задача - раскрыть смысл высказывания, опираясь на конкретный языковой материал.</a:t>
            </a:r>
            <a:endParaRPr lang="ru-RU" sz="2000" dirty="0">
              <a:latin typeface="Times New Roman"/>
              <a:ea typeface="Times New Roman"/>
            </a:endParaRPr>
          </a:p>
          <a:p>
            <a:r>
              <a:rPr lang="ru-RU" sz="2000" dirty="0">
                <a:solidFill>
                  <a:srgbClr val="333333"/>
                </a:solidFill>
                <a:latin typeface="Verdana"/>
                <a:ea typeface="Times New Roman"/>
              </a:rPr>
              <a:t>Задание 9.2 Самостоятельно интерпретировать  (т.е. истолковывать, разъяснять, раскрывать) смысл ключевого фрагмента текста. Как правило, это предложение, в котором заключена главная мысль (идея) исходного текста. </a:t>
            </a:r>
          </a:p>
          <a:p>
            <a:r>
              <a:rPr lang="ru-RU" sz="2000" dirty="0">
                <a:solidFill>
                  <a:srgbClr val="333333"/>
                </a:solidFill>
                <a:latin typeface="Verdana"/>
                <a:ea typeface="Times New Roman"/>
                <a:cs typeface="Times New Roman"/>
              </a:rPr>
              <a:t>Задание 9.3 Написание сочинения-рассуждения на морально-этическую тему с опорой на предложенный текст и собственный жизненный опыт.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0" indent="0">
              <a:buNone/>
            </a:pPr>
            <a:endParaRPr lang="ru-RU" sz="2800" dirty="0"/>
          </a:p>
        </p:txBody>
      </p:sp>
    </p:spTree>
  </p:cSld>
  <p:clrMapOvr>
    <a:masterClrMapping/>
  </p:clrMapOvr>
  <p:transition spd="med">
    <p:pull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04617B"/>
                </a:solidFill>
              </a:rPr>
              <a:t>Методы и приёмы подготовки к сочинению-рассуждению</a:t>
            </a:r>
            <a:endParaRPr lang="ru-RU" sz="54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79512" y="2132856"/>
            <a:ext cx="8496944" cy="3408392"/>
          </a:xfrm>
        </p:spPr>
        <p:txBody>
          <a:bodyPr>
            <a:normAutofit fontScale="55000" lnSpcReduction="20000"/>
          </a:bodyPr>
          <a:lstStyle/>
          <a:p>
            <a:pPr marL="0" lvl="0" indent="0">
              <a:lnSpc>
                <a:spcPct val="115000"/>
              </a:lnSpc>
              <a:spcAft>
                <a:spcPts val="1000"/>
              </a:spcAft>
              <a:buSzPts val="1000"/>
              <a:buNone/>
              <a:tabLst>
                <a:tab pos="457200" algn="l"/>
              </a:tabLst>
            </a:pPr>
            <a:r>
              <a:rPr lang="ru-RU" sz="4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1.Фишбоун</a:t>
            </a:r>
            <a:endParaRPr lang="ru-RU" sz="4600" b="1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dirty="0">
                <a:solidFill>
                  <a:srgbClr val="000000"/>
                </a:solidFill>
                <a:latin typeface="Verdana"/>
                <a:ea typeface="Times New Roman"/>
              </a:rPr>
              <a:t>Голова — проблема, вопрос или тема, которые подлежат анализу.</a:t>
            </a:r>
            <a:endParaRPr lang="ru-RU" sz="3200" dirty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ru-RU" sz="3200" dirty="0">
              <a:solidFill>
                <a:srgbClr val="000000"/>
              </a:solidFill>
              <a:latin typeface="Verdana"/>
              <a:ea typeface="Times New Roman"/>
            </a:endParaRPr>
          </a:p>
          <a:p>
            <a:pPr marL="0" indent="0">
              <a:buNone/>
            </a:pPr>
            <a:r>
              <a:rPr lang="ru-RU" sz="3200" dirty="0">
                <a:solidFill>
                  <a:srgbClr val="000000"/>
                </a:solidFill>
                <a:latin typeface="Verdana"/>
                <a:ea typeface="Times New Roman"/>
              </a:rPr>
              <a:t>Верхние косточки — на них фиксируются основные понятия темы, причины, которые привели к проблеме.</a:t>
            </a:r>
            <a:endParaRPr lang="ru-RU" sz="3200" dirty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ru-RU" sz="3200" dirty="0">
              <a:solidFill>
                <a:srgbClr val="000000"/>
              </a:solidFill>
              <a:latin typeface="Verdana"/>
              <a:ea typeface="Times New Roman"/>
            </a:endParaRPr>
          </a:p>
          <a:p>
            <a:pPr marL="0" indent="0">
              <a:buNone/>
            </a:pPr>
            <a:r>
              <a:rPr lang="ru-RU" sz="3200" dirty="0">
                <a:solidFill>
                  <a:srgbClr val="000000"/>
                </a:solidFill>
                <a:latin typeface="Verdana"/>
                <a:ea typeface="Times New Roman"/>
              </a:rPr>
              <a:t>Нижние косточки — факты, подтверждающие наличие сформулированных причин, или суть понятий, указанных на схеме.</a:t>
            </a:r>
            <a:endParaRPr lang="ru-RU" sz="3200" dirty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ru-RU" sz="3200" dirty="0">
              <a:solidFill>
                <a:srgbClr val="000000"/>
              </a:solidFill>
              <a:latin typeface="Verdana"/>
              <a:ea typeface="Times New Roman"/>
            </a:endParaRPr>
          </a:p>
          <a:p>
            <a:pPr marL="0" indent="0">
              <a:buNone/>
            </a:pPr>
            <a:r>
              <a:rPr lang="ru-RU" sz="3200" dirty="0">
                <a:solidFill>
                  <a:srgbClr val="000000"/>
                </a:solidFill>
                <a:latin typeface="Verdana"/>
                <a:ea typeface="Times New Roman"/>
              </a:rPr>
              <a:t>Хвост — ответ на поставленный вопрос, выводы, обобщения.</a:t>
            </a:r>
            <a:endParaRPr lang="ru-RU" sz="3200" dirty="0">
              <a:latin typeface="Times New Roman"/>
              <a:ea typeface="Times New Roman"/>
            </a:endParaRPr>
          </a:p>
          <a:p>
            <a:pPr>
              <a:buNone/>
            </a:pPr>
            <a:endParaRPr lang="ru-RU" sz="3200" dirty="0"/>
          </a:p>
        </p:txBody>
      </p:sp>
    </p:spTree>
  </p:cSld>
  <p:clrMapOvr>
    <a:masterClrMapping/>
  </p:clrMapOvr>
  <p:transition spd="med">
    <p:pull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916832"/>
            <a:ext cx="8064896" cy="4389120"/>
          </a:xfrm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600" dirty="0">
                <a:latin typeface="Times New Roman"/>
                <a:ea typeface="Times New Roman"/>
                <a:cs typeface="Times New Roman"/>
              </a:rPr>
              <a:t>  </a:t>
            </a:r>
            <a:r>
              <a:rPr lang="ru-RU" sz="3600" b="1" dirty="0">
                <a:latin typeface="Times New Roman"/>
                <a:ea typeface="Times New Roman"/>
                <a:cs typeface="Times New Roman"/>
              </a:rPr>
              <a:t>2.</a:t>
            </a:r>
            <a:r>
              <a:rPr lang="ru-RU" sz="4800" b="1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Перекрёстная намётка идей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Перекрёстная намётка идей – это генерирование многочисленных идей по изучаемой теме и решений по заданной проблеме. </a:t>
            </a:r>
            <a:endParaRPr lang="ru-RU" sz="2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pull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 </a:t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lnSpc>
                <a:spcPct val="115000"/>
              </a:lnSpc>
              <a:spcAft>
                <a:spcPts val="1000"/>
              </a:spcAft>
              <a:buSzPts val="1000"/>
              <a:buNone/>
              <a:tabLst>
                <a:tab pos="457200" algn="l"/>
              </a:tabLst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ru-RU" sz="3200" b="1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Чтение с остановками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</a:p>
          <a:p>
            <a:pPr marL="0" lvl="0" indent="0">
              <a:lnSpc>
                <a:spcPct val="115000"/>
              </a:lnSpc>
              <a:spcAft>
                <a:spcPts val="1000"/>
              </a:spcAft>
              <a:buSzPts val="1000"/>
              <a:buNone/>
              <a:tabLst>
                <a:tab pos="457200" algn="l"/>
              </a:tabLst>
            </a:pP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Анализ удачных и неудачных школьных сочинений.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pull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/>
          </a:bodyPr>
          <a:lstStyle/>
          <a:p>
            <a:pPr algn="ctr"/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lnSpc>
                <a:spcPct val="115000"/>
              </a:lnSpc>
              <a:spcAft>
                <a:spcPts val="1000"/>
              </a:spcAft>
              <a:buSzPts val="1000"/>
              <a:buNone/>
              <a:tabLst>
                <a:tab pos="457200" algn="l"/>
              </a:tabLst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ru-RU" sz="32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Составление </a:t>
            </a:r>
            <a:r>
              <a:rPr lang="ru-RU" sz="3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синквейна</a:t>
            </a:r>
            <a:endParaRPr lang="ru-RU" sz="3200" b="1" dirty="0">
              <a:solidFill>
                <a:srgbClr val="00000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 стр. – существительное-тема</a:t>
            </a:r>
            <a:endParaRPr lang="ru-RU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 стр. – 2 прилагательных (причастий) - описание признаков явления</a:t>
            </a:r>
            <a:endParaRPr lang="ru-RU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3 стр. – 3 глагола - описание действий</a:t>
            </a:r>
            <a:endParaRPr lang="ru-RU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4 стр. - фраза из нескольких слов, отражающая личное отношение автора</a:t>
            </a:r>
            <a:endParaRPr lang="ru-RU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5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стр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– слово, резюмирующее тему</a:t>
            </a:r>
            <a:endParaRPr lang="ru-RU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lvl="0" indent="0">
              <a:lnSpc>
                <a:spcPct val="115000"/>
              </a:lnSpc>
              <a:spcAft>
                <a:spcPts val="1000"/>
              </a:spcAft>
              <a:buSzPts val="1000"/>
              <a:buNone/>
              <a:tabLst>
                <a:tab pos="457200" algn="l"/>
              </a:tabLst>
            </a:pP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pull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pPr algn="ctr"/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84784"/>
            <a:ext cx="8136904" cy="5256584"/>
          </a:xfrm>
        </p:spPr>
        <p:txBody>
          <a:bodyPr>
            <a:noAutofit/>
          </a:bodyPr>
          <a:lstStyle/>
          <a:p>
            <a:pPr marL="0" lvl="0" indent="0">
              <a:lnSpc>
                <a:spcPct val="115000"/>
              </a:lnSpc>
              <a:spcAft>
                <a:spcPts val="1000"/>
              </a:spcAft>
              <a:buSzPts val="1000"/>
              <a:buNone/>
              <a:tabLst>
                <a:tab pos="457200" algn="l"/>
              </a:tabLst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2800" b="1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Интеллект-карта, ментальная карта</a:t>
            </a:r>
            <a:r>
              <a:rPr lang="ru-RU" sz="28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 </a:t>
            </a:r>
          </a:p>
          <a:p>
            <a:pPr marL="0" lvl="0" indent="0">
              <a:lnSpc>
                <a:spcPct val="115000"/>
              </a:lnSpc>
              <a:spcAft>
                <a:spcPts val="1000"/>
              </a:spcAft>
              <a:buClr>
                <a:srgbClr val="0BD0D9"/>
              </a:buClr>
              <a:buSzPts val="1000"/>
              <a:buNone/>
              <a:tabLst>
                <a:tab pos="457200" algn="l"/>
              </a:tabLst>
            </a:pP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Интеллект-карта, ментальная карта - это мыслительная карта, которую можно описать как ассоциативную сеть, состоящую из образов и слов.  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pull dir="r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845</TotalTime>
  <Words>844</Words>
  <Application>Microsoft Office PowerPoint</Application>
  <PresentationFormat>Экран (4:3)</PresentationFormat>
  <Paragraphs>96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8" baseType="lpstr">
      <vt:lpstr>Calibri</vt:lpstr>
      <vt:lpstr>Constantia</vt:lpstr>
      <vt:lpstr>Helvetica</vt:lpstr>
      <vt:lpstr>Times New Roman</vt:lpstr>
      <vt:lpstr>Verdana</vt:lpstr>
      <vt:lpstr>Wingdings 2</vt:lpstr>
      <vt:lpstr>Поток</vt:lpstr>
      <vt:lpstr>Подготовка к сочинению в форме ОГЭ как один из способов развития творческого потенциала обучающихся</vt:lpstr>
      <vt:lpstr>Презентация PowerPoint</vt:lpstr>
      <vt:lpstr>Схема построения сочинения-рассуждения</vt:lpstr>
      <vt:lpstr>Альтернативные задания</vt:lpstr>
      <vt:lpstr>Методы и приёмы подготовки к сочинению-рассуждению</vt:lpstr>
      <vt:lpstr>Презентация PowerPoint</vt:lpstr>
      <vt:lpstr>    </vt:lpstr>
      <vt:lpstr>Презентация PowerPoint</vt:lpstr>
      <vt:lpstr>Презентация PowerPoint</vt:lpstr>
      <vt:lpstr>Презентация PowerPoint</vt:lpstr>
      <vt:lpstr>Клише</vt:lpstr>
      <vt:lpstr>Критерии оценивания</vt:lpstr>
      <vt:lpstr>     Способы организации учебной деятельности при подготовке к ОГЭ </vt:lpstr>
      <vt:lpstr>Уроки русского языка</vt:lpstr>
      <vt:lpstr>Консультации</vt:lpstr>
      <vt:lpstr>Элективный курс</vt:lpstr>
      <vt:lpstr>Принципы подготовки к ОГЭ</vt:lpstr>
      <vt:lpstr>Презентация PowerPoint</vt:lpstr>
      <vt:lpstr>Презентация PowerPoint</vt:lpstr>
      <vt:lpstr>Сайты по подготовке к ОГЭ</vt:lpstr>
      <vt:lpstr>Презентация PowerPoint</vt:lpstr>
    </vt:vector>
  </TitlesOfParts>
  <Company>Krokoz™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Сочи 2014</dc:title>
  <dc:creator>Администратор</dc:creator>
  <cp:lastModifiedBy>Светлана Дильман</cp:lastModifiedBy>
  <cp:revision>116</cp:revision>
  <dcterms:created xsi:type="dcterms:W3CDTF">2013-10-25T14:33:28Z</dcterms:created>
  <dcterms:modified xsi:type="dcterms:W3CDTF">2023-10-10T11:00:23Z</dcterms:modified>
</cp:coreProperties>
</file>