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257" r:id="rId3"/>
    <p:sldId id="258" r:id="rId4"/>
    <p:sldId id="259" r:id="rId5"/>
    <p:sldId id="260" r:id="rId6"/>
    <p:sldId id="261" r:id="rId7"/>
    <p:sldId id="279" r:id="rId8"/>
    <p:sldId id="315" r:id="rId9"/>
    <p:sldId id="272" r:id="rId10"/>
    <p:sldId id="262" r:id="rId11"/>
    <p:sldId id="263" r:id="rId12"/>
    <p:sldId id="264" r:id="rId13"/>
    <p:sldId id="269" r:id="rId14"/>
    <p:sldId id="268" r:id="rId15"/>
    <p:sldId id="266" r:id="rId16"/>
    <p:sldId id="265" r:id="rId17"/>
    <p:sldId id="273" r:id="rId18"/>
    <p:sldId id="274" r:id="rId19"/>
    <p:sldId id="275" r:id="rId20"/>
    <p:sldId id="277" r:id="rId21"/>
    <p:sldId id="319" r:id="rId22"/>
    <p:sldId id="278" r:id="rId23"/>
    <p:sldId id="267" r:id="rId24"/>
    <p:sldId id="309" r:id="rId25"/>
    <p:sldId id="281" r:id="rId26"/>
    <p:sldId id="282" r:id="rId27"/>
    <p:sldId id="310" r:id="rId28"/>
    <p:sldId id="283" r:id="rId29"/>
    <p:sldId id="301" r:id="rId30"/>
    <p:sldId id="311" r:id="rId31"/>
    <p:sldId id="313" r:id="rId32"/>
    <p:sldId id="302" r:id="rId33"/>
    <p:sldId id="284" r:id="rId34"/>
    <p:sldId id="305" r:id="rId35"/>
    <p:sldId id="316" r:id="rId36"/>
    <p:sldId id="317" r:id="rId37"/>
    <p:sldId id="318" r:id="rId38"/>
    <p:sldId id="295" r:id="rId39"/>
    <p:sldId id="296" r:id="rId40"/>
    <p:sldId id="304" r:id="rId41"/>
    <p:sldId id="303" r:id="rId42"/>
    <p:sldId id="288" r:id="rId43"/>
    <p:sldId id="308" r:id="rId44"/>
    <p:sldId id="290" r:id="rId45"/>
    <p:sldId id="291" r:id="rId46"/>
    <p:sldId id="312" r:id="rId47"/>
    <p:sldId id="314" r:id="rId48"/>
    <p:sldId id="300" r:id="rId49"/>
    <p:sldId id="293" r:id="rId5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2AC3"/>
    <a:srgbClr val="FED6D2"/>
    <a:srgbClr val="EAFED2"/>
    <a:srgbClr val="FDB9B9"/>
    <a:srgbClr val="D5FAD2"/>
    <a:srgbClr val="FED0E8"/>
    <a:srgbClr val="071B7F"/>
    <a:srgbClr val="00A249"/>
    <a:srgbClr val="F9EEED"/>
    <a:srgbClr val="EFEB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26" autoAdjust="0"/>
    <p:restoredTop sz="98157" autoAdjust="0"/>
  </p:normalViewPr>
  <p:slideViewPr>
    <p:cSldViewPr>
      <p:cViewPr>
        <p:scale>
          <a:sx n="80" d="100"/>
          <a:sy n="80" d="100"/>
        </p:scale>
        <p:origin x="-1338" y="-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A01786-79FD-4739-97EB-B152FF0D37C4}" type="datetimeFigureOut">
              <a:rPr lang="ru-RU" smtClean="0"/>
              <a:pPr/>
              <a:t>12.03.2023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250321-BBA7-4C5D-B640-4E8EFDA9E8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133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50321-BBA7-4C5D-B640-4E8EFDA9E86C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50321-BBA7-4C5D-B640-4E8EFDA9E86C}" type="slidenum">
              <a:rPr lang="ru-RU" smtClean="0"/>
              <a:pPr/>
              <a:t>45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50321-BBA7-4C5D-B640-4E8EFDA9E86C}" type="slidenum">
              <a:rPr lang="ru-RU" smtClean="0"/>
              <a:pPr/>
              <a:t>46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3" Type="http://schemas.openxmlformats.org/officeDocument/2006/relationships/slide" Target="slide25.xml"/><Relationship Id="rId7" Type="http://schemas.openxmlformats.org/officeDocument/2006/relationships/slide" Target="slide40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8.xml"/><Relationship Id="rId11" Type="http://schemas.openxmlformats.org/officeDocument/2006/relationships/slide" Target="slide49.xml"/><Relationship Id="rId5" Type="http://schemas.openxmlformats.org/officeDocument/2006/relationships/slide" Target="slide34.xml"/><Relationship Id="rId10" Type="http://schemas.openxmlformats.org/officeDocument/2006/relationships/slide" Target="slide47.xml"/><Relationship Id="rId4" Type="http://schemas.openxmlformats.org/officeDocument/2006/relationships/slide" Target="slide29.xml"/><Relationship Id="rId9" Type="http://schemas.openxmlformats.org/officeDocument/2006/relationships/slide" Target="slide4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slide" Target="slide1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slide" Target="slide1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slide" Target="slide1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30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12.png"/><Relationship Id="rId7" Type="http://schemas.openxmlformats.org/officeDocument/2006/relationships/slide" Target="slide1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image" Target="../media/image44.w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1052736"/>
            <a:ext cx="7236296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Мультимедийная разработка учебного занятия</a:t>
            </a:r>
            <a:endParaRPr lang="ru-RU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71392" y="2708920"/>
            <a:ext cx="5472608" cy="1752600"/>
          </a:xfrm>
        </p:spPr>
        <p:txBody>
          <a:bodyPr>
            <a:normAutofit fontScale="85000" lnSpcReduction="10000"/>
          </a:bodyPr>
          <a:lstStyle/>
          <a:p>
            <a:pPr algn="l">
              <a:defRPr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cs typeface="Times New Roman" pitchFamily="54" charset="0"/>
              </a:rPr>
              <a:t>Тема урока:  «Свойства равнобедренного треугольника»</a:t>
            </a:r>
            <a:endParaRPr lang="ru-RU" i="1" dirty="0" smtClean="0">
              <a:solidFill>
                <a:schemeClr val="accent1">
                  <a:lumMod val="75000"/>
                </a:schemeClr>
              </a:solidFill>
              <a:cs typeface="Times New Roman" pitchFamily="54" charset="0"/>
            </a:endParaRPr>
          </a:p>
          <a:p>
            <a:pPr algn="l">
              <a:defRPr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cs typeface="Times New Roman" pitchFamily="54" charset="0"/>
              </a:rPr>
              <a:t>Предмет: геометрия</a:t>
            </a:r>
            <a:endParaRPr lang="ru-RU" i="1" dirty="0" smtClean="0">
              <a:solidFill>
                <a:schemeClr val="accent1">
                  <a:lumMod val="75000"/>
                </a:schemeClr>
              </a:solidFill>
              <a:cs typeface="Times New Roman" pitchFamily="54" charset="0"/>
            </a:endParaRPr>
          </a:p>
          <a:p>
            <a:pPr algn="l">
              <a:defRPr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cs typeface="Times New Roman" pitchFamily="54" charset="0"/>
              </a:rPr>
              <a:t>Класс: 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cs typeface="Times New Roman" pitchFamily="54" charset="0"/>
              </a:rPr>
              <a:t>7</a:t>
            </a:r>
            <a:endParaRPr lang="ru-RU" i="1" dirty="0" smtClean="0">
              <a:solidFill>
                <a:schemeClr val="accent1">
                  <a:lumMod val="75000"/>
                </a:schemeClr>
              </a:solidFill>
              <a:cs typeface="Times New Roman" pitchFamily="54" charset="0"/>
            </a:endParaRP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785926"/>
            <a:ext cx="7353450" cy="452596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  <a:buNone/>
            </a:pPr>
            <a:r>
              <a:rPr lang="ru-RU" b="1" i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i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Формы организации  познавательной деятельности</a:t>
            </a:r>
            <a:endParaRPr lang="ru-RU" i="1" dirty="0" smtClean="0"/>
          </a:p>
          <a:p>
            <a:pPr lvl="0">
              <a:lnSpc>
                <a:spcPct val="110000"/>
              </a:lnSpc>
              <a:buNone/>
            </a:pPr>
            <a:r>
              <a:rPr lang="ru-RU" b="1" i="1" u="sng" dirty="0" smtClean="0">
                <a:ln w="1905"/>
                <a:solidFill>
                  <a:srgbClr val="071B7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Фронтальная: </a:t>
            </a:r>
          </a:p>
          <a:p>
            <a:pPr lvl="0">
              <a:lnSpc>
                <a:spcPct val="110000"/>
              </a:lnSpc>
              <a:buNone/>
            </a:pPr>
            <a:r>
              <a:rPr lang="ru-RU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перед учащимися ставится проблема: </a:t>
            </a:r>
            <a:r>
              <a:rPr lang="ru-RU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какими свойствами будет обладать равнобедренный треугольник </a:t>
            </a:r>
            <a:r>
              <a:rPr lang="ru-RU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(на этапе актуализации знаний и этапе усвоения новых знаний).</a:t>
            </a:r>
          </a:p>
          <a:p>
            <a:pPr>
              <a:lnSpc>
                <a:spcPct val="110000"/>
              </a:lnSpc>
              <a:buNone/>
            </a:pPr>
            <a:endParaRPr lang="ru-RU" b="1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10000"/>
              </a:lnSpc>
              <a:buNone/>
            </a:pPr>
            <a:r>
              <a:rPr lang="ru-RU" b="1" i="1" dirty="0" smtClean="0">
                <a:ln w="1905"/>
                <a:solidFill>
                  <a:srgbClr val="071B7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i="1" u="sng" dirty="0" smtClean="0">
                <a:ln w="1905"/>
                <a:solidFill>
                  <a:srgbClr val="071B7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Индивидуальная работа:</a:t>
            </a:r>
          </a:p>
          <a:p>
            <a:pPr lvl="0">
              <a:lnSpc>
                <a:spcPct val="110000"/>
              </a:lnSpc>
              <a:buNone/>
            </a:pPr>
            <a:r>
              <a:rPr lang="ru-RU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самостоятельная учебная деятельность учащихся по выделению элементов новых знаний;</a:t>
            </a:r>
          </a:p>
          <a:p>
            <a:pPr lvl="0">
              <a:lnSpc>
                <a:spcPct val="110000"/>
              </a:lnSpc>
              <a:buNone/>
            </a:pPr>
            <a:r>
              <a:rPr lang="ru-RU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практическая учебная деятельность учащихся.</a:t>
            </a:r>
          </a:p>
          <a:p>
            <a:pPr>
              <a:buNone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27584" y="2564904"/>
            <a:ext cx="360040" cy="360040"/>
          </a:xfrm>
          <a:prstGeom prst="actionButtonForwardNex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395536" y="2564904"/>
            <a:ext cx="360040" cy="360040"/>
          </a:xfrm>
          <a:prstGeom prst="actionButtonBackPreviou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 конец 5">
            <a:hlinkClick r:id="" action="ppaction://hlinkshowjump?jump=lastslide" highlightClick="1"/>
          </p:cNvPr>
          <p:cNvSpPr/>
          <p:nvPr/>
        </p:nvSpPr>
        <p:spPr>
          <a:xfrm>
            <a:off x="827584" y="3212976"/>
            <a:ext cx="360040" cy="360040"/>
          </a:xfrm>
          <a:prstGeom prst="actionButtonEn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 начало 6">
            <a:hlinkClick r:id="" action="ppaction://hlinkshowjump?jump=firstslide" highlightClick="1"/>
          </p:cNvPr>
          <p:cNvSpPr/>
          <p:nvPr/>
        </p:nvSpPr>
        <p:spPr>
          <a:xfrm>
            <a:off x="395536" y="3212976"/>
            <a:ext cx="360040" cy="360040"/>
          </a:xfrm>
          <a:prstGeom prst="actionButtonBeginning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возврат 7">
            <a:hlinkClick r:id="" action="ppaction://hlinkshowjump?jump=lastslideviewed" highlightClick="1"/>
          </p:cNvPr>
          <p:cNvSpPr/>
          <p:nvPr/>
        </p:nvSpPr>
        <p:spPr>
          <a:xfrm>
            <a:off x="611560" y="3717032"/>
            <a:ext cx="360040" cy="360040"/>
          </a:xfrm>
          <a:prstGeom prst="actionButtonRetur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642918"/>
            <a:ext cx="77867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 smtClean="0">
                <a:solidFill>
                  <a:srgbClr val="071B7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Ведущая деятельность, осваиваемая в системе занятости:      </a:t>
            </a: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познавательная, информационно-коммуникационная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81724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n w="1905"/>
                <a:solidFill>
                  <a:srgbClr val="071B7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Содержание учебного материала</a:t>
            </a:r>
            <a:endParaRPr lang="ru-RU" dirty="0">
              <a:solidFill>
                <a:srgbClr val="071B7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55168" y="1268760"/>
            <a:ext cx="7488832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800" b="1" dirty="0" smtClean="0">
                <a:ln w="1905"/>
                <a:solidFill>
                  <a:srgbClr val="071B7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Свойства равнобедренного треугольника и простейшие задачи на их применение.</a:t>
            </a:r>
          </a:p>
          <a:p>
            <a:pPr>
              <a:buNone/>
            </a:pPr>
            <a:endParaRPr lang="ru-RU" sz="2800" b="1" dirty="0" smtClean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u="sng" dirty="0" smtClean="0">
                <a:ln w="1905"/>
                <a:solidFill>
                  <a:srgbClr val="071B7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Теоретический материал:</a:t>
            </a:r>
          </a:p>
          <a:p>
            <a:pPr>
              <a:buNone/>
            </a:pPr>
            <a:r>
              <a:rPr lang="ru-RU" sz="2800" b="1" i="1" dirty="0" smtClean="0">
                <a:ln w="1905"/>
                <a:solidFill>
                  <a:srgbClr val="071B7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Определение. </a:t>
            </a:r>
          </a:p>
          <a:p>
            <a:pPr>
              <a:buNone/>
            </a:pPr>
            <a:r>
              <a:rPr lang="ru-RU" sz="28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Треугольник называется равнобедренным, если две его стороны равны.</a:t>
            </a:r>
          </a:p>
          <a:p>
            <a:pPr>
              <a:buNone/>
            </a:pPr>
            <a:r>
              <a:rPr lang="ru-RU" sz="2800" b="1" i="1" dirty="0" smtClean="0">
                <a:ln w="1905"/>
                <a:solidFill>
                  <a:srgbClr val="071B7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Свойства. </a:t>
            </a:r>
          </a:p>
          <a:p>
            <a:pPr>
              <a:buNone/>
            </a:pPr>
            <a:r>
              <a:rPr lang="ru-RU" sz="28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aseline="30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В равнобедренном треугольнике  углы при  основании равны.</a:t>
            </a:r>
          </a:p>
          <a:p>
            <a:pPr marL="457200" indent="-457200">
              <a:buNone/>
            </a:pPr>
            <a:r>
              <a:rPr lang="ru-RU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2</a:t>
            </a:r>
            <a:r>
              <a:rPr lang="ru-RU" sz="2800" baseline="30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В равнобедренном треугольнике         биссектриса, проведенная к основанию, является медианой и высотой.</a:t>
            </a:r>
          </a:p>
          <a:p>
            <a:endParaRPr lang="ru-RU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27584" y="2564904"/>
            <a:ext cx="360040" cy="360040"/>
          </a:xfrm>
          <a:prstGeom prst="actionButtonForwardNex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395536" y="2564904"/>
            <a:ext cx="360040" cy="360040"/>
          </a:xfrm>
          <a:prstGeom prst="actionButtonBackPreviou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 конец 5">
            <a:hlinkClick r:id="" action="ppaction://hlinkshowjump?jump=lastslide" highlightClick="1"/>
          </p:cNvPr>
          <p:cNvSpPr/>
          <p:nvPr/>
        </p:nvSpPr>
        <p:spPr>
          <a:xfrm>
            <a:off x="827584" y="3212976"/>
            <a:ext cx="360040" cy="360040"/>
          </a:xfrm>
          <a:prstGeom prst="actionButtonEn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 начало 6">
            <a:hlinkClick r:id="" action="ppaction://hlinkshowjump?jump=firstslide" highlightClick="1"/>
          </p:cNvPr>
          <p:cNvSpPr/>
          <p:nvPr/>
        </p:nvSpPr>
        <p:spPr>
          <a:xfrm>
            <a:off x="395536" y="3212976"/>
            <a:ext cx="360040" cy="360040"/>
          </a:xfrm>
          <a:prstGeom prst="actionButtonBeginning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возврат 7">
            <a:hlinkClick r:id="" action="ppaction://hlinkshowjump?jump=lastslideviewed" highlightClick="1"/>
          </p:cNvPr>
          <p:cNvSpPr/>
          <p:nvPr/>
        </p:nvSpPr>
        <p:spPr>
          <a:xfrm>
            <a:off x="611560" y="3717032"/>
            <a:ext cx="360040" cy="360040"/>
          </a:xfrm>
          <a:prstGeom prst="actionButtonRetur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104" y="476672"/>
            <a:ext cx="8064896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n w="1905"/>
                <a:solidFill>
                  <a:srgbClr val="071B7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Единица содержания образования</a:t>
            </a:r>
            <a:endParaRPr lang="ru-RU" dirty="0">
              <a:solidFill>
                <a:srgbClr val="071B7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79712" y="1484784"/>
            <a:ext cx="6984776" cy="4525963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Способ ввода свойств равнобедренного треугольника - использование первого признака равенства треугольников, определение медианы, биссектрисы, высоты и равнобедренного треугольника.</a:t>
            </a:r>
          </a:p>
          <a:p>
            <a:pPr marL="0">
              <a:spcBef>
                <a:spcPts val="0"/>
              </a:spcBef>
              <a:buNone/>
            </a:pPr>
            <a:r>
              <a:rPr lang="ru-RU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Выделение при решении простейших задач основных свойств равнобедренного треугольника.</a:t>
            </a:r>
          </a:p>
          <a:p>
            <a:pPr marL="0">
              <a:spcBef>
                <a:spcPts val="0"/>
              </a:spcBef>
              <a:buNone/>
            </a:pPr>
            <a:endParaRPr lang="ru-RU" sz="2400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27584" y="2564904"/>
            <a:ext cx="360040" cy="360040"/>
          </a:xfrm>
          <a:prstGeom prst="actionButtonForwardNex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395536" y="2564904"/>
            <a:ext cx="360040" cy="360040"/>
          </a:xfrm>
          <a:prstGeom prst="actionButtonBackPreviou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 конец 5">
            <a:hlinkClick r:id="" action="ppaction://hlinkshowjump?jump=lastslide" highlightClick="1"/>
          </p:cNvPr>
          <p:cNvSpPr/>
          <p:nvPr/>
        </p:nvSpPr>
        <p:spPr>
          <a:xfrm>
            <a:off x="827584" y="3212976"/>
            <a:ext cx="360040" cy="360040"/>
          </a:xfrm>
          <a:prstGeom prst="actionButtonEn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 начало 6">
            <a:hlinkClick r:id="" action="ppaction://hlinkshowjump?jump=firstslide" highlightClick="1"/>
          </p:cNvPr>
          <p:cNvSpPr/>
          <p:nvPr/>
        </p:nvSpPr>
        <p:spPr>
          <a:xfrm>
            <a:off x="395536" y="3212976"/>
            <a:ext cx="360040" cy="360040"/>
          </a:xfrm>
          <a:prstGeom prst="actionButtonBeginning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возврат 7">
            <a:hlinkClick r:id="" action="ppaction://hlinkshowjump?jump=lastslideviewed" highlightClick="1"/>
          </p:cNvPr>
          <p:cNvSpPr/>
          <p:nvPr/>
        </p:nvSpPr>
        <p:spPr>
          <a:xfrm>
            <a:off x="611560" y="3717032"/>
            <a:ext cx="360040" cy="360040"/>
          </a:xfrm>
          <a:prstGeom prst="actionButtonRetur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6692" y="4437112"/>
            <a:ext cx="4177308" cy="2156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n w="1905"/>
                <a:solidFill>
                  <a:srgbClr val="071B7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Гипотеза урока:</a:t>
            </a:r>
            <a:endParaRPr lang="ru-RU" dirty="0">
              <a:solidFill>
                <a:srgbClr val="071B7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1484784"/>
            <a:ext cx="7200800" cy="38290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Если среди всех треугольников существуют равнобедренные треугольники, то они обладают едиными свойствами, что поможет быстро решать задачи на нахождение связи между элементами равнобедренного треугольника.</a:t>
            </a:r>
            <a:r>
              <a:rPr lang="ru-RU" sz="2600" dirty="0" smtClean="0"/>
              <a:t>  </a:t>
            </a:r>
          </a:p>
          <a:p>
            <a:pPr>
              <a:lnSpc>
                <a:spcPct val="150000"/>
              </a:lnSpc>
              <a:buNone/>
            </a:pP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27584" y="2564904"/>
            <a:ext cx="360040" cy="360040"/>
          </a:xfrm>
          <a:prstGeom prst="actionButtonForwardNex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395536" y="2564904"/>
            <a:ext cx="360040" cy="360040"/>
          </a:xfrm>
          <a:prstGeom prst="actionButtonBackPreviou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 конец 5">
            <a:hlinkClick r:id="" action="ppaction://hlinkshowjump?jump=lastslide" highlightClick="1"/>
          </p:cNvPr>
          <p:cNvSpPr/>
          <p:nvPr/>
        </p:nvSpPr>
        <p:spPr>
          <a:xfrm>
            <a:off x="827584" y="3212976"/>
            <a:ext cx="360040" cy="360040"/>
          </a:xfrm>
          <a:prstGeom prst="actionButtonEn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 начало 6">
            <a:hlinkClick r:id="" action="ppaction://hlinkshowjump?jump=firstslide" highlightClick="1"/>
          </p:cNvPr>
          <p:cNvSpPr/>
          <p:nvPr/>
        </p:nvSpPr>
        <p:spPr>
          <a:xfrm>
            <a:off x="395536" y="3212976"/>
            <a:ext cx="360040" cy="360040"/>
          </a:xfrm>
          <a:prstGeom prst="actionButtonBeginning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возврат 7">
            <a:hlinkClick r:id="" action="ppaction://hlinkshowjump?jump=lastslideviewed" highlightClick="1"/>
          </p:cNvPr>
          <p:cNvSpPr/>
          <p:nvPr/>
        </p:nvSpPr>
        <p:spPr>
          <a:xfrm>
            <a:off x="611560" y="3717032"/>
            <a:ext cx="360040" cy="360040"/>
          </a:xfrm>
          <a:prstGeom prst="actionButtonRetur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http://p.alejka.pl/i2/p_new/25/38/duza-ekierka-geometryczna-z-uchwytem-rotring-14-cm_0_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>
            <a:off x="5814924" y="5419740"/>
            <a:ext cx="2471852" cy="1062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www.proshkolu.ru/content/media/pic/std/3000000/2240000/2239093-7acd9447b354cc7e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044444" flipH="1">
            <a:off x="7215206" y="5143512"/>
            <a:ext cx="1295409" cy="1062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7571184" cy="114300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ln w="1905"/>
                <a:solidFill>
                  <a:srgbClr val="2B41A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Структура учебного занятия</a:t>
            </a:r>
            <a:endParaRPr lang="ru-RU" sz="3600" dirty="0">
              <a:solidFill>
                <a:srgbClr val="2B41A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7704" y="980728"/>
            <a:ext cx="7056784" cy="56612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700" b="1" dirty="0" smtClean="0">
                <a:ln w="1905"/>
                <a:solidFill>
                  <a:srgbClr val="071B7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u="sng" dirty="0" smtClean="0">
                <a:ln w="1905"/>
                <a:solidFill>
                  <a:srgbClr val="071B7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Организационный момент.</a:t>
            </a:r>
          </a:p>
          <a:p>
            <a:pPr algn="ctr">
              <a:buNone/>
            </a:pPr>
            <a:r>
              <a:rPr lang="ru-RU" sz="1700" b="1" u="sng" dirty="0" smtClean="0">
                <a:ln w="1905"/>
                <a:solidFill>
                  <a:srgbClr val="071B7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Подготовительный этап</a:t>
            </a:r>
          </a:p>
          <a:p>
            <a:pPr>
              <a:buNone/>
            </a:pPr>
            <a:r>
              <a:rPr lang="ru-RU" sz="17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Шаг 1</a:t>
            </a:r>
            <a:r>
              <a:rPr lang="ru-RU" sz="17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- </a:t>
            </a:r>
            <a:r>
              <a:rPr lang="ru-RU" sz="17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мотивирование: актуализация опорных знаний и фиксирование затруднения в пробном действии.</a:t>
            </a:r>
          </a:p>
          <a:p>
            <a:pPr>
              <a:buNone/>
            </a:pPr>
            <a:r>
              <a:rPr lang="ru-RU" sz="17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Шаг 2 </a:t>
            </a:r>
            <a:r>
              <a:rPr lang="ru-RU" sz="17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рефлексия изменившихся условий: понимание места и причины затруднения, определение границы между знанием и незнанием.</a:t>
            </a:r>
          </a:p>
          <a:p>
            <a:pPr>
              <a:buNone/>
            </a:pPr>
            <a:r>
              <a:rPr lang="ru-RU" sz="17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Шаг 3 </a:t>
            </a:r>
            <a:r>
              <a:rPr lang="ru-RU" sz="17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постановка учащимися цели урока как собственной учебной задачи. </a:t>
            </a:r>
          </a:p>
          <a:p>
            <a:pPr algn="ctr">
              <a:buNone/>
            </a:pPr>
            <a:r>
              <a:rPr lang="ru-RU" sz="1700" b="1" u="sng" dirty="0" smtClean="0">
                <a:ln w="1905"/>
                <a:solidFill>
                  <a:srgbClr val="071B7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Основной этап – открытие новых знаний.</a:t>
            </a:r>
          </a:p>
          <a:p>
            <a:pPr>
              <a:buNone/>
            </a:pPr>
            <a:r>
              <a:rPr lang="ru-RU" sz="1700" b="1" i="1" dirty="0" smtClean="0">
                <a:ln w="1905"/>
                <a:solidFill>
                  <a:srgbClr val="071B7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Шаг 4 </a:t>
            </a:r>
            <a:r>
              <a:rPr lang="ru-RU" sz="170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7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разработка проекта выхода из затруднения.</a:t>
            </a:r>
          </a:p>
          <a:p>
            <a:pPr>
              <a:buNone/>
            </a:pPr>
            <a:r>
              <a:rPr lang="ru-RU" sz="17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Шаг 5 </a:t>
            </a:r>
            <a:r>
              <a:rPr lang="ru-RU" sz="17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реализация готового проекта – открытие новых знаний.</a:t>
            </a:r>
          </a:p>
          <a:p>
            <a:pPr>
              <a:buNone/>
            </a:pPr>
            <a:r>
              <a:rPr lang="ru-RU" sz="17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Шаг 6 </a:t>
            </a:r>
            <a:r>
              <a:rPr lang="ru-RU" sz="17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первичное закрепление с проговариванием во внешней речи.</a:t>
            </a:r>
          </a:p>
          <a:p>
            <a:pPr algn="ctr">
              <a:buNone/>
            </a:pPr>
            <a:r>
              <a:rPr lang="ru-RU" sz="1700" b="1" u="sng" dirty="0" smtClean="0">
                <a:ln w="1905"/>
                <a:solidFill>
                  <a:srgbClr val="071B7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Заключительный этап – применение и рефлексия.</a:t>
            </a:r>
          </a:p>
          <a:p>
            <a:pPr>
              <a:buNone/>
            </a:pPr>
            <a:r>
              <a:rPr lang="ru-RU" sz="17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Шаг 7 </a:t>
            </a:r>
            <a:r>
              <a:rPr lang="ru-RU" sz="17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включение в систему знаний и повторение.</a:t>
            </a:r>
          </a:p>
          <a:p>
            <a:pPr>
              <a:buNone/>
            </a:pPr>
            <a:r>
              <a:rPr lang="ru-RU" sz="17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Шаг 8 </a:t>
            </a:r>
            <a:r>
              <a:rPr lang="ru-RU" sz="17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рефлексия учебной деятельности на уроке.</a:t>
            </a:r>
          </a:p>
          <a:p>
            <a:pPr>
              <a:buNone/>
            </a:pPr>
            <a:r>
              <a:rPr lang="ru-RU" sz="17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Итоги урока.</a:t>
            </a:r>
            <a:endParaRPr lang="en-US" sz="1700" b="1" i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7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  <a:hlinkClick r:id="rId11" action="ppaction://hlinksldjump"/>
              </a:rPr>
              <a:t>Домашнее задание.</a:t>
            </a:r>
            <a:endParaRPr lang="ru-RU" sz="1700" b="1" i="1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27584" y="2564904"/>
            <a:ext cx="360040" cy="360040"/>
          </a:xfrm>
          <a:prstGeom prst="actionButtonForwardNex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395536" y="2564904"/>
            <a:ext cx="360040" cy="360040"/>
          </a:xfrm>
          <a:prstGeom prst="actionButtonBackPreviou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 конец 5">
            <a:hlinkClick r:id="" action="ppaction://hlinkshowjump?jump=lastslide" highlightClick="1"/>
          </p:cNvPr>
          <p:cNvSpPr/>
          <p:nvPr/>
        </p:nvSpPr>
        <p:spPr>
          <a:xfrm>
            <a:off x="827584" y="3212976"/>
            <a:ext cx="360040" cy="360040"/>
          </a:xfrm>
          <a:prstGeom prst="actionButtonEn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 начало 6">
            <a:hlinkClick r:id="" action="ppaction://hlinkshowjump?jump=firstslide" highlightClick="1"/>
          </p:cNvPr>
          <p:cNvSpPr/>
          <p:nvPr/>
        </p:nvSpPr>
        <p:spPr>
          <a:xfrm>
            <a:off x="395536" y="3212976"/>
            <a:ext cx="360040" cy="360040"/>
          </a:xfrm>
          <a:prstGeom prst="actionButtonBeginning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возврат 7">
            <a:hlinkClick r:id="" action="ppaction://hlinkshowjump?jump=lastslideviewed" highlightClick="1"/>
          </p:cNvPr>
          <p:cNvSpPr/>
          <p:nvPr/>
        </p:nvSpPr>
        <p:spPr>
          <a:xfrm>
            <a:off x="611560" y="3717032"/>
            <a:ext cx="360040" cy="360040"/>
          </a:xfrm>
          <a:prstGeom prst="actionButtonRetur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8388424" cy="1412776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ln w="1905"/>
                <a:solidFill>
                  <a:srgbClr val="071B7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Оборудование, информационно-коммуникационная образовательная среда, учебно-методические материалы</a:t>
            </a:r>
            <a:endParaRPr lang="ru-RU" sz="2800" dirty="0">
              <a:solidFill>
                <a:srgbClr val="071B7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7704" y="2332037"/>
            <a:ext cx="6635080" cy="2681139"/>
          </a:xfrm>
        </p:spPr>
        <p:txBody>
          <a:bodyPr/>
          <a:lstStyle/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ru-RU" sz="240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Рабочее место учителя (мультимедийный комплекс)</a:t>
            </a: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ru-RU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Презентация к уроку</a:t>
            </a: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Линейки, угольники</a:t>
            </a: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Раздаточный материал.</a:t>
            </a:r>
          </a:p>
          <a:p>
            <a:pPr>
              <a:buNone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27584" y="2492896"/>
            <a:ext cx="360040" cy="360040"/>
          </a:xfrm>
          <a:prstGeom prst="actionButtonForwardNex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395536" y="2492896"/>
            <a:ext cx="360040" cy="360040"/>
          </a:xfrm>
          <a:prstGeom prst="actionButtonBackPreviou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 конец 5">
            <a:hlinkClick r:id="" action="ppaction://hlinkshowjump?jump=lastslide" highlightClick="1"/>
          </p:cNvPr>
          <p:cNvSpPr/>
          <p:nvPr/>
        </p:nvSpPr>
        <p:spPr>
          <a:xfrm>
            <a:off x="827584" y="3140968"/>
            <a:ext cx="360040" cy="360040"/>
          </a:xfrm>
          <a:prstGeom prst="actionButtonEn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 начало 6">
            <a:hlinkClick r:id="" action="ppaction://hlinkshowjump?jump=firstslide" highlightClick="1"/>
          </p:cNvPr>
          <p:cNvSpPr/>
          <p:nvPr/>
        </p:nvSpPr>
        <p:spPr>
          <a:xfrm>
            <a:off x="395536" y="3140968"/>
            <a:ext cx="360040" cy="360040"/>
          </a:xfrm>
          <a:prstGeom prst="actionButtonBeginning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возврат 7">
            <a:hlinkClick r:id="" action="ppaction://hlinkshowjump?jump=lastslideviewed" highlightClick="1"/>
          </p:cNvPr>
          <p:cNvSpPr/>
          <p:nvPr/>
        </p:nvSpPr>
        <p:spPr>
          <a:xfrm>
            <a:off x="611560" y="3717032"/>
            <a:ext cx="360040" cy="360040"/>
          </a:xfrm>
          <a:prstGeom prst="actionButtonRetur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3052" y="5013176"/>
            <a:ext cx="4430947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114300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Ключевые понятия, термины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95736" y="1412776"/>
            <a:ext cx="6779096" cy="4525963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Треугольник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Углы треугольника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Стороны треугольника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Равные треугольники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Медиана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Биссектриса треугольника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Перпендикуляр к прямой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Высота треугольника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Основание треугольника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Равнобедренный треугольник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Равносторонний треугольник</a:t>
            </a:r>
          </a:p>
          <a:p>
            <a:pPr>
              <a:buFont typeface="Wingdings" pitchFamily="2" charset="2"/>
              <a:buChar char="Ø"/>
            </a:pP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27584" y="2564904"/>
            <a:ext cx="360040" cy="360040"/>
          </a:xfrm>
          <a:prstGeom prst="actionButtonForwardNex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395536" y="2564904"/>
            <a:ext cx="360040" cy="360040"/>
          </a:xfrm>
          <a:prstGeom prst="actionButtonBackPreviou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 конец 5">
            <a:hlinkClick r:id="" action="ppaction://hlinkshowjump?jump=lastslide" highlightClick="1"/>
          </p:cNvPr>
          <p:cNvSpPr/>
          <p:nvPr/>
        </p:nvSpPr>
        <p:spPr>
          <a:xfrm>
            <a:off x="827584" y="3212976"/>
            <a:ext cx="360040" cy="360040"/>
          </a:xfrm>
          <a:prstGeom prst="actionButtonEn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 начало 6">
            <a:hlinkClick r:id="" action="ppaction://hlinkshowjump?jump=firstslide" highlightClick="1"/>
          </p:cNvPr>
          <p:cNvSpPr/>
          <p:nvPr/>
        </p:nvSpPr>
        <p:spPr>
          <a:xfrm>
            <a:off x="395536" y="3212976"/>
            <a:ext cx="360040" cy="360040"/>
          </a:xfrm>
          <a:prstGeom prst="actionButtonBeginning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возврат 7">
            <a:hlinkClick r:id="" action="ppaction://hlinkshowjump?jump=lastslideviewed" highlightClick="1"/>
          </p:cNvPr>
          <p:cNvSpPr/>
          <p:nvPr/>
        </p:nvSpPr>
        <p:spPr>
          <a:xfrm>
            <a:off x="611560" y="3717032"/>
            <a:ext cx="360040" cy="360040"/>
          </a:xfrm>
          <a:prstGeom prst="actionButtonRetur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blipFill dpi="0" rotWithShape="1">
            <a:blip r:embed="rId2" cstate="print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980728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ln w="1905"/>
                <a:solidFill>
                  <a:srgbClr val="2B41A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Технологическая карта урока</a:t>
            </a:r>
            <a:r>
              <a:rPr lang="ru-RU" sz="3200" b="1" i="1" dirty="0" smtClean="0">
                <a:ln w="1905"/>
                <a:solidFill>
                  <a:srgbClr val="2B41A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ln w="1905"/>
                <a:solidFill>
                  <a:srgbClr val="2B41A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ln w="1905"/>
                <a:solidFill>
                  <a:srgbClr val="2B41A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Организационный момент</a:t>
            </a:r>
            <a:endParaRPr lang="ru-RU" sz="3100" dirty="0">
              <a:solidFill>
                <a:srgbClr val="2B41A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196752"/>
          <a:ext cx="9144000" cy="5742771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500166"/>
                <a:gridCol w="2005034"/>
                <a:gridCol w="2867000"/>
                <a:gridCol w="1400200"/>
                <a:gridCol w="1371600"/>
              </a:tblGrid>
              <a:tr h="11452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Этап урока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2000" marR="7200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Деятельность учителя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Деятельность  учащихся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Задания для учащихся, выполнение которых приведет к достижению запланированных результатов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Планируемые результаты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5159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Цель</a:t>
                      </a:r>
                      <a:r>
                        <a:rPr lang="ru-RU" sz="1400" b="1" i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обеспечение нормальной обстановки для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работы на уроке и психологической подготовки учащихся к общению и предстоящему занятию.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2000" marR="7200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Приветствие.  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Психологическая подготовка учащихся к уроку.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Организация внимания.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Предложение продолжить знакомство с самой популярной в школьном курсе геометрической фигурой. (Треугольник)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Записывают в тетради дату проведения урока.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Обеспечивают позитивный настрой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и внимание к теме урока.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Запись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тетради даты проведения урока.   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Задание. Объясните: «Как вы понимаете высказывание: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«С малой удачи начинается большой успех»?»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Полная готовность класса и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оборудования урока   к работе; быстрое включение класса в деловой ритм; организация внимания всех учащихся.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blipFill dpi="0" rotWithShape="1">
            <a:blip r:embed="rId2" cstate="print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196066"/>
          <a:ext cx="9144001" cy="5680534"/>
        </p:xfrm>
        <a:graphic>
          <a:graphicData uri="http://schemas.openxmlformats.org/drawingml/2006/table">
            <a:tbl>
              <a:tblPr firstRow="1">
                <a:tableStyleId>{7DF18680-E054-41AD-8BC1-D1AEF772440D}</a:tableStyleId>
              </a:tblPr>
              <a:tblGrid>
                <a:gridCol w="1763688"/>
                <a:gridCol w="1944216"/>
                <a:gridCol w="2736304"/>
                <a:gridCol w="1328192"/>
                <a:gridCol w="1371601"/>
              </a:tblGrid>
              <a:tr h="11237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Этап урока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2000" marR="7200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Деятельность учителя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Деятельность  учащихся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Задания для учащихся, выполнение которых приведет к достижению запланированных результатов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Планируемые результаты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538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u="sng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Шаг</a:t>
                      </a:r>
                      <a:r>
                        <a:rPr lang="ru-RU" sz="1000" u="sng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1. </a:t>
                      </a:r>
                      <a:r>
                        <a:rPr lang="ru-RU" sz="1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Мотивирование: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актуализация опорных знаний и фиксирование затруднений в пробном действии</a:t>
                      </a:r>
                      <a:r>
                        <a:rPr lang="ru-RU" sz="10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(6 мин.)</a:t>
                      </a:r>
                      <a:r>
                        <a:rPr lang="ru-RU" sz="1000" b="1" i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Цель</a:t>
                      </a: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r>
                        <a:rPr lang="ru-RU" sz="1000" kern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  повторить  изученный материал, необходимый  для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«открытия нового знания» и выявить затруднения в индивидуальной деятельности каждого ученика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u="sng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Шаг 2</a:t>
                      </a:r>
                      <a:r>
                        <a:rPr lang="ru-RU" sz="1000" u="sng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ru-RU" sz="1000" u="none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Рефлексия изменившихся        условий: понимание места и причины затруднения, определение границы между знаниями и незнаниями. </a:t>
                      </a:r>
                      <a:endParaRPr lang="ru-RU" sz="10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(5 мин.)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Цель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r>
                        <a:rPr lang="ru-RU" sz="10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 понять  место и причину затруднения, определить границы между знаниями и незнаниями. </a:t>
                      </a:r>
                    </a:p>
                  </a:txBody>
                  <a:tcPr marL="72000" marR="7200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Организация </a:t>
                      </a: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фронтальной беседы  по пройденному 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материалу: </a:t>
                      </a: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«Первый признак равенства треугольников», «Медианы, биссектрисы и высоты треугольника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Выясняет степень усвоения, пройденного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материала, определяет типичные недостатки в знаниях и их причин.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1.Организация  </a:t>
                      </a: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выполнения теста по готовым чертежам: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а) определение высоты;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б) определение медианы;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в) определение биссектрисы;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г) нахождение равных 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треугольников.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2.Постановка </a:t>
                      </a: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проблемы: «Ребята, почему 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вы не можете определить равны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ли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треугольники в последней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задаче теста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3.Вопрос </a:t>
                      </a: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для обсуждения: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« Чем замечателен треугольник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задачи № 3?»</a:t>
                      </a:r>
                      <a:endParaRPr lang="ru-RU" sz="100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Учащиеся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отвечают на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вопросы: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1.Какая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фигура 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называется треугольником?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2.Назовите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э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лементы треугольника.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Что называют п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ериметром  </a:t>
                      </a: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треугольника?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3.Сформулируйте первый </a:t>
                      </a: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признак равенства 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треугольников.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4. Какие отрезки называются медианой, биссектрисой и высотой треугольника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5.Сколько медиан,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высот и биссектрис в треугольнике?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Зная определение медианы,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биссектрисы и высоты треугольника, находят их на чертежах. </a:t>
                      </a: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Ответ: </a:t>
                      </a: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«Неизвестны углы А и 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В».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Ответ</a:t>
                      </a: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« Он равнобедренный». 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Ответы на вопросы.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Задание </a:t>
                      </a: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по готовым чертежам.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Обсуждение, выполненной 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работы. 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Постановка проблемы.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Вопрос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для обсуждения: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Учащиеся должны ответить на 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вопросы.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Слайд «Вопросы».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Учащиеся </a:t>
                      </a: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должны ответить на вопросы 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теста. Слайд «Тест».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Учащиеся </a:t>
                      </a: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выдвигают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гипотезу: 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«Чтоб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решить последнюю задачу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теста, необходимо исследовать равнобедренный треугольник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». 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2B41A1"/>
                </a:solidFill>
                <a:latin typeface="Times New Roman" pitchFamily="18" charset="0"/>
                <a:cs typeface="Times New Roman" pitchFamily="18" charset="0"/>
              </a:rPr>
              <a:t>Подготовительный этап</a:t>
            </a:r>
            <a:endParaRPr lang="ru-RU" sz="3200" b="1" i="1" dirty="0">
              <a:solidFill>
                <a:srgbClr val="2B41A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blipFill dpi="0" rotWithShape="1">
            <a:blip r:embed="rId2" cstate="print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2B41A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3200" b="1" i="1" dirty="0" smtClean="0">
                <a:solidFill>
                  <a:srgbClr val="2B41A1"/>
                </a:solidFill>
                <a:latin typeface="Times New Roman" pitchFamily="18" charset="0"/>
                <a:cs typeface="Times New Roman" pitchFamily="18" charset="0"/>
              </a:rPr>
              <a:t>Подготовительный этап</a:t>
            </a:r>
            <a:endParaRPr lang="ru-RU" sz="3200" dirty="0">
              <a:solidFill>
                <a:srgbClr val="2B41A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060863"/>
          <a:ext cx="9144000" cy="581117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371599"/>
                <a:gridCol w="2133600"/>
                <a:gridCol w="2939009"/>
                <a:gridCol w="1328191"/>
                <a:gridCol w="1371601"/>
              </a:tblGrid>
              <a:tr h="12544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Этап урока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2000" marR="7200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Деятельность учителя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Деятельность  учащихся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Задания для учащихся, выполнение которых приведет к достижению запланированных результатов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Планируемые результаты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4068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u="sng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Шаг 3. </a:t>
                      </a:r>
                      <a:r>
                        <a:rPr lang="ru-RU" sz="1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Постановка учащимися цели урока как собственной учебной</a:t>
                      </a:r>
                      <a:r>
                        <a:rPr lang="en-US" sz="10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задачи</a:t>
                      </a:r>
                      <a:r>
                        <a:rPr lang="ru-RU" sz="1000" b="1" baseline="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baseline="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(5 мин)</a:t>
                      </a:r>
                      <a:endParaRPr lang="en-US" sz="1000" b="1" dirty="0" smtClean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Цель: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сформулировать</a:t>
                      </a: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цель урока.</a:t>
                      </a:r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2000" marR="7200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Создает атмосферу важности работы, осуществляемой учащимися на данном этапе.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1.Организация  лабораторной работы</a:t>
                      </a: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: даны 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остроугольные, тупоугольные и прямоугольные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треугольники.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При помощи линейки  провести исследование.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2.Вопрос для обсуждения: 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« Какую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закономерность вы заметили, проводя исследование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?»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Просит сформулировать гипотезу.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Вопрос </a:t>
                      </a: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для обсуждения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«А как убедиться  в правильности гипотезы?»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Просит </a:t>
                      </a: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сформулировать 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учебную задачу.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3. Записать тему урока на доске.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Делят треугольники на группы. При </a:t>
                      </a: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помощи 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линейки  измеряют  длины сторон  треугольников</a:t>
                      </a: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514350" indent="-514350">
                        <a:buNone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Сравнивают длины всех сторон треугольника в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514350" indent="-514350">
                        <a:buNone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каждой группе.</a:t>
                      </a:r>
                    </a:p>
                    <a:p>
                      <a:pPr marL="514350" indent="-514350">
                        <a:buNone/>
                      </a:pP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514350" indent="-514350">
                        <a:buNone/>
                      </a:pP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514350" indent="-514350">
                        <a:buNone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Ответ</a:t>
                      </a: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«Среди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данных треугольников есть</a:t>
                      </a:r>
                    </a:p>
                    <a:p>
                      <a:pPr marL="514350" indent="-514350">
                        <a:buNone/>
                      </a:pP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равнобедренные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Треугольник называется равнобедренным, если у него две стороны равны.</a:t>
                      </a:r>
                      <a:endParaRPr lang="ru-RU" sz="1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Учащиеся выдвигают  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гипотезу: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Если среди каждого вида треугольников существуют равнобедренные, то они обладают едиными свойствами.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0" dirty="0" smtClean="0">
                          <a:latin typeface="Times New Roman" pitchFamily="18" charset="0"/>
                          <a:cs typeface="Times New Roman" pitchFamily="18" charset="0"/>
                        </a:rPr>
                        <a:t>Ответ учащихся на вопрос:- </a:t>
                      </a:r>
                      <a:r>
                        <a:rPr lang="ru-RU" sz="1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«доказать».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0" dirty="0" smtClean="0">
                          <a:latin typeface="Times New Roman" pitchFamily="18" charset="0"/>
                          <a:cs typeface="Times New Roman" pitchFamily="18" charset="0"/>
                        </a:rPr>
                        <a:t>Учебная задача: </a:t>
                      </a:r>
                      <a:r>
                        <a:rPr lang="ru-RU" sz="1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Научиться определять и доказывать свойства  равнобедренного треугольника.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Записывают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тему урока  в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тетради.</a:t>
                      </a: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Лабораторная работа на измерение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сторон треугольников.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Вопрос для обсуждения.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Выдвижение гипотезы.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Формулирование учебной задачи.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0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аждом   типе треугольника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определился вид равнобедренного треугольника. Слайд «Лабораторная работа».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Учащиеся </a:t>
                      </a: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выдвигают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 гипотезу.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Слайд «Гипотеза»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Учащиеся ставят </a:t>
                      </a: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перед собой 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учебную задачу </a:t>
                      </a:r>
                      <a:endParaRPr lang="ru-RU" sz="100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Слайд «Учебная задача».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00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Запись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темы урока в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тетради.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Слайд «Тема урока».</a:t>
                      </a: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solidFill>
                  <a:srgbClr val="2B41A1"/>
                </a:solidFill>
                <a:latin typeface="Times New Roman" pitchFamily="18" charset="0"/>
                <a:cs typeface="Times New Roman" pitchFamily="18" charset="0"/>
              </a:rPr>
              <a:t>Рустамова</a:t>
            </a:r>
            <a:r>
              <a:rPr lang="ru-RU" sz="3200" b="1" dirty="0" smtClean="0">
                <a:solidFill>
                  <a:srgbClr val="2B41A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2B41A1"/>
                </a:solidFill>
                <a:latin typeface="Times New Roman" pitchFamily="18" charset="0"/>
                <a:cs typeface="Times New Roman" pitchFamily="18" charset="0"/>
              </a:rPr>
              <a:t>Раисат</a:t>
            </a:r>
            <a:r>
              <a:rPr lang="ru-RU" sz="3200" b="1" dirty="0" smtClean="0">
                <a:solidFill>
                  <a:srgbClr val="2B41A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2B41A1"/>
                </a:solidFill>
                <a:latin typeface="Times New Roman" pitchFamily="18" charset="0"/>
                <a:cs typeface="Times New Roman" pitchFamily="18" charset="0"/>
              </a:rPr>
              <a:t>Мусаевна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2411760" y="4985792"/>
            <a:ext cx="5803578" cy="1872208"/>
          </a:xfrm>
        </p:spPr>
        <p:txBody>
          <a:bodyPr>
            <a:normAutofit fontScale="92500"/>
          </a:bodyPr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dirty="0" smtClean="0">
                <a:ln w="1905"/>
                <a:solidFill>
                  <a:srgbClr val="2B41A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учитель математики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dirty="0" smtClean="0">
                <a:ln w="1905"/>
                <a:solidFill>
                  <a:srgbClr val="2B41A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высшей </a:t>
            </a:r>
            <a:r>
              <a:rPr lang="ru-RU" dirty="0" smtClean="0">
                <a:ln w="1905"/>
                <a:solidFill>
                  <a:srgbClr val="2B41A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квалификационной категории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dirty="0" smtClean="0">
                <a:ln w="1905"/>
                <a:solidFill>
                  <a:srgbClr val="2B41A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МАОУ «Средняя школа №8»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dirty="0" smtClean="0">
                <a:ln w="1905"/>
                <a:solidFill>
                  <a:srgbClr val="2B41A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 г. </a:t>
            </a:r>
            <a:r>
              <a:rPr lang="ru-RU" dirty="0" smtClean="0">
                <a:ln w="1905"/>
                <a:solidFill>
                  <a:srgbClr val="2B41A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Когалым </a:t>
            </a:r>
            <a:endParaRPr lang="ru-RU" dirty="0" smtClean="0">
              <a:ln w="1905"/>
              <a:solidFill>
                <a:srgbClr val="2B41A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7" name="Содержимое 6" descr="IMAG042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19869" t="-711" r="27978" b="2444"/>
          <a:stretch>
            <a:fillRect/>
          </a:stretch>
        </p:blipFill>
        <p:spPr>
          <a:xfrm>
            <a:off x="3071802" y="857232"/>
            <a:ext cx="3600400" cy="4061990"/>
          </a:xfr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blipFill dpi="0" rotWithShape="1">
            <a:blip r:embed="rId2" cstate="print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785818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2B41A1"/>
                </a:solidFill>
                <a:latin typeface="Times New Roman"/>
                <a:ea typeface="Calibri"/>
                <a:cs typeface="Times New Roman"/>
              </a:rPr>
              <a:t>Открытие новых знаний</a:t>
            </a:r>
            <a:endParaRPr lang="ru-RU" sz="3200" dirty="0">
              <a:solidFill>
                <a:srgbClr val="2B41A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052736"/>
          <a:ext cx="9144000" cy="6203424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373485"/>
                <a:gridCol w="2096370"/>
                <a:gridCol w="2963833"/>
                <a:gridCol w="1301195"/>
                <a:gridCol w="1409117"/>
              </a:tblGrid>
              <a:tr h="12961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Этап урока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2000" marR="7200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Деятельность учителя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Деятельность  учащихся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Задания для учащихся, выполнение которых приведет к достижению запланированных результатов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Планируемые результаты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1007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u="sng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u="sng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Шаг 4</a:t>
                      </a:r>
                      <a:r>
                        <a:rPr lang="ru-RU" sz="1000" b="1" u="sng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 </a:t>
                      </a:r>
                      <a:r>
                        <a:rPr lang="ru-RU" sz="1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Разработка проекта выхода из затруднений.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(3 мин.)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u="sng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Ц</a:t>
                      </a:r>
                      <a:r>
                        <a:rPr lang="ru-RU" sz="1000" b="1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ель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: обсудить проект доказательства свойств  равнобедренного треугольника.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u="sng" dirty="0" smtClean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u="sng" dirty="0" smtClean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u="sng" dirty="0" smtClean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u="sng" dirty="0" smtClean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u="sng" dirty="0" smtClean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u="sng" dirty="0" smtClean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u="sng" dirty="0" smtClean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u="sng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Шаг 5. </a:t>
                      </a:r>
                      <a:r>
                        <a:rPr lang="ru-RU" sz="1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Реализация готового проекта, открытие новых знаний.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(7 мин.)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Цель: 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Реализовать полученные знания при доказательстве свойств.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u="sng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endParaRPr lang="ru-RU" sz="10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2000" marR="7200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Организация   практической работы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 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определение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градусной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меры углов при основании равнобедренного треугольника и на роли медианы, биссектрисы, высоты в равнобедренном треугольнике.</a:t>
                      </a: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Просит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отчитаться каждой группе по практической работе и предложить план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доказательства  свойств  равнобедренного 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треугольника.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Следит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за речью учащихся. Определяет глубину понимания нового материала.</a:t>
                      </a: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Корректирует работу учащихся. Проводит доказательство по слайдам.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Учащиеся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разбились на 4 группы и выполняют практическую работу. У каждой группы своя цель.</a:t>
                      </a: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Определяют  свои  учебные задачи, отражающие необходимость доказательства  найденных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свойств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равнобедренного треугольника. </a:t>
                      </a:r>
                      <a:endParaRPr lang="ru-RU" sz="10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Учащиеся каждой группы отчитываются,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 проделанной работе, и предлагают доказательства своих гипотез. </a:t>
                      </a: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Учащиеся</a:t>
                      </a: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, работая в 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группах, </a:t>
                      </a: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продумывают, в какой последовательности доказывать свойства  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равнобедренного треугольника.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группа: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в равнобедренном треугольнике углы при основании равны; 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группа: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в равнобедренном треугольнике биссектриса, проведенная к основанию, является медианой и высотой;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 группа: в равнобедренном треугольнике медиана, проведенная к основанию, является  биссектрисой и высотой;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 группа: в равнобедренном треугольнике высота, проведенная к основанию, является  биссектрисой и 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медианой.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По </a:t>
                      </a: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ходу доказательства теорем, учащиеся делают записи в тетради. </a:t>
                      </a: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«Доказать, 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что в </a:t>
                      </a: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равнобедренном треугольнике углы при основании равны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Доказать,  что биссектриса, проведенная к основанию, является медианой и 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высотой».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Слайд  </a:t>
                      </a: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«Свойство 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1»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Слайд «Свойство 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2»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Наметить план доказательства свойств  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равнобедренного </a:t>
                      </a: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треугольника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Слайды «Практическая работа».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Усвоить </a:t>
                      </a: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алгоритм доказательства свойств  равнобедренного 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треугольника.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Слайды «Доказательство свойств»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blipFill dpi="0" rotWithShape="1">
            <a:blip r:embed="rId2" cstate="print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785818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2B41A1"/>
                </a:solidFill>
                <a:latin typeface="Times New Roman"/>
                <a:ea typeface="Calibri"/>
                <a:cs typeface="Times New Roman"/>
              </a:rPr>
              <a:t>Открытие новых знаний</a:t>
            </a:r>
            <a:endParaRPr lang="ru-RU" sz="3200" dirty="0">
              <a:solidFill>
                <a:srgbClr val="2B41A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052736"/>
          <a:ext cx="9144000" cy="5852904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373485"/>
                <a:gridCol w="2096370"/>
                <a:gridCol w="2963833"/>
                <a:gridCol w="1301195"/>
                <a:gridCol w="1409117"/>
              </a:tblGrid>
              <a:tr h="12961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Этап урока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2000" marR="7200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Деятельность учителя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Деятельность  учащихся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Задания для учащихся, выполнение которых приведет к достижению запланированных результатов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Планируемые результаты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1007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u="sng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u="sng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Шаг 6.</a:t>
                      </a:r>
                      <a:r>
                        <a:rPr lang="ru-RU" sz="1000" b="1" u="sng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Первичное закрепление  с проговариванием во внешней речи.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(3 мин.)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Цель: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проговорить формулировки </a:t>
                      </a: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свойств  равнобедренного треугольника и их доказательства.</a:t>
                      </a:r>
                      <a:endParaRPr lang="ru-RU" sz="10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u="none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u="none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u="none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u="none" dirty="0" smtClean="0">
                          <a:solidFill>
                            <a:srgbClr val="0B2AC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Шаг 7.  </a:t>
                      </a:r>
                      <a:r>
                        <a:rPr lang="ru-RU" sz="1000" b="1" u="non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Включение в систему знаний</a:t>
                      </a:r>
                      <a:r>
                        <a:rPr lang="ru-RU" sz="1000" b="1" u="non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и </a:t>
                      </a:r>
                      <a:r>
                        <a:rPr lang="ru-RU" sz="1000" b="1" u="non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повторение.</a:t>
                      </a:r>
                      <a:r>
                        <a:rPr lang="ru-RU" sz="1000" b="1" u="non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b="1" u="non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u="none" dirty="0" smtClean="0">
                          <a:solidFill>
                            <a:srgbClr val="0B2AC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(5 мин.)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Цель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: применить новые знания при выполнении практической  работы, решении задач. </a:t>
                      </a:r>
                      <a:endParaRPr lang="ru-RU" sz="10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2000" marR="7200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Учитель </a:t>
                      </a: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руководит анимацией слайдов для первичного проговаривания свойств  равнобедренного треугольника и 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их </a:t>
                      </a: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доказательств. </a:t>
                      </a: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Учитель спрашивает средних и слабых учеников, привлекает класс к оценке ответов учащихся,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добивается устранения пробелов в понимании учащимися нового материала.</a:t>
                      </a:r>
                      <a:endParaRPr lang="ru-RU" sz="10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Организация работы с текстом</a:t>
                      </a:r>
                      <a:r>
                        <a:rPr lang="ru-RU" sz="10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учебника. Возвращение к тесту: «Чем замечателен треугольник  в задаче №3?»</a:t>
                      </a:r>
                      <a:endParaRPr lang="ru-RU" sz="10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Проведение фронтальной беседы «Решение задач на готовых чертежах».</a:t>
                      </a:r>
                      <a:endParaRPr lang="ru-RU" sz="10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Работа </a:t>
                      </a: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в парах 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- проговаривание </a:t>
                      </a: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формулировок свойств  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равнобедренного треугольника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и </a:t>
                      </a: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их 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доказательств.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Учащиеся слушают, дополняют,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уточняют или исправляют ответ выступающего.</a:t>
                      </a: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Работают с учебником, проверяют достоверность</a:t>
                      </a:r>
                      <a:r>
                        <a:rPr lang="ru-RU" sz="10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доказанных свойств.</a:t>
                      </a:r>
                      <a:endParaRPr lang="ru-RU" sz="10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Делают</a:t>
                      </a:r>
                      <a:r>
                        <a:rPr lang="ru-RU" sz="10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выводы и отвечают на поставленный вопрос.</a:t>
                      </a:r>
                      <a:endParaRPr lang="ru-RU" sz="10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Учащиеся решают задачи по готовым чертежам. </a:t>
                      </a:r>
                      <a:endParaRPr lang="ru-RU" sz="10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Воспроизводят</a:t>
                      </a:r>
                      <a:r>
                        <a:rPr lang="ru-RU" sz="10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основные идеи нового материала, выделяют существенные признаки ведущих понятий, конкретизируют их.</a:t>
                      </a:r>
                      <a:endParaRPr lang="ru-RU" sz="10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Устное проговаривание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свойств 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равнобедренного треугольника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и их доказательств.</a:t>
                      </a:r>
                      <a:endParaRPr lang="ru-RU" sz="10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Слайды </a:t>
                      </a: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«Повторите доказательство 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самостоятельно».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Решение задач по готовым чертежам.</a:t>
                      </a:r>
                      <a:endParaRPr lang="ru-RU" sz="10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Закрепить </a:t>
                      </a: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доказательства свойств с первичным проговариванием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Слайды</a:t>
                      </a:r>
                      <a:r>
                        <a:rPr lang="ru-RU" sz="10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«Проговаривание доказательства свойств»</a:t>
                      </a:r>
                      <a:endParaRPr lang="ru-RU" sz="10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Слайд «Возвращение к тесту».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Уметь решать задачи на использование основных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свойств равнобедренного треугольника.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Слайд «Задача 1»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Слайд «Задача 2»</a:t>
                      </a:r>
                      <a:endParaRPr lang="ru-RU" sz="10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blipFill dpi="0" rotWithShape="1">
            <a:blip r:embed="rId2" cstate="print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87424"/>
            <a:ext cx="8229600" cy="144016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2B41A1"/>
                </a:solidFill>
                <a:latin typeface="Times New Roman"/>
                <a:ea typeface="Times New Roman"/>
                <a:cs typeface="Times New Roman"/>
              </a:rPr>
              <a:t>Применение и рефлексия</a:t>
            </a:r>
            <a:endParaRPr lang="ru-RU" sz="2800" dirty="0">
              <a:solidFill>
                <a:srgbClr val="2B41A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836712"/>
          <a:ext cx="9144002" cy="6375110"/>
        </p:xfrm>
        <a:graphic>
          <a:graphicData uri="http://schemas.openxmlformats.org/drawingml/2006/table">
            <a:tbl>
              <a:tblPr firstRow="1">
                <a:tableStyleId>{7DF18680-E054-41AD-8BC1-D1AEF772440D}</a:tableStyleId>
              </a:tblPr>
              <a:tblGrid>
                <a:gridCol w="1362711"/>
                <a:gridCol w="2151649"/>
                <a:gridCol w="2940587"/>
                <a:gridCol w="1362711"/>
                <a:gridCol w="1326344"/>
              </a:tblGrid>
              <a:tr h="9967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Этап урока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2000" marR="7200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Деятельность учителя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Деятельность  учащихся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Задания для учащихся, выполнение которых приведет к достижению запланированных результатов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Планируемые результаты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148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u="none" dirty="0" smtClean="0">
                          <a:solidFill>
                            <a:srgbClr val="0B2AC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Шаг 8. </a:t>
                      </a:r>
                      <a:r>
                        <a:rPr lang="ru-RU" sz="1000" b="1" u="non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Рефлексия учебной  деятельности на уроке.</a:t>
                      </a:r>
                      <a:r>
                        <a:rPr lang="ru-RU" sz="1000" b="1" u="non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b="1" u="none" baseline="0" dirty="0" smtClean="0">
                          <a:solidFill>
                            <a:srgbClr val="0B2AC3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000" b="1" u="none" baseline="0" dirty="0" smtClean="0">
                          <a:solidFill>
                            <a:srgbClr val="0B2AC3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  <a:r>
                        <a:rPr lang="ru-RU" sz="1000" b="1" u="none" dirty="0" smtClean="0">
                          <a:solidFill>
                            <a:srgbClr val="0B2AC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rgbClr val="0B2AC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мин.)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Цель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: организовать осознание учащимися своей учебной деятельности, оценить результаты свои и всего класса.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Подведение итогов урока. </a:t>
                      </a:r>
                      <a:r>
                        <a:rPr lang="ru-RU" sz="1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(1 мин.)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Цель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: оценить результаты своей работы.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Информация о домашнем задании.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( 1мин.)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Цель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: сообщить домашнее задание.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2000" marR="7200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Итоговый тест.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Беседа с учащимися о выявлении ошибки.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Оказание оперативной помощи слабоуспевающим в ходе решения итогового теста. Обучение учащихся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работать в должном темпе.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Учитель предлагает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заполнить карточки «Рефлексия».</a:t>
                      </a: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Организация фронтальной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беседы с учащимися с  целью определения степени достижения целей урока.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Оценивает работу учащихся.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Сообщает </a:t>
                      </a: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домашнее 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задание,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разъясняет методику его выполнения, проверяет, как учащиеся поняли содержание заданий.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Решают задачи.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Пытаются </a:t>
                      </a: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проанализировать свои решения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. Проверяют тесты взаимопроверкой.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Отвечают </a:t>
                      </a: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на вопрос учителя «Достигли ли цели урока, доказали ли гипотезу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».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Анализируют </a:t>
                      </a: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собственную деятельность на уроке. Определяют собственную значимость в решении учебных задач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Учащиеся </a:t>
                      </a: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записывают задание в дневник. 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Задания</a:t>
                      </a:r>
                      <a:r>
                        <a:rPr lang="ru-RU" sz="1000" baseline="0" dirty="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итогового теста.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aseline="0" dirty="0" smtClean="0"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Провести самооценку и взаимопроверку выполнения з</a:t>
                      </a:r>
                      <a:r>
                        <a:rPr lang="ru-RU" sz="1000" dirty="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аданий</a:t>
                      </a:r>
                      <a:r>
                        <a:rPr lang="ru-RU" sz="1000" baseline="0" dirty="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итогового теста.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Слайд « Итоговый тест»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Умение  </a:t>
                      </a: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анализировать собственную деятельность на уроке.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Определение учеником собственной значимости в решении учебных задач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Слайд</a:t>
                      </a:r>
                      <a:r>
                        <a:rPr lang="ru-RU" sz="10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«Итоги урока»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aseline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aseline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aseline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Слайд «Домашнее задание»</a:t>
                      </a:r>
                      <a:endParaRPr lang="ru-RU" sz="10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071B7F"/>
                </a:solidFill>
                <a:latin typeface="Times New Roman" pitchFamily="18" charset="0"/>
                <a:cs typeface="Times New Roman" pitchFamily="18" charset="0"/>
              </a:rPr>
              <a:t>Вопросы:</a:t>
            </a:r>
            <a:endParaRPr lang="ru-RU" sz="4000" b="1" i="1" dirty="0">
              <a:solidFill>
                <a:srgbClr val="071B7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672" y="980728"/>
            <a:ext cx="7200800" cy="5688632"/>
          </a:xfrm>
        </p:spPr>
        <p:txBody>
          <a:bodyPr>
            <a:noAutofit/>
          </a:bodyPr>
          <a:lstStyle/>
          <a:p>
            <a:pPr marL="857250" indent="-51435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Какая фигура  называется треугольником?</a:t>
            </a:r>
          </a:p>
          <a:p>
            <a:pPr marL="857250" indent="-51435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Назовите элементы треугольника.</a:t>
            </a:r>
          </a:p>
          <a:p>
            <a:pPr marL="857250" indent="-51435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 называют периметром треугольника?</a:t>
            </a:r>
          </a:p>
          <a:p>
            <a:pPr marL="857250" indent="-51435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Сформулируйте первый признак равенства треугольников.</a:t>
            </a:r>
          </a:p>
          <a:p>
            <a:pPr marL="857250" indent="-51435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Какие отрезки называются медианой, биссектрисой и высотой треугольника?</a:t>
            </a:r>
          </a:p>
          <a:p>
            <a:pPr marL="857250" indent="-51435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Сколько высот, медиан, биссектрис  можно провести в треугольнике?</a:t>
            </a: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55576" y="2420888"/>
            <a:ext cx="360040" cy="360040"/>
          </a:xfrm>
          <a:prstGeom prst="actionButtonForwardNex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323528" y="2420888"/>
            <a:ext cx="360040" cy="360040"/>
          </a:xfrm>
          <a:prstGeom prst="actionButtonBackPreviou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 конец 5">
            <a:hlinkClick r:id="" action="ppaction://hlinkshowjump?jump=lastslide" highlightClick="1"/>
          </p:cNvPr>
          <p:cNvSpPr/>
          <p:nvPr/>
        </p:nvSpPr>
        <p:spPr>
          <a:xfrm>
            <a:off x="755576" y="3068960"/>
            <a:ext cx="360040" cy="360040"/>
          </a:xfrm>
          <a:prstGeom prst="actionButtonEn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 начало 6">
            <a:hlinkClick r:id="" action="ppaction://hlinkshowjump?jump=firstslide" highlightClick="1"/>
          </p:cNvPr>
          <p:cNvSpPr/>
          <p:nvPr/>
        </p:nvSpPr>
        <p:spPr>
          <a:xfrm>
            <a:off x="323528" y="3068960"/>
            <a:ext cx="360040" cy="360040"/>
          </a:xfrm>
          <a:prstGeom prst="actionButtonBeginning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возврат 7">
            <a:hlinkClick r:id="" action="ppaction://hlinkshowjump?jump=lastslideviewed" highlightClick="1"/>
          </p:cNvPr>
          <p:cNvSpPr/>
          <p:nvPr/>
        </p:nvSpPr>
        <p:spPr>
          <a:xfrm>
            <a:off x="755576" y="3717032"/>
            <a:ext cx="360040" cy="360040"/>
          </a:xfrm>
          <a:prstGeom prst="actionButtonRetur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омой 8">
            <a:hlinkClick r:id="rId2" action="ppaction://hlinksldjump" highlightClick="1"/>
          </p:cNvPr>
          <p:cNvSpPr/>
          <p:nvPr/>
        </p:nvSpPr>
        <p:spPr>
          <a:xfrm>
            <a:off x="323528" y="3717032"/>
            <a:ext cx="360040" cy="360040"/>
          </a:xfrm>
          <a:prstGeom prst="actionButtonHom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6692" y="4701970"/>
            <a:ext cx="4177308" cy="2156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Повторение пройденного материала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_139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47664" y="1484784"/>
            <a:ext cx="3469329" cy="2304256"/>
          </a:xfrm>
        </p:spPr>
      </p:pic>
      <p:pic>
        <p:nvPicPr>
          <p:cNvPr id="5" name="Рисунок 4" descr="DSC_1392.jpg"/>
          <p:cNvPicPr>
            <a:picLocks noChangeAspect="1"/>
          </p:cNvPicPr>
          <p:nvPr/>
        </p:nvPicPr>
        <p:blipFill>
          <a:blip r:embed="rId4" cstate="print"/>
          <a:srcRect t="11035" r="6552"/>
          <a:stretch>
            <a:fillRect/>
          </a:stretch>
        </p:blipFill>
        <p:spPr>
          <a:xfrm>
            <a:off x="5220072" y="1484784"/>
            <a:ext cx="3469980" cy="2266144"/>
          </a:xfrm>
          <a:prstGeom prst="rect">
            <a:avLst/>
          </a:prstGeom>
        </p:spPr>
      </p:pic>
      <p:pic>
        <p:nvPicPr>
          <p:cNvPr id="6" name="Рисунок 5" descr="DSC_139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47664" y="4005064"/>
            <a:ext cx="3436124" cy="2282202"/>
          </a:xfrm>
          <a:prstGeom prst="rect">
            <a:avLst/>
          </a:prstGeom>
        </p:spPr>
      </p:pic>
      <p:pic>
        <p:nvPicPr>
          <p:cNvPr id="7" name="Рисунок 6" descr="DSC_1406.jpg"/>
          <p:cNvPicPr>
            <a:picLocks noChangeAspect="1"/>
          </p:cNvPicPr>
          <p:nvPr/>
        </p:nvPicPr>
        <p:blipFill>
          <a:blip r:embed="rId6" cstate="print"/>
          <a:srcRect t="8824" r="8187"/>
          <a:stretch>
            <a:fillRect/>
          </a:stretch>
        </p:blipFill>
        <p:spPr>
          <a:xfrm>
            <a:off x="5220072" y="4005063"/>
            <a:ext cx="3456384" cy="2279743"/>
          </a:xfrm>
          <a:prstGeom prst="rect">
            <a:avLst/>
          </a:prstGeom>
        </p:spPr>
      </p:pic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683568" y="2780928"/>
            <a:ext cx="360040" cy="360040"/>
          </a:xfrm>
          <a:prstGeom prst="actionButtonForwardNex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зад 14">
            <a:hlinkClick r:id="" action="ppaction://hlinkshowjump?jump=previousslide" highlightClick="1"/>
          </p:cNvPr>
          <p:cNvSpPr/>
          <p:nvPr/>
        </p:nvSpPr>
        <p:spPr>
          <a:xfrm>
            <a:off x="251520" y="2780928"/>
            <a:ext cx="360040" cy="360040"/>
          </a:xfrm>
          <a:prstGeom prst="actionButtonBackPreviou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в конец 15">
            <a:hlinkClick r:id="" action="ppaction://hlinkshowjump?jump=lastslide" highlightClick="1"/>
          </p:cNvPr>
          <p:cNvSpPr/>
          <p:nvPr/>
        </p:nvSpPr>
        <p:spPr>
          <a:xfrm>
            <a:off x="683568" y="3429000"/>
            <a:ext cx="360040" cy="360040"/>
          </a:xfrm>
          <a:prstGeom prst="actionButtonEn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в начало 16">
            <a:hlinkClick r:id="" action="ppaction://hlinkshowjump?jump=firstslide" highlightClick="1"/>
          </p:cNvPr>
          <p:cNvSpPr/>
          <p:nvPr/>
        </p:nvSpPr>
        <p:spPr>
          <a:xfrm>
            <a:off x="251520" y="3429000"/>
            <a:ext cx="360040" cy="360040"/>
          </a:xfrm>
          <a:prstGeom prst="actionButtonBeginning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возврат 17">
            <a:hlinkClick r:id="" action="ppaction://hlinkshowjump?jump=lastslideviewed" highlightClick="1"/>
          </p:cNvPr>
          <p:cNvSpPr/>
          <p:nvPr/>
        </p:nvSpPr>
        <p:spPr>
          <a:xfrm>
            <a:off x="683568" y="4077072"/>
            <a:ext cx="360040" cy="360040"/>
          </a:xfrm>
          <a:prstGeom prst="actionButtonRetur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домой 18">
            <a:hlinkClick r:id="rId7" action="ppaction://hlinksldjump" highlightClick="1"/>
          </p:cNvPr>
          <p:cNvSpPr/>
          <p:nvPr/>
        </p:nvSpPr>
        <p:spPr>
          <a:xfrm>
            <a:off x="251520" y="4077072"/>
            <a:ext cx="360040" cy="360040"/>
          </a:xfrm>
          <a:prstGeom prst="actionButtonHom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39896" y="260648"/>
            <a:ext cx="1303563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buClr>
                <a:srgbClr val="FF0000"/>
              </a:buClr>
            </a:pPr>
            <a:r>
              <a:rPr lang="ru-RU" sz="32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тест</a:t>
            </a:r>
            <a:endParaRPr lang="ru-RU" sz="3200" b="1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899592" y="836712"/>
            <a:ext cx="8244408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№1.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каком рисунке построена </a:t>
            </a:r>
            <a:r>
              <a:rPr lang="ru-RU" sz="28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биссектриса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2800" b="0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899592" y="4005064"/>
            <a:ext cx="7500974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№2.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каком рисунке построена медиана?</a:t>
            </a:r>
            <a:endParaRPr kumimoji="0" lang="ru-RU" sz="2800" b="0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4524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571612"/>
            <a:ext cx="576262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556792"/>
            <a:ext cx="576262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725144"/>
            <a:ext cx="576262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755576" y="2420888"/>
            <a:ext cx="360040" cy="360040"/>
          </a:xfrm>
          <a:prstGeom prst="actionButtonForwardNex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зад 11">
            <a:hlinkClick r:id="" action="ppaction://hlinkshowjump?jump=previousslide" highlightClick="1"/>
          </p:cNvPr>
          <p:cNvSpPr/>
          <p:nvPr/>
        </p:nvSpPr>
        <p:spPr>
          <a:xfrm>
            <a:off x="323528" y="2420888"/>
            <a:ext cx="360040" cy="360040"/>
          </a:xfrm>
          <a:prstGeom prst="actionButtonBackPreviou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в конец 12">
            <a:hlinkClick r:id="" action="ppaction://hlinkshowjump?jump=lastslide" highlightClick="1"/>
          </p:cNvPr>
          <p:cNvSpPr/>
          <p:nvPr/>
        </p:nvSpPr>
        <p:spPr>
          <a:xfrm>
            <a:off x="755576" y="3068960"/>
            <a:ext cx="360040" cy="360040"/>
          </a:xfrm>
          <a:prstGeom prst="actionButtonEn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в начало 13">
            <a:hlinkClick r:id="" action="ppaction://hlinkshowjump?jump=firstslide" highlightClick="1"/>
          </p:cNvPr>
          <p:cNvSpPr/>
          <p:nvPr/>
        </p:nvSpPr>
        <p:spPr>
          <a:xfrm>
            <a:off x="323528" y="3068960"/>
            <a:ext cx="360040" cy="360040"/>
          </a:xfrm>
          <a:prstGeom prst="actionButtonBeginning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возврат 14">
            <a:hlinkClick r:id="" action="ppaction://hlinkshowjump?jump=lastslideviewed" highlightClick="1"/>
          </p:cNvPr>
          <p:cNvSpPr/>
          <p:nvPr/>
        </p:nvSpPr>
        <p:spPr>
          <a:xfrm>
            <a:off x="755576" y="3717032"/>
            <a:ext cx="360040" cy="360040"/>
          </a:xfrm>
          <a:prstGeom prst="actionButtonRetur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домой 15">
            <a:hlinkClick r:id="rId4" action="ppaction://hlinksldjump" highlightClick="1"/>
          </p:cNvPr>
          <p:cNvSpPr/>
          <p:nvPr/>
        </p:nvSpPr>
        <p:spPr>
          <a:xfrm>
            <a:off x="323528" y="3717032"/>
            <a:ext cx="360040" cy="360040"/>
          </a:xfrm>
          <a:prstGeom prst="actionButtonHom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1920" y="188640"/>
            <a:ext cx="1303562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buClr>
                <a:srgbClr val="FF0000"/>
              </a:buClr>
            </a:pPr>
            <a:r>
              <a:rPr lang="ru-RU" sz="32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тест</a:t>
            </a:r>
            <a:endParaRPr lang="ru-RU" sz="3200" b="1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043608" y="764704"/>
            <a:ext cx="6765763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№3.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каком рисунке построена </a:t>
            </a:r>
            <a:r>
              <a:rPr lang="ru-RU" sz="28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высота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2800" b="0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99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7192" y="3429000"/>
            <a:ext cx="8286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№4. </a:t>
            </a:r>
            <a:r>
              <a:rPr lang="ru-RU" sz="28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каком рисунке есть равные треугольники?</a:t>
            </a: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84784"/>
            <a:ext cx="57245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293096"/>
            <a:ext cx="57150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547664" y="6093296"/>
            <a:ext cx="7286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Чем замечателен треугольник задачи 3?</a:t>
            </a: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683568" y="2420888"/>
            <a:ext cx="360040" cy="360040"/>
          </a:xfrm>
          <a:prstGeom prst="actionButtonForwardNex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251520" y="2420888"/>
            <a:ext cx="360040" cy="360040"/>
          </a:xfrm>
          <a:prstGeom prst="actionButtonBackPreviou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в конец 10">
            <a:hlinkClick r:id="" action="ppaction://hlinkshowjump?jump=lastslide" highlightClick="1"/>
          </p:cNvPr>
          <p:cNvSpPr/>
          <p:nvPr/>
        </p:nvSpPr>
        <p:spPr>
          <a:xfrm>
            <a:off x="683568" y="3068960"/>
            <a:ext cx="360040" cy="360040"/>
          </a:xfrm>
          <a:prstGeom prst="actionButtonEn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в начало 11">
            <a:hlinkClick r:id="" action="ppaction://hlinkshowjump?jump=firstslide" highlightClick="1"/>
          </p:cNvPr>
          <p:cNvSpPr/>
          <p:nvPr/>
        </p:nvSpPr>
        <p:spPr>
          <a:xfrm>
            <a:off x="251520" y="3068960"/>
            <a:ext cx="360040" cy="360040"/>
          </a:xfrm>
          <a:prstGeom prst="actionButtonBeginning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возврат 12">
            <a:hlinkClick r:id="" action="ppaction://hlinkshowjump?jump=lastslideviewed" highlightClick="1"/>
          </p:cNvPr>
          <p:cNvSpPr/>
          <p:nvPr/>
        </p:nvSpPr>
        <p:spPr>
          <a:xfrm>
            <a:off x="683568" y="3717032"/>
            <a:ext cx="360040" cy="360040"/>
          </a:xfrm>
          <a:prstGeom prst="actionButtonRetur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омой 13">
            <a:hlinkClick r:id="rId4" action="ppaction://hlinksldjump" highlightClick="1"/>
          </p:cNvPr>
          <p:cNvSpPr/>
          <p:nvPr/>
        </p:nvSpPr>
        <p:spPr>
          <a:xfrm>
            <a:off x="251520" y="3717032"/>
            <a:ext cx="360040" cy="360040"/>
          </a:xfrm>
          <a:prstGeom prst="actionButtonHom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14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412776"/>
            <a:ext cx="3456384" cy="2295658"/>
          </a:xfrm>
          <a:prstGeom prst="rect">
            <a:avLst/>
          </a:prstGeom>
        </p:spPr>
      </p:pic>
      <p:pic>
        <p:nvPicPr>
          <p:cNvPr id="3" name="Рисунок 2" descr="DSC_1417.jpg"/>
          <p:cNvPicPr>
            <a:picLocks noChangeAspect="1"/>
          </p:cNvPicPr>
          <p:nvPr/>
        </p:nvPicPr>
        <p:blipFill>
          <a:blip r:embed="rId4" cstate="print"/>
          <a:srcRect t="5316" r="10266" b="6964"/>
          <a:stretch>
            <a:fillRect/>
          </a:stretch>
        </p:blipFill>
        <p:spPr>
          <a:xfrm>
            <a:off x="1259632" y="4005064"/>
            <a:ext cx="3456384" cy="2244146"/>
          </a:xfrm>
          <a:prstGeom prst="rect">
            <a:avLst/>
          </a:prstGeom>
        </p:spPr>
      </p:pic>
      <p:pic>
        <p:nvPicPr>
          <p:cNvPr id="4" name="Рисунок 3" descr="DSC_14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87624" y="1412776"/>
            <a:ext cx="3469328" cy="2304256"/>
          </a:xfrm>
          <a:prstGeom prst="rect">
            <a:avLst/>
          </a:prstGeom>
        </p:spPr>
      </p:pic>
      <p:pic>
        <p:nvPicPr>
          <p:cNvPr id="5" name="Рисунок 4" descr="DSC_141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4048" y="3933056"/>
            <a:ext cx="3469329" cy="2304256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Выполнение теста</a:t>
            </a:r>
            <a:endParaRPr lang="ru-RU" sz="4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683568" y="2780928"/>
            <a:ext cx="360040" cy="360040"/>
          </a:xfrm>
          <a:prstGeom prst="actionButtonForwardNex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251520" y="2780928"/>
            <a:ext cx="360040" cy="360040"/>
          </a:xfrm>
          <a:prstGeom prst="actionButtonBackPreviou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в конец 10">
            <a:hlinkClick r:id="" action="ppaction://hlinkshowjump?jump=lastslide" highlightClick="1"/>
          </p:cNvPr>
          <p:cNvSpPr/>
          <p:nvPr/>
        </p:nvSpPr>
        <p:spPr>
          <a:xfrm>
            <a:off x="683568" y="3429000"/>
            <a:ext cx="360040" cy="360040"/>
          </a:xfrm>
          <a:prstGeom prst="actionButtonEn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в начало 11">
            <a:hlinkClick r:id="" action="ppaction://hlinkshowjump?jump=firstslide" highlightClick="1"/>
          </p:cNvPr>
          <p:cNvSpPr/>
          <p:nvPr/>
        </p:nvSpPr>
        <p:spPr>
          <a:xfrm>
            <a:off x="251520" y="3429000"/>
            <a:ext cx="360040" cy="360040"/>
          </a:xfrm>
          <a:prstGeom prst="actionButtonBeginning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возврат 12">
            <a:hlinkClick r:id="" action="ppaction://hlinkshowjump?jump=lastslideviewed" highlightClick="1"/>
          </p:cNvPr>
          <p:cNvSpPr/>
          <p:nvPr/>
        </p:nvSpPr>
        <p:spPr>
          <a:xfrm>
            <a:off x="683568" y="4077072"/>
            <a:ext cx="360040" cy="360040"/>
          </a:xfrm>
          <a:prstGeom prst="actionButtonRetur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омой 13">
            <a:hlinkClick r:id="rId7" action="ppaction://hlinksldjump" highlightClick="1"/>
          </p:cNvPr>
          <p:cNvSpPr/>
          <p:nvPr/>
        </p:nvSpPr>
        <p:spPr>
          <a:xfrm>
            <a:off x="251520" y="4077072"/>
            <a:ext cx="360040" cy="360040"/>
          </a:xfrm>
          <a:prstGeom prst="actionButtonHom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3888" y="1196752"/>
            <a:ext cx="2012089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buClr>
                <a:srgbClr val="FF0000"/>
              </a:buClr>
            </a:pP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 Antiqua" pitchFamily="18" charset="0"/>
              </a:rPr>
              <a:t>Ответы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Book Antiqua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403649" y="1916833"/>
          <a:ext cx="7569005" cy="1682496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094993"/>
                <a:gridCol w="1368503"/>
                <a:gridCol w="1368503"/>
                <a:gridCol w="1368503"/>
                <a:gridCol w="1368503"/>
              </a:tblGrid>
              <a:tr h="10081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i="1" dirty="0">
                          <a:solidFill>
                            <a:srgbClr val="2B41A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Номер задания</a:t>
                      </a:r>
                      <a:endParaRPr lang="ru-RU" sz="3200" i="1" dirty="0">
                        <a:solidFill>
                          <a:srgbClr val="2B41A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i="1" dirty="0">
                          <a:solidFill>
                            <a:srgbClr val="2B41A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№1</a:t>
                      </a:r>
                      <a:endParaRPr lang="ru-RU" sz="3200" i="1" dirty="0">
                        <a:solidFill>
                          <a:srgbClr val="2B41A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i="1" dirty="0">
                          <a:solidFill>
                            <a:srgbClr val="2B41A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№2</a:t>
                      </a:r>
                      <a:endParaRPr lang="ru-RU" sz="3200" i="1" dirty="0">
                        <a:solidFill>
                          <a:srgbClr val="2B41A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i="1" dirty="0">
                          <a:solidFill>
                            <a:srgbClr val="2B41A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№3</a:t>
                      </a:r>
                      <a:endParaRPr lang="ru-RU" sz="3200" i="1" dirty="0">
                        <a:solidFill>
                          <a:srgbClr val="2B41A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i="1" dirty="0">
                          <a:solidFill>
                            <a:srgbClr val="2B41A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№4</a:t>
                      </a:r>
                      <a:endParaRPr lang="ru-RU" sz="3200" i="1" dirty="0">
                        <a:solidFill>
                          <a:srgbClr val="2B41A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3" marR="68573" marT="0" marB="0" anchor="ctr"/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Ответ</a:t>
                      </a:r>
                      <a:endParaRPr lang="ru-RU" sz="3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1, 2</a:t>
                      </a:r>
                      <a:endParaRPr lang="ru-RU" sz="3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3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3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</a:t>
                      </a:r>
                      <a:endParaRPr lang="ru-RU" sz="3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 </a:t>
                      </a:r>
                      <a:r>
                        <a:rPr lang="ru-RU" sz="3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3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3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3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highlight>
                            <a:srgbClr val="FFFF00"/>
                          </a:highlight>
                          <a:latin typeface="Times New Roman" pitchFamily="18" charset="0"/>
                          <a:cs typeface="Times New Roman" pitchFamily="18" charset="0"/>
                        </a:rPr>
                        <a:t>3?</a:t>
                      </a:r>
                      <a:endParaRPr lang="ru-RU" sz="3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3" marR="68573" marT="0" marB="0" anchor="ctr"/>
                </a:tc>
              </a:tr>
            </a:tbl>
          </a:graphicData>
        </a:graphic>
      </p:graphicFrame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55576" y="2348880"/>
            <a:ext cx="360040" cy="360040"/>
          </a:xfrm>
          <a:prstGeom prst="actionButtonForwardNex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323528" y="2348880"/>
            <a:ext cx="360040" cy="360040"/>
          </a:xfrm>
          <a:prstGeom prst="actionButtonBackPreviou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 конец 5">
            <a:hlinkClick r:id="" action="ppaction://hlinkshowjump?jump=lastslide" highlightClick="1"/>
          </p:cNvPr>
          <p:cNvSpPr/>
          <p:nvPr/>
        </p:nvSpPr>
        <p:spPr>
          <a:xfrm>
            <a:off x="755576" y="2996952"/>
            <a:ext cx="360040" cy="360040"/>
          </a:xfrm>
          <a:prstGeom prst="actionButtonEn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 начало 6">
            <a:hlinkClick r:id="" action="ppaction://hlinkshowjump?jump=firstslide" highlightClick="1"/>
          </p:cNvPr>
          <p:cNvSpPr/>
          <p:nvPr/>
        </p:nvSpPr>
        <p:spPr>
          <a:xfrm>
            <a:off x="323528" y="2996952"/>
            <a:ext cx="360040" cy="360040"/>
          </a:xfrm>
          <a:prstGeom prst="actionButtonBeginning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возврат 7">
            <a:hlinkClick r:id="" action="ppaction://hlinkshowjump?jump=lastslideviewed" highlightClick="1"/>
          </p:cNvPr>
          <p:cNvSpPr/>
          <p:nvPr/>
        </p:nvSpPr>
        <p:spPr>
          <a:xfrm>
            <a:off x="755576" y="3645024"/>
            <a:ext cx="360040" cy="360040"/>
          </a:xfrm>
          <a:prstGeom prst="actionButtonRetur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омой 8">
            <a:hlinkClick r:id="rId2" action="ppaction://hlinksldjump" highlightClick="1"/>
          </p:cNvPr>
          <p:cNvSpPr/>
          <p:nvPr/>
        </p:nvSpPr>
        <p:spPr>
          <a:xfrm>
            <a:off x="323528" y="3645024"/>
            <a:ext cx="360040" cy="360040"/>
          </a:xfrm>
          <a:prstGeom prst="actionButtonHom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внобедренный треугольник 1"/>
          <p:cNvSpPr/>
          <p:nvPr/>
        </p:nvSpPr>
        <p:spPr>
          <a:xfrm>
            <a:off x="5220072" y="5229200"/>
            <a:ext cx="2088232" cy="720080"/>
          </a:xfrm>
          <a:prstGeom prst="triangle">
            <a:avLst>
              <a:gd name="adj" fmla="val 64579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7308304" y="332656"/>
            <a:ext cx="1451645" cy="1368152"/>
          </a:xfrm>
          <a:prstGeom prst="triangle">
            <a:avLst>
              <a:gd name="adj" fmla="val 100000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Лабораторная работа.</a:t>
            </a:r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611560" y="2564904"/>
            <a:ext cx="360040" cy="360040"/>
          </a:xfrm>
          <a:prstGeom prst="actionButtonForwardNex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179512" y="2564904"/>
            <a:ext cx="360040" cy="360040"/>
          </a:xfrm>
          <a:prstGeom prst="actionButtonBackPreviou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в конец 8">
            <a:hlinkClick r:id="" action="ppaction://hlinkshowjump?jump=lastslide" highlightClick="1"/>
          </p:cNvPr>
          <p:cNvSpPr/>
          <p:nvPr/>
        </p:nvSpPr>
        <p:spPr>
          <a:xfrm>
            <a:off x="611560" y="3212976"/>
            <a:ext cx="360040" cy="360040"/>
          </a:xfrm>
          <a:prstGeom prst="actionButtonEn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в начало 9">
            <a:hlinkClick r:id="" action="ppaction://hlinkshowjump?jump=firstslide" highlightClick="1"/>
          </p:cNvPr>
          <p:cNvSpPr/>
          <p:nvPr/>
        </p:nvSpPr>
        <p:spPr>
          <a:xfrm>
            <a:off x="179512" y="3212976"/>
            <a:ext cx="360040" cy="360040"/>
          </a:xfrm>
          <a:prstGeom prst="actionButtonBeginning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возврат 10">
            <a:hlinkClick r:id="" action="ppaction://hlinkshowjump?jump=lastslideviewed" highlightClick="1"/>
          </p:cNvPr>
          <p:cNvSpPr/>
          <p:nvPr/>
        </p:nvSpPr>
        <p:spPr>
          <a:xfrm>
            <a:off x="611560" y="3789040"/>
            <a:ext cx="360040" cy="360040"/>
          </a:xfrm>
          <a:prstGeom prst="actionButtonRetur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омой 13">
            <a:hlinkClick r:id="rId2" action="ppaction://hlinksldjump" highlightClick="1"/>
          </p:cNvPr>
          <p:cNvSpPr/>
          <p:nvPr/>
        </p:nvSpPr>
        <p:spPr>
          <a:xfrm>
            <a:off x="179512" y="3789040"/>
            <a:ext cx="360040" cy="360040"/>
          </a:xfrm>
          <a:prstGeom prst="actionButtonHom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 rot="20762130">
            <a:off x="904531" y="5147172"/>
            <a:ext cx="3024336" cy="1008112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 rot="424080">
            <a:off x="3315886" y="5582582"/>
            <a:ext cx="3456384" cy="864096"/>
          </a:xfrm>
          <a:prstGeom prst="triangle">
            <a:avLst>
              <a:gd name="adj" fmla="val 32231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6603851" y="1988841"/>
            <a:ext cx="2360637" cy="1008112"/>
          </a:xfrm>
          <a:prstGeom prst="triangle">
            <a:avLst>
              <a:gd name="adj" fmla="val 100000"/>
            </a:avLst>
          </a:prstGeom>
          <a:solidFill>
            <a:srgbClr val="EAFE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 rot="1041341">
            <a:off x="7598563" y="918791"/>
            <a:ext cx="792088" cy="1584176"/>
          </a:xfrm>
          <a:prstGeom prst="triangle">
            <a:avLst>
              <a:gd name="adj" fmla="val 100000"/>
            </a:avLst>
          </a:prstGeom>
          <a:solidFill>
            <a:srgbClr val="FDB9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6948264" y="260648"/>
            <a:ext cx="792088" cy="1656184"/>
          </a:xfrm>
          <a:prstGeom prst="triangle">
            <a:avLst>
              <a:gd name="adj" fmla="val 52284"/>
            </a:avLst>
          </a:prstGeom>
          <a:solidFill>
            <a:srgbClr val="FED0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 rot="20594841">
            <a:off x="7330905" y="3175474"/>
            <a:ext cx="1440160" cy="1368152"/>
          </a:xfrm>
          <a:prstGeom prst="triangle">
            <a:avLst/>
          </a:prstGeom>
          <a:solidFill>
            <a:srgbClr val="FDED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 rot="1257312">
            <a:off x="7194923" y="4380942"/>
            <a:ext cx="1656184" cy="1944216"/>
          </a:xfrm>
          <a:prstGeom prst="triangle">
            <a:avLst>
              <a:gd name="adj" fmla="val 66369"/>
            </a:avLst>
          </a:prstGeom>
          <a:solidFill>
            <a:srgbClr val="D5FA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115616" y="980728"/>
            <a:ext cx="7236296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Треугольник.</a:t>
            </a:r>
          </a:p>
          <a:p>
            <a:pPr>
              <a:buNone/>
            </a:pP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Определить вид треугольника.</a:t>
            </a:r>
          </a:p>
          <a:p>
            <a:pPr>
              <a:buNone/>
            </a:pP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Оборудование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ручка, линейка с делениями.</a:t>
            </a:r>
          </a:p>
          <a:p>
            <a:pPr>
              <a:buNone/>
            </a:pP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Ход работы: </a:t>
            </a:r>
          </a:p>
          <a:p>
            <a:pPr>
              <a:buNone/>
            </a:pP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Разделите все треугольники на группы.</a:t>
            </a:r>
          </a:p>
          <a:p>
            <a:pPr marL="514350" indent="-514350">
              <a:buNone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Измерьте длины всех сторон треугольника. </a:t>
            </a:r>
          </a:p>
          <a:p>
            <a:pPr marL="514350" indent="-514350">
              <a:buNone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Сравнить длины всех сторон треугольников в каждой группе.</a:t>
            </a:r>
          </a:p>
          <a:p>
            <a:pPr marL="514350" indent="-514350">
              <a:buNone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Можно ли в каждой группе найти треугольник с общими свойствами?</a:t>
            </a:r>
          </a:p>
          <a:p>
            <a:pPr marL="514350" indent="-514350">
              <a:buNone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** </a:t>
            </a:r>
            <a:r>
              <a:rPr lang="ru-RU" sz="23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вводится определение равнобедренного треугольника.</a:t>
            </a:r>
          </a:p>
          <a:p>
            <a:pPr marL="514350" indent="-514350">
              <a:buNone/>
            </a:pPr>
            <a:r>
              <a:rPr lang="ru-RU" sz="23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 Найдите и укажите еще общие свойства этих треугольников. Можно ли это сделать?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13" grpId="0" animBg="1"/>
      <p:bldP spid="15" grpId="0" animBg="1"/>
      <p:bldP spid="18" grpId="0" animBg="1"/>
      <p:bldP spid="19" grpId="0" animBg="1"/>
      <p:bldP spid="16" grpId="0" animBg="1"/>
      <p:bldP spid="4" grpId="0" animBg="1"/>
      <p:bldP spid="17" grpId="0" animBg="1"/>
      <p:bldP spid="6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http://www.daviddarling.info/images/compasses.jpg"/>
          <p:cNvPicPr/>
          <p:nvPr/>
        </p:nvPicPr>
        <p:blipFill>
          <a:blip r:embed="rId2" cstate="print">
            <a:lum bright="39000" contrast="-6000"/>
          </a:blip>
          <a:srcRect/>
          <a:stretch>
            <a:fillRect/>
          </a:stretch>
        </p:blipFill>
        <p:spPr bwMode="auto">
          <a:xfrm>
            <a:off x="7358082" y="3857628"/>
            <a:ext cx="1362075" cy="2533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229600" cy="1143000"/>
          </a:xfrm>
          <a:noFill/>
        </p:spPr>
        <p:txBody>
          <a:bodyPr>
            <a:normAutofit fontScale="90000"/>
          </a:bodyPr>
          <a:lstStyle/>
          <a:p>
            <a:r>
              <a:rPr lang="ru-RU" b="1" i="1" dirty="0" smtClean="0">
                <a:ln w="1905"/>
                <a:solidFill>
                  <a:srgbClr val="2B41A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Содержание </a:t>
            </a:r>
            <a:br>
              <a:rPr lang="ru-RU" b="1" i="1" dirty="0" smtClean="0">
                <a:ln w="1905"/>
                <a:solidFill>
                  <a:srgbClr val="2B41A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n w="1905"/>
                <a:solidFill>
                  <a:srgbClr val="2B41A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представляемого  материала</a:t>
            </a:r>
            <a:endParaRPr lang="ru-RU" i="1" dirty="0">
              <a:solidFill>
                <a:srgbClr val="2B41A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67744" y="1988840"/>
            <a:ext cx="6491064" cy="331236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buNone/>
              <a:defRPr/>
            </a:pPr>
            <a:r>
              <a:rPr lang="ru-RU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1. Цель и задачи учебного занятия.</a:t>
            </a:r>
          </a:p>
          <a:p>
            <a:pPr>
              <a:lnSpc>
                <a:spcPct val="150000"/>
              </a:lnSpc>
              <a:buNone/>
              <a:defRPr/>
            </a:pPr>
            <a:r>
              <a:rPr lang="ru-RU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2. Характеристика учебного занятия.</a:t>
            </a:r>
          </a:p>
          <a:p>
            <a:pPr>
              <a:lnSpc>
                <a:spcPct val="150000"/>
              </a:lnSpc>
              <a:buNone/>
              <a:defRPr/>
            </a:pPr>
            <a:r>
              <a:rPr lang="ru-RU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3. Технологическая карта урока.</a:t>
            </a:r>
          </a:p>
          <a:p>
            <a:pPr>
              <a:lnSpc>
                <a:spcPct val="150000"/>
              </a:lnSpc>
              <a:buNone/>
              <a:defRPr/>
            </a:pPr>
            <a:r>
              <a:rPr lang="ru-RU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4. Фрагменты урока.</a:t>
            </a:r>
          </a:p>
          <a:p>
            <a:pPr>
              <a:lnSpc>
                <a:spcPct val="150000"/>
              </a:lnSpc>
              <a:buNone/>
            </a:pP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27584" y="2564904"/>
            <a:ext cx="360040" cy="360040"/>
          </a:xfrm>
          <a:prstGeom prst="actionButtonForwardNex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395536" y="2564904"/>
            <a:ext cx="360040" cy="360040"/>
          </a:xfrm>
          <a:prstGeom prst="actionButtonBackPreviou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 конец 6">
            <a:hlinkClick r:id="" action="ppaction://hlinkshowjump?jump=lastslide" highlightClick="1"/>
          </p:cNvPr>
          <p:cNvSpPr/>
          <p:nvPr/>
        </p:nvSpPr>
        <p:spPr>
          <a:xfrm>
            <a:off x="827584" y="3212976"/>
            <a:ext cx="360040" cy="360040"/>
          </a:xfrm>
          <a:prstGeom prst="actionButtonEn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в начало 7">
            <a:hlinkClick r:id="" action="ppaction://hlinkshowjump?jump=firstslide" highlightClick="1"/>
          </p:cNvPr>
          <p:cNvSpPr/>
          <p:nvPr/>
        </p:nvSpPr>
        <p:spPr>
          <a:xfrm>
            <a:off x="395536" y="3212976"/>
            <a:ext cx="360040" cy="360040"/>
          </a:xfrm>
          <a:prstGeom prst="actionButtonBeginning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возврат 8">
            <a:hlinkClick r:id="" action="ppaction://hlinkshowjump?jump=lastslideviewed" highlightClick="1"/>
          </p:cNvPr>
          <p:cNvSpPr/>
          <p:nvPr/>
        </p:nvSpPr>
        <p:spPr>
          <a:xfrm>
            <a:off x="611560" y="3717032"/>
            <a:ext cx="360040" cy="360040"/>
          </a:xfrm>
          <a:prstGeom prst="actionButtonRetur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5857884" y="3714752"/>
            <a:ext cx="3009900" cy="2781300"/>
            <a:chOff x="6075" y="11085"/>
            <a:chExt cx="4740" cy="4380"/>
          </a:xfrm>
        </p:grpSpPr>
        <p:grpSp>
          <p:nvGrpSpPr>
            <p:cNvPr id="1027" name="Group 3"/>
            <p:cNvGrpSpPr>
              <a:grpSpLocks/>
            </p:cNvGrpSpPr>
            <p:nvPr/>
          </p:nvGrpSpPr>
          <p:grpSpPr bwMode="auto">
            <a:xfrm>
              <a:off x="6075" y="12630"/>
              <a:ext cx="3246" cy="2835"/>
              <a:chOff x="4212" y="3330"/>
              <a:chExt cx="3003" cy="2235"/>
            </a:xfrm>
          </p:grpSpPr>
          <p:sp>
            <p:nvSpPr>
              <p:cNvPr id="1028" name="AutoShape 4"/>
              <p:cNvSpPr>
                <a:spLocks noChangeArrowheads="1"/>
              </p:cNvSpPr>
              <p:nvPr/>
            </p:nvSpPr>
            <p:spPr bwMode="auto">
              <a:xfrm>
                <a:off x="5280" y="3330"/>
                <a:ext cx="1260" cy="1845"/>
              </a:xfrm>
              <a:prstGeom prst="can">
                <a:avLst>
                  <a:gd name="adj" fmla="val 36607"/>
                </a:avLst>
              </a:prstGeom>
              <a:solidFill>
                <a:srgbClr val="D99594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9" name="AutoShape 5"/>
              <p:cNvSpPr>
                <a:spLocks noChangeArrowheads="1"/>
              </p:cNvSpPr>
              <p:nvPr/>
            </p:nvSpPr>
            <p:spPr bwMode="auto">
              <a:xfrm>
                <a:off x="4212" y="4245"/>
                <a:ext cx="1440" cy="1320"/>
              </a:xfrm>
              <a:prstGeom prst="cube">
                <a:avLst>
                  <a:gd name="adj" fmla="val 25000"/>
                </a:avLst>
              </a:prstGeom>
              <a:solidFill>
                <a:srgbClr val="548DD4"/>
              </a:solidFill>
              <a:ln w="6350">
                <a:solidFill>
                  <a:srgbClr val="1F497D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0" name="Oval 6"/>
              <p:cNvSpPr>
                <a:spLocks noChangeArrowheads="1"/>
              </p:cNvSpPr>
              <p:nvPr/>
            </p:nvSpPr>
            <p:spPr bwMode="auto">
              <a:xfrm>
                <a:off x="5805" y="4350"/>
                <a:ext cx="1410" cy="1215"/>
              </a:xfrm>
              <a:prstGeom prst="ellipse">
                <a:avLst/>
              </a:prstGeom>
              <a:gradFill rotWithShape="1">
                <a:gsLst>
                  <a:gs pos="0">
                    <a:srgbClr val="92D050">
                      <a:gamma/>
                      <a:shade val="46275"/>
                      <a:invGamma/>
                    </a:srgbClr>
                  </a:gs>
                  <a:gs pos="100000">
                    <a:srgbClr val="92D050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031" name="Text Box 7"/>
            <p:cNvSpPr txBox="1">
              <a:spLocks noChangeArrowheads="1"/>
            </p:cNvSpPr>
            <p:nvPr/>
          </p:nvSpPr>
          <p:spPr bwMode="auto">
            <a:xfrm>
              <a:off x="6300" y="11085"/>
              <a:ext cx="4515" cy="3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Выполнение лабораторной работы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_144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59632" y="1412776"/>
            <a:ext cx="3384376" cy="2247832"/>
          </a:xfrm>
        </p:spPr>
      </p:pic>
      <p:pic>
        <p:nvPicPr>
          <p:cNvPr id="5" name="Рисунок 4" descr="DSC_14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3861048"/>
            <a:ext cx="3341880" cy="2219607"/>
          </a:xfrm>
          <a:prstGeom prst="rect">
            <a:avLst/>
          </a:prstGeom>
        </p:spPr>
      </p:pic>
      <p:pic>
        <p:nvPicPr>
          <p:cNvPr id="6" name="Рисунок 5" descr="DSC_145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1412776"/>
            <a:ext cx="3312368" cy="2200006"/>
          </a:xfrm>
          <a:prstGeom prst="rect">
            <a:avLst/>
          </a:prstGeom>
        </p:spPr>
      </p:pic>
      <p:pic>
        <p:nvPicPr>
          <p:cNvPr id="7" name="Рисунок 6" descr="DSC_1451.jpg"/>
          <p:cNvPicPr>
            <a:picLocks noChangeAspect="1"/>
          </p:cNvPicPr>
          <p:nvPr/>
        </p:nvPicPr>
        <p:blipFill>
          <a:blip r:embed="rId6" cstate="print"/>
          <a:srcRect r="6452" b="7692"/>
          <a:stretch>
            <a:fillRect/>
          </a:stretch>
        </p:blipFill>
        <p:spPr>
          <a:xfrm>
            <a:off x="4788024" y="3861048"/>
            <a:ext cx="3384377" cy="2232248"/>
          </a:xfrm>
          <a:prstGeom prst="rect">
            <a:avLst/>
          </a:prstGeom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683568" y="2780928"/>
            <a:ext cx="360040" cy="360040"/>
          </a:xfrm>
          <a:prstGeom prst="actionButtonForwardNex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251520" y="2780928"/>
            <a:ext cx="360040" cy="360040"/>
          </a:xfrm>
          <a:prstGeom prst="actionButtonBackPreviou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в конец 9">
            <a:hlinkClick r:id="" action="ppaction://hlinkshowjump?jump=lastslide" highlightClick="1"/>
          </p:cNvPr>
          <p:cNvSpPr/>
          <p:nvPr/>
        </p:nvSpPr>
        <p:spPr>
          <a:xfrm>
            <a:off x="683568" y="3429000"/>
            <a:ext cx="360040" cy="360040"/>
          </a:xfrm>
          <a:prstGeom prst="actionButtonEn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в начало 10">
            <a:hlinkClick r:id="" action="ppaction://hlinkshowjump?jump=firstslide" highlightClick="1"/>
          </p:cNvPr>
          <p:cNvSpPr/>
          <p:nvPr/>
        </p:nvSpPr>
        <p:spPr>
          <a:xfrm>
            <a:off x="251520" y="3429000"/>
            <a:ext cx="360040" cy="360040"/>
          </a:xfrm>
          <a:prstGeom prst="actionButtonBeginning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возврат 11">
            <a:hlinkClick r:id="" action="ppaction://hlinkshowjump?jump=lastslideviewed" highlightClick="1"/>
          </p:cNvPr>
          <p:cNvSpPr/>
          <p:nvPr/>
        </p:nvSpPr>
        <p:spPr>
          <a:xfrm>
            <a:off x="683568" y="4077072"/>
            <a:ext cx="360040" cy="360040"/>
          </a:xfrm>
          <a:prstGeom prst="actionButtonRetur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омой 12">
            <a:hlinkClick r:id="rId7" action="ppaction://hlinksldjump" highlightClick="1"/>
          </p:cNvPr>
          <p:cNvSpPr/>
          <p:nvPr/>
        </p:nvSpPr>
        <p:spPr>
          <a:xfrm>
            <a:off x="251520" y="4077072"/>
            <a:ext cx="360040" cy="360040"/>
          </a:xfrm>
          <a:prstGeom prst="actionButtonHom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Сформулированная  учащимися гипотеза: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79712" y="1600200"/>
            <a:ext cx="670708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среди каждого вида треугольников существуют равнобедренные, то они обладают едиными свойствами.</a:t>
            </a:r>
            <a:endParaRPr lang="ru-RU" sz="28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55576" y="2420888"/>
            <a:ext cx="360040" cy="360040"/>
          </a:xfrm>
          <a:prstGeom prst="actionButtonForwardNex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323528" y="2420888"/>
            <a:ext cx="360040" cy="360040"/>
          </a:xfrm>
          <a:prstGeom prst="actionButtonBackPreviou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 конец 5">
            <a:hlinkClick r:id="" action="ppaction://hlinkshowjump?jump=lastslide" highlightClick="1"/>
          </p:cNvPr>
          <p:cNvSpPr/>
          <p:nvPr/>
        </p:nvSpPr>
        <p:spPr>
          <a:xfrm>
            <a:off x="755576" y="3068960"/>
            <a:ext cx="360040" cy="360040"/>
          </a:xfrm>
          <a:prstGeom prst="actionButtonEn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 начало 6">
            <a:hlinkClick r:id="" action="ppaction://hlinkshowjump?jump=firstslide" highlightClick="1"/>
          </p:cNvPr>
          <p:cNvSpPr/>
          <p:nvPr/>
        </p:nvSpPr>
        <p:spPr>
          <a:xfrm>
            <a:off x="323528" y="3068960"/>
            <a:ext cx="360040" cy="360040"/>
          </a:xfrm>
          <a:prstGeom prst="actionButtonBeginning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возврат 7">
            <a:hlinkClick r:id="" action="ppaction://hlinkshowjump?jump=lastslideviewed" highlightClick="1"/>
          </p:cNvPr>
          <p:cNvSpPr/>
          <p:nvPr/>
        </p:nvSpPr>
        <p:spPr>
          <a:xfrm>
            <a:off x="755576" y="3717032"/>
            <a:ext cx="360040" cy="360040"/>
          </a:xfrm>
          <a:prstGeom prst="actionButtonRetur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омой 8">
            <a:hlinkClick r:id="rId2" action="ppaction://hlinksldjump" highlightClick="1"/>
          </p:cNvPr>
          <p:cNvSpPr/>
          <p:nvPr/>
        </p:nvSpPr>
        <p:spPr>
          <a:xfrm>
            <a:off x="323528" y="3717032"/>
            <a:ext cx="360040" cy="360040"/>
          </a:xfrm>
          <a:prstGeom prst="actionButtonHom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4125" y="4648200"/>
            <a:ext cx="28098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764704"/>
            <a:ext cx="7056784" cy="1143000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Учебная задача</a:t>
            </a:r>
            <a:endParaRPr lang="ru-RU" sz="40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1916832"/>
            <a:ext cx="70202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Я хочу узнать  какими одинаковыми свойствами обладают равнобедренные треугольники. Научиться определять и доказывать свойства равнобедренного треугольника. </a:t>
            </a:r>
            <a:endParaRPr lang="ru-RU" sz="28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55576" y="2420888"/>
            <a:ext cx="360040" cy="360040"/>
          </a:xfrm>
          <a:prstGeom prst="actionButtonForwardNex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323528" y="2420888"/>
            <a:ext cx="360040" cy="360040"/>
          </a:xfrm>
          <a:prstGeom prst="actionButtonBackPreviou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 конец 6">
            <a:hlinkClick r:id="" action="ppaction://hlinkshowjump?jump=lastslide" highlightClick="1"/>
          </p:cNvPr>
          <p:cNvSpPr/>
          <p:nvPr/>
        </p:nvSpPr>
        <p:spPr>
          <a:xfrm>
            <a:off x="755576" y="3068960"/>
            <a:ext cx="360040" cy="360040"/>
          </a:xfrm>
          <a:prstGeom prst="actionButtonEn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в начало 7">
            <a:hlinkClick r:id="" action="ppaction://hlinkshowjump?jump=firstslide" highlightClick="1"/>
          </p:cNvPr>
          <p:cNvSpPr/>
          <p:nvPr/>
        </p:nvSpPr>
        <p:spPr>
          <a:xfrm>
            <a:off x="323528" y="3068960"/>
            <a:ext cx="360040" cy="360040"/>
          </a:xfrm>
          <a:prstGeom prst="actionButtonBeginning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возврат 8">
            <a:hlinkClick r:id="" action="ppaction://hlinkshowjump?jump=lastslideviewed" highlightClick="1"/>
          </p:cNvPr>
          <p:cNvSpPr/>
          <p:nvPr/>
        </p:nvSpPr>
        <p:spPr>
          <a:xfrm>
            <a:off x="755576" y="3717032"/>
            <a:ext cx="360040" cy="360040"/>
          </a:xfrm>
          <a:prstGeom prst="actionButtonRetur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омой 9">
            <a:hlinkClick r:id="rId2" action="ppaction://hlinksldjump" highlightClick="1"/>
          </p:cNvPr>
          <p:cNvSpPr/>
          <p:nvPr/>
        </p:nvSpPr>
        <p:spPr>
          <a:xfrm>
            <a:off x="323528" y="3717032"/>
            <a:ext cx="360040" cy="360040"/>
          </a:xfrm>
          <a:prstGeom prst="actionButtonHom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680484"/>
            <a:ext cx="3021707" cy="1979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2204864"/>
            <a:ext cx="678320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cap="all" dirty="0" smtClean="0">
                <a:ln w="9000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Свойства равнобедренного </a:t>
            </a:r>
          </a:p>
          <a:p>
            <a:pPr algn="ctr"/>
            <a:r>
              <a:rPr lang="ru-RU" sz="3200" b="1" i="1" cap="all" dirty="0" smtClean="0">
                <a:ln w="9000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треугольника</a:t>
            </a:r>
            <a:endParaRPr lang="ru-RU" sz="3200" b="1" i="1" cap="all" dirty="0">
              <a:ln w="9000" cmpd="sng">
                <a:noFill/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47864" y="1484784"/>
            <a:ext cx="3078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2B41A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Тема урока</a:t>
            </a:r>
            <a:endParaRPr lang="ru-RU" sz="3200" b="1" cap="all" dirty="0">
              <a:ln w="9000" cmpd="sng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2B41A1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755576" y="2420888"/>
            <a:ext cx="360040" cy="360040"/>
          </a:xfrm>
          <a:prstGeom prst="actionButtonForwardNex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зад 11">
            <a:hlinkClick r:id="" action="ppaction://hlinkshowjump?jump=previousslide" highlightClick="1"/>
          </p:cNvPr>
          <p:cNvSpPr/>
          <p:nvPr/>
        </p:nvSpPr>
        <p:spPr>
          <a:xfrm>
            <a:off x="323528" y="2420888"/>
            <a:ext cx="360040" cy="360040"/>
          </a:xfrm>
          <a:prstGeom prst="actionButtonBackPreviou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в конец 12">
            <a:hlinkClick r:id="" action="ppaction://hlinkshowjump?jump=lastslide" highlightClick="1"/>
          </p:cNvPr>
          <p:cNvSpPr/>
          <p:nvPr/>
        </p:nvSpPr>
        <p:spPr>
          <a:xfrm>
            <a:off x="755576" y="3068960"/>
            <a:ext cx="360040" cy="360040"/>
          </a:xfrm>
          <a:prstGeom prst="actionButtonEn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в начало 13">
            <a:hlinkClick r:id="" action="ppaction://hlinkshowjump?jump=firstslide" highlightClick="1"/>
          </p:cNvPr>
          <p:cNvSpPr/>
          <p:nvPr/>
        </p:nvSpPr>
        <p:spPr>
          <a:xfrm>
            <a:off x="323528" y="3068960"/>
            <a:ext cx="360040" cy="360040"/>
          </a:xfrm>
          <a:prstGeom prst="actionButtonBeginning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возврат 14">
            <a:hlinkClick r:id="" action="ppaction://hlinkshowjump?jump=lastslideviewed" highlightClick="1"/>
          </p:cNvPr>
          <p:cNvSpPr/>
          <p:nvPr/>
        </p:nvSpPr>
        <p:spPr>
          <a:xfrm>
            <a:off x="755576" y="3717032"/>
            <a:ext cx="360040" cy="360040"/>
          </a:xfrm>
          <a:prstGeom prst="actionButtonRetur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домой 15">
            <a:hlinkClick r:id="rId2" action="ppaction://hlinksldjump" highlightClick="1"/>
          </p:cNvPr>
          <p:cNvSpPr/>
          <p:nvPr/>
        </p:nvSpPr>
        <p:spPr>
          <a:xfrm>
            <a:off x="323528" y="3717032"/>
            <a:ext cx="360040" cy="360040"/>
          </a:xfrm>
          <a:prstGeom prst="actionButtonHom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6732240" y="4365104"/>
            <a:ext cx="1512168" cy="1800200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7596336" y="3212976"/>
            <a:ext cx="1296144" cy="2952328"/>
          </a:xfrm>
          <a:prstGeom prst="triangle">
            <a:avLst/>
          </a:prstGeom>
          <a:solidFill>
            <a:srgbClr val="EAFE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>
            <a:off x="2987824" y="4941168"/>
            <a:ext cx="4896544" cy="1224136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Практическая работа</a:t>
            </a:r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620688"/>
            <a:ext cx="7484886" cy="62373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i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17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7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Свойства равнобедренного треугольника.</a:t>
            </a:r>
          </a:p>
          <a:p>
            <a:pPr>
              <a:buNone/>
            </a:pPr>
            <a:r>
              <a:rPr lang="ru-RU" sz="1800" b="1" i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7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7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Найти общие свойства равнобедренного треугольника.</a:t>
            </a:r>
          </a:p>
          <a:p>
            <a:pPr>
              <a:buNone/>
            </a:pPr>
            <a:r>
              <a:rPr lang="ru-RU" sz="17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Оборудование: </a:t>
            </a:r>
            <a:r>
              <a:rPr lang="ru-RU" sz="17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карандаш, линейка с делениями, транспортир. </a:t>
            </a:r>
          </a:p>
          <a:p>
            <a:pPr>
              <a:buNone/>
            </a:pPr>
            <a:r>
              <a:rPr lang="ru-RU" sz="17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Ход работы: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группа </a:t>
            </a:r>
            <a:r>
              <a:rPr lang="ru-RU" sz="1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Задания: 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17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Измерьте углы трех данных равнобедренных треугольников;</a:t>
            </a:r>
          </a:p>
          <a:p>
            <a:pPr marL="457200" indent="-457200">
              <a:buFont typeface="+mj-lt"/>
              <a:buAutoNum type="arabicParenR"/>
            </a:pPr>
            <a:endParaRPr lang="ru-RU" sz="17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arenR"/>
            </a:pPr>
            <a:endParaRPr lang="ru-RU" sz="17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arenR"/>
            </a:pPr>
            <a:endParaRPr lang="ru-RU" sz="17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arenR"/>
            </a:pPr>
            <a:endParaRPr lang="ru-RU" sz="17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ru-RU" sz="17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измерений занесите в таблицу;</a:t>
            </a:r>
          </a:p>
          <a:p>
            <a:pPr marL="457200" indent="-457200">
              <a:buFont typeface="+mj-lt"/>
              <a:buAutoNum type="arabicParenR"/>
            </a:pPr>
            <a:endParaRPr lang="ru-RU" sz="17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arenR"/>
            </a:pPr>
            <a:endParaRPr lang="ru-RU" sz="17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ru-RU" sz="17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Сравните углы;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17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Какой вывод можно сделать?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17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Сформулируйте гипотезу. ___________________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17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Нарисуйте свой равнобедренный треугольник. Измерьте его углы. Справедлива ли ваша гипотеза?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17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Попробуйте доказать гипотезу для любого равнобедренного треугольника.</a:t>
            </a:r>
            <a:endParaRPr lang="ru-RU" sz="17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940152" y="3877032"/>
          <a:ext cx="3024335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3554"/>
                <a:gridCol w="756084"/>
                <a:gridCol w="634961"/>
                <a:gridCol w="739736"/>
              </a:tblGrid>
              <a:tr h="34975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 anchor="ctr"/>
                </a:tc>
              </a:tr>
              <a:tr h="87438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1.</a:t>
                      </a:r>
                    </a:p>
                    <a:p>
                      <a:pPr algn="ctr"/>
                      <a:r>
                        <a:rPr lang="ru-RU" sz="1400" dirty="0" smtClean="0"/>
                        <a:t>2.</a:t>
                      </a:r>
                    </a:p>
                    <a:p>
                      <a:pPr algn="ctr"/>
                      <a:r>
                        <a:rPr lang="ru-RU" sz="1400" dirty="0" smtClean="0"/>
                        <a:t>3.</a:t>
                      </a:r>
                    </a:p>
                    <a:p>
                      <a:pPr algn="ctr"/>
                      <a:r>
                        <a:rPr lang="ru-RU" sz="1400" dirty="0" smtClean="0"/>
                        <a:t>4.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55576" y="2348880"/>
            <a:ext cx="360040" cy="360040"/>
          </a:xfrm>
          <a:prstGeom prst="actionButtonForwardNex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323528" y="2348880"/>
            <a:ext cx="360040" cy="360040"/>
          </a:xfrm>
          <a:prstGeom prst="actionButtonBackPreviou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 конец 6">
            <a:hlinkClick r:id="" action="ppaction://hlinkshowjump?jump=lastslide" highlightClick="1"/>
          </p:cNvPr>
          <p:cNvSpPr/>
          <p:nvPr/>
        </p:nvSpPr>
        <p:spPr>
          <a:xfrm>
            <a:off x="755576" y="2996952"/>
            <a:ext cx="360040" cy="360040"/>
          </a:xfrm>
          <a:prstGeom prst="actionButtonEn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в начало 7">
            <a:hlinkClick r:id="" action="ppaction://hlinkshowjump?jump=firstslide" highlightClick="1"/>
          </p:cNvPr>
          <p:cNvSpPr/>
          <p:nvPr/>
        </p:nvSpPr>
        <p:spPr>
          <a:xfrm>
            <a:off x="323528" y="2996952"/>
            <a:ext cx="360040" cy="360040"/>
          </a:xfrm>
          <a:prstGeom prst="actionButtonBeginning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возврат 8">
            <a:hlinkClick r:id="" action="ppaction://hlinkshowjump?jump=lastslideviewed" highlightClick="1"/>
          </p:cNvPr>
          <p:cNvSpPr/>
          <p:nvPr/>
        </p:nvSpPr>
        <p:spPr>
          <a:xfrm>
            <a:off x="755576" y="3645024"/>
            <a:ext cx="360040" cy="360040"/>
          </a:xfrm>
          <a:prstGeom prst="actionButtonRetur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омой 9">
            <a:hlinkClick r:id="rId2" action="ppaction://hlinksldjump" highlightClick="1"/>
          </p:cNvPr>
          <p:cNvSpPr/>
          <p:nvPr/>
        </p:nvSpPr>
        <p:spPr>
          <a:xfrm>
            <a:off x="323528" y="3645024"/>
            <a:ext cx="360040" cy="360040"/>
          </a:xfrm>
          <a:prstGeom prst="actionButtonHom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ый треугольник 10"/>
          <p:cNvSpPr/>
          <p:nvPr/>
        </p:nvSpPr>
        <p:spPr>
          <a:xfrm>
            <a:off x="2267744" y="2780928"/>
            <a:ext cx="1008112" cy="936104"/>
          </a:xfrm>
          <a:prstGeom prst="rt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3707904" y="2852936"/>
            <a:ext cx="936104" cy="864096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5004048" y="2924944"/>
            <a:ext cx="1872208" cy="576064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979712" y="2636912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79712" y="3501008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03848" y="3501008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267744" y="3573016"/>
            <a:ext cx="144016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2195736" y="3284984"/>
            <a:ext cx="144016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2771800" y="3645024"/>
            <a:ext cx="0" cy="144016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067944" y="2564904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72000" y="3573016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491880" y="3573016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3851920" y="3284984"/>
            <a:ext cx="126014" cy="7200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>
            <a:off x="4355976" y="3284984"/>
            <a:ext cx="126014" cy="7200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868144" y="2636912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732240" y="3429000"/>
            <a:ext cx="279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flipH="1">
            <a:off x="6300192" y="3140968"/>
            <a:ext cx="126014" cy="7200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5436096" y="3140968"/>
            <a:ext cx="126014" cy="7200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860032" y="3429000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0"/>
            <a:ext cx="7956376" cy="68580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ru-RU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группа</a:t>
            </a:r>
          </a:p>
          <a:p>
            <a:pPr>
              <a:buNone/>
            </a:pPr>
            <a:r>
              <a:rPr lang="ru-RU" b="1" i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Проблема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какова роль биссектрисы, проведенной к основанию в равнобедренном треугольнике.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Задания: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Постройте с помощью транспортира, в данных равнобедренных треугольниках биссектрису ВН;</a:t>
            </a:r>
          </a:p>
          <a:p>
            <a:pPr marL="514350" indent="-514350">
              <a:buFont typeface="+mj-lt"/>
              <a:buAutoNum type="arabicParenR"/>
            </a:pPr>
            <a:endParaRPr lang="ru-RU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arenR"/>
            </a:pPr>
            <a:endParaRPr lang="ru-RU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arenR"/>
            </a:pPr>
            <a:endParaRPr lang="ru-RU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arenR"/>
            </a:pPr>
            <a:endParaRPr lang="ru-RU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arenR"/>
            </a:pPr>
            <a:endParaRPr lang="ru-RU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Измерить длины отрезков АН и НС;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Измерить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АНВ и СНВ;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Результаты измерений занесите в таблицу.</a:t>
            </a:r>
          </a:p>
          <a:p>
            <a:pPr marL="514350" indent="-514350">
              <a:buFont typeface="+mj-lt"/>
              <a:buAutoNum type="arabicParenR"/>
            </a:pPr>
            <a:endParaRPr lang="ru-RU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marL="514350" indent="-514350">
              <a:buFont typeface="+mj-lt"/>
              <a:buAutoNum type="arabicParenR"/>
            </a:pPr>
            <a:endParaRPr lang="ru-RU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marL="514350" indent="-514350">
              <a:buFont typeface="+mj-lt"/>
              <a:buAutoNum type="arabicParenR"/>
            </a:pPr>
            <a:endParaRPr lang="ru-RU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marL="514350" indent="-514350">
              <a:buFont typeface="+mj-lt"/>
              <a:buAutoNum type="arabicParenR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Какую закономерность  вы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заметили?_________________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marL="514350" indent="-514350">
              <a:buFont typeface="+mj-lt"/>
              <a:buAutoNum type="arabicParenR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Сформулируйте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гипотезу____________________________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marL="514350" indent="-514350">
              <a:buFont typeface="+mj-lt"/>
              <a:buAutoNum type="arabicParenR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Нарисуйте еще один равнобедренный треугольник и проверьте свою гипотезу. Справедлива ли она? Сделайте вывод.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Попробуйте доказать гипотезу для любого равнобедренного треугольника</a:t>
            </a:r>
          </a:p>
        </p:txBody>
      </p:sp>
      <p:grpSp>
        <p:nvGrpSpPr>
          <p:cNvPr id="29" name="Группа 28"/>
          <p:cNvGrpSpPr/>
          <p:nvPr/>
        </p:nvGrpSpPr>
        <p:grpSpPr>
          <a:xfrm>
            <a:off x="1403648" y="1556792"/>
            <a:ext cx="6832376" cy="1531913"/>
            <a:chOff x="2051720" y="2348880"/>
            <a:chExt cx="6832376" cy="1531913"/>
          </a:xfrm>
        </p:grpSpPr>
        <p:sp>
          <p:nvSpPr>
            <p:cNvPr id="30" name="TextBox 29"/>
            <p:cNvSpPr txBox="1"/>
            <p:nvPr/>
          </p:nvSpPr>
          <p:spPr>
            <a:xfrm>
              <a:off x="7956376" y="2348880"/>
              <a:ext cx="2160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1" name="Группа 48"/>
            <p:cNvGrpSpPr/>
            <p:nvPr/>
          </p:nvGrpSpPr>
          <p:grpSpPr>
            <a:xfrm>
              <a:off x="2051720" y="2564904"/>
              <a:ext cx="6832376" cy="1315889"/>
              <a:chOff x="2051720" y="2564904"/>
              <a:chExt cx="6832376" cy="1315889"/>
            </a:xfrm>
          </p:grpSpPr>
          <p:sp>
            <p:nvSpPr>
              <p:cNvPr id="32" name="Прямоугольный треугольник 31"/>
              <p:cNvSpPr/>
              <p:nvPr/>
            </p:nvSpPr>
            <p:spPr>
              <a:xfrm>
                <a:off x="2267744" y="2780928"/>
                <a:ext cx="1008112" cy="936104"/>
              </a:xfrm>
              <a:prstGeom prst="rtTriangl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Равнобедренный треугольник 32"/>
              <p:cNvSpPr/>
              <p:nvPr/>
            </p:nvSpPr>
            <p:spPr>
              <a:xfrm>
                <a:off x="3707904" y="2852936"/>
                <a:ext cx="936104" cy="864096"/>
              </a:xfrm>
              <a:prstGeom prst="triangl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Равнобедренный треугольник 33"/>
              <p:cNvSpPr/>
              <p:nvPr/>
            </p:nvSpPr>
            <p:spPr>
              <a:xfrm>
                <a:off x="5004048" y="2924944"/>
                <a:ext cx="1872208" cy="576064"/>
              </a:xfrm>
              <a:prstGeom prst="triangl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Равнобедренный треугольник 34"/>
              <p:cNvSpPr/>
              <p:nvPr/>
            </p:nvSpPr>
            <p:spPr>
              <a:xfrm>
                <a:off x="7452320" y="2636912"/>
                <a:ext cx="1224136" cy="936104"/>
              </a:xfrm>
              <a:prstGeom prst="triangl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051720" y="3573016"/>
                <a:ext cx="2160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В</a:t>
                </a:r>
                <a:endParaRPr lang="ru-RU" sz="1400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2051720" y="2564904"/>
                <a:ext cx="2160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endParaRPr lang="ru-RU" sz="1400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3203848" y="3501008"/>
                <a:ext cx="2160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С</a:t>
                </a:r>
                <a:endParaRPr lang="ru-RU" sz="1400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" name="Прямоугольник 38"/>
              <p:cNvSpPr/>
              <p:nvPr/>
            </p:nvSpPr>
            <p:spPr>
              <a:xfrm>
                <a:off x="2267744" y="3573016"/>
                <a:ext cx="144016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40" name="Прямая соединительная линия 39"/>
              <p:cNvCxnSpPr/>
              <p:nvPr/>
            </p:nvCxnSpPr>
            <p:spPr>
              <a:xfrm>
                <a:off x="2195736" y="3284984"/>
                <a:ext cx="144016" cy="0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Прямая соединительная линия 40"/>
              <p:cNvCxnSpPr/>
              <p:nvPr/>
            </p:nvCxnSpPr>
            <p:spPr>
              <a:xfrm flipV="1">
                <a:off x="2771800" y="3645024"/>
                <a:ext cx="0" cy="144016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xtBox 41"/>
              <p:cNvSpPr txBox="1"/>
              <p:nvPr/>
            </p:nvSpPr>
            <p:spPr>
              <a:xfrm>
                <a:off x="4067944" y="2564904"/>
                <a:ext cx="2160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В</a:t>
                </a:r>
                <a:endParaRPr lang="ru-RU" sz="1400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4572000" y="3573016"/>
                <a:ext cx="2160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С</a:t>
                </a:r>
                <a:endParaRPr lang="ru-RU" sz="1400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3491880" y="3573016"/>
                <a:ext cx="2160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endParaRPr lang="ru-RU" sz="1400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45" name="Прямая соединительная линия 44"/>
              <p:cNvCxnSpPr/>
              <p:nvPr/>
            </p:nvCxnSpPr>
            <p:spPr>
              <a:xfrm>
                <a:off x="3851920" y="3284984"/>
                <a:ext cx="126014" cy="72008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Прямая соединительная линия 45"/>
              <p:cNvCxnSpPr/>
              <p:nvPr/>
            </p:nvCxnSpPr>
            <p:spPr>
              <a:xfrm flipH="1">
                <a:off x="4355976" y="3284984"/>
                <a:ext cx="126014" cy="72008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TextBox 46"/>
              <p:cNvSpPr txBox="1"/>
              <p:nvPr/>
            </p:nvSpPr>
            <p:spPr>
              <a:xfrm>
                <a:off x="5868144" y="2636912"/>
                <a:ext cx="2160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В</a:t>
                </a:r>
                <a:endParaRPr lang="ru-RU" sz="1400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6732240" y="3429000"/>
                <a:ext cx="2796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С</a:t>
                </a:r>
                <a:endParaRPr lang="ru-RU" sz="1400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49" name="Прямая соединительная линия 48"/>
              <p:cNvCxnSpPr/>
              <p:nvPr/>
            </p:nvCxnSpPr>
            <p:spPr>
              <a:xfrm flipH="1">
                <a:off x="6300192" y="3140968"/>
                <a:ext cx="126014" cy="72008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Прямая соединительная линия 49"/>
              <p:cNvCxnSpPr/>
              <p:nvPr/>
            </p:nvCxnSpPr>
            <p:spPr>
              <a:xfrm>
                <a:off x="5436096" y="3140968"/>
                <a:ext cx="126014" cy="72008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Прямая соединительная линия 50"/>
              <p:cNvCxnSpPr/>
              <p:nvPr/>
            </p:nvCxnSpPr>
            <p:spPr>
              <a:xfrm flipH="1">
                <a:off x="8316416" y="3068960"/>
                <a:ext cx="126014" cy="72008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Прямая соединительная линия 51"/>
              <p:cNvCxnSpPr/>
              <p:nvPr/>
            </p:nvCxnSpPr>
            <p:spPr>
              <a:xfrm>
                <a:off x="7740352" y="3068960"/>
                <a:ext cx="126014" cy="72008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Box 52"/>
              <p:cNvSpPr txBox="1"/>
              <p:nvPr/>
            </p:nvSpPr>
            <p:spPr>
              <a:xfrm>
                <a:off x="7236296" y="3429000"/>
                <a:ext cx="2160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В</a:t>
                </a:r>
                <a:endParaRPr lang="ru-RU" sz="1400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4860032" y="3429000"/>
                <a:ext cx="2160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endParaRPr lang="ru-RU" sz="1400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8604448" y="3429000"/>
                <a:ext cx="2796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С</a:t>
                </a:r>
                <a:endParaRPr lang="ru-RU" sz="1400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aphicFrame>
        <p:nvGraphicFramePr>
          <p:cNvPr id="56" name="Таблица 55"/>
          <p:cNvGraphicFramePr>
            <a:graphicFrameLocks noGrp="1"/>
          </p:cNvGraphicFramePr>
          <p:nvPr/>
        </p:nvGraphicFramePr>
        <p:xfrm>
          <a:off x="5220072" y="3212976"/>
          <a:ext cx="3563888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8836"/>
                <a:gridCol w="617308"/>
                <a:gridCol w="655509"/>
                <a:gridCol w="848546"/>
                <a:gridCol w="763689"/>
              </a:tblGrid>
              <a:tr h="34975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№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АН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НС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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АНВ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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СНВ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87438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1.</a:t>
                      </a:r>
                    </a:p>
                    <a:p>
                      <a:pPr algn="ctr"/>
                      <a:r>
                        <a:rPr lang="ru-RU" sz="1400" dirty="0" smtClean="0"/>
                        <a:t>2.</a:t>
                      </a:r>
                    </a:p>
                    <a:p>
                      <a:pPr algn="ctr"/>
                      <a:r>
                        <a:rPr lang="ru-RU" sz="1400" dirty="0" smtClean="0"/>
                        <a:t>3.</a:t>
                      </a:r>
                    </a:p>
                    <a:p>
                      <a:pPr algn="ctr"/>
                      <a:r>
                        <a:rPr lang="ru-RU" sz="1400" dirty="0" smtClean="0"/>
                        <a:t>4.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7" name="Управляющая кнопка: далее 56">
            <a:hlinkClick r:id="" action="ppaction://hlinkshowjump?jump=nextslide" highlightClick="1"/>
          </p:cNvPr>
          <p:cNvSpPr/>
          <p:nvPr/>
        </p:nvSpPr>
        <p:spPr>
          <a:xfrm>
            <a:off x="8460432" y="260648"/>
            <a:ext cx="360040" cy="360040"/>
          </a:xfrm>
          <a:prstGeom prst="actionButtonForwardNex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Управляющая кнопка: назад 57">
            <a:hlinkClick r:id="" action="ppaction://hlinkshowjump?jump=previousslide" highlightClick="1"/>
          </p:cNvPr>
          <p:cNvSpPr/>
          <p:nvPr/>
        </p:nvSpPr>
        <p:spPr>
          <a:xfrm>
            <a:off x="8028384" y="260648"/>
            <a:ext cx="360040" cy="360040"/>
          </a:xfrm>
          <a:prstGeom prst="actionButtonBackPreviou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Управляющая кнопка: в конец 58">
            <a:hlinkClick r:id="" action="ppaction://hlinkshowjump?jump=lastslide" highlightClick="1"/>
          </p:cNvPr>
          <p:cNvSpPr/>
          <p:nvPr/>
        </p:nvSpPr>
        <p:spPr>
          <a:xfrm>
            <a:off x="8460432" y="908720"/>
            <a:ext cx="360040" cy="360040"/>
          </a:xfrm>
          <a:prstGeom prst="actionButtonEn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Управляющая кнопка: в начало 59">
            <a:hlinkClick r:id="" action="ppaction://hlinkshowjump?jump=firstslide" highlightClick="1"/>
          </p:cNvPr>
          <p:cNvSpPr/>
          <p:nvPr/>
        </p:nvSpPr>
        <p:spPr>
          <a:xfrm>
            <a:off x="8028384" y="908720"/>
            <a:ext cx="360040" cy="360040"/>
          </a:xfrm>
          <a:prstGeom prst="actionButtonBeginning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Управляющая кнопка: возврат 60">
            <a:hlinkClick r:id="" action="ppaction://hlinkshowjump?jump=lastslideviewed" highlightClick="1"/>
          </p:cNvPr>
          <p:cNvSpPr/>
          <p:nvPr/>
        </p:nvSpPr>
        <p:spPr>
          <a:xfrm>
            <a:off x="8460432" y="1556792"/>
            <a:ext cx="360040" cy="360040"/>
          </a:xfrm>
          <a:prstGeom prst="actionButtonRetur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Управляющая кнопка: домой 61">
            <a:hlinkClick r:id="rId3" action="ppaction://hlinksldjump" highlightClick="1"/>
          </p:cNvPr>
          <p:cNvSpPr/>
          <p:nvPr/>
        </p:nvSpPr>
        <p:spPr>
          <a:xfrm>
            <a:off x="8028384" y="1556792"/>
            <a:ext cx="360040" cy="360040"/>
          </a:xfrm>
          <a:prstGeom prst="actionButtonHom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0"/>
            <a:ext cx="7956376" cy="68580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ru-RU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9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 группа</a:t>
            </a:r>
          </a:p>
          <a:p>
            <a:pPr>
              <a:buNone/>
            </a:pPr>
            <a:r>
              <a:rPr lang="ru-RU" sz="2900" b="1" i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Проблема</a:t>
            </a:r>
            <a:r>
              <a:rPr lang="ru-RU" sz="29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какова роль медианы, проведенной к основанию в равнобедренном треугольнике.</a:t>
            </a:r>
          </a:p>
          <a:p>
            <a:pPr>
              <a:buNone/>
            </a:pPr>
            <a:r>
              <a:rPr lang="ru-RU" sz="29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Задания: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Проведите в данных равнобедренных треугольниках медиану ВН;</a:t>
            </a:r>
          </a:p>
          <a:p>
            <a:pPr marL="514350" indent="-514350">
              <a:buFont typeface="+mj-lt"/>
              <a:buAutoNum type="arabicParenR"/>
            </a:pPr>
            <a:endParaRPr lang="ru-RU" sz="2900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arenR"/>
            </a:pPr>
            <a:endParaRPr lang="ru-RU" sz="2900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arenR"/>
            </a:pPr>
            <a:endParaRPr lang="ru-RU" sz="2900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arenR"/>
            </a:pPr>
            <a:endParaRPr lang="ru-RU" sz="2900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arenR"/>
            </a:pPr>
            <a:endParaRPr lang="ru-RU" sz="2900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Измерить </a:t>
            </a: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АВН и НВС;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Измерить </a:t>
            </a: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АНВ и СНВ;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Результаты измерений занесите в таблицу.</a:t>
            </a:r>
          </a:p>
          <a:p>
            <a:pPr marL="514350" indent="-514350">
              <a:buFont typeface="+mj-lt"/>
              <a:buAutoNum type="arabicParenR"/>
            </a:pPr>
            <a:endParaRPr lang="ru-RU" sz="29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marL="514350" indent="-514350">
              <a:buFont typeface="+mj-lt"/>
              <a:buAutoNum type="arabicParenR"/>
            </a:pPr>
            <a:endParaRPr lang="ru-RU" sz="29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marL="514350" indent="-514350">
              <a:buFont typeface="+mj-lt"/>
              <a:buAutoNum type="arabicParenR"/>
            </a:pPr>
            <a:endParaRPr lang="ru-RU" sz="29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marL="514350" indent="-514350">
              <a:buFont typeface="+mj-lt"/>
              <a:buAutoNum type="arabicParenR"/>
            </a:pP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Какую закономерность  вы </a:t>
            </a:r>
            <a:r>
              <a:rPr lang="ru-RU" sz="29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заметили?_________________</a:t>
            </a:r>
            <a:endParaRPr lang="ru-RU" sz="29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marL="514350" indent="-514350">
              <a:buFont typeface="+mj-lt"/>
              <a:buAutoNum type="arabicParenR"/>
            </a:pP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Сформулируйте </a:t>
            </a:r>
            <a:r>
              <a:rPr lang="ru-RU" sz="29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гипотезу____________________________</a:t>
            </a:r>
            <a:endParaRPr lang="ru-RU" sz="29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marL="514350" indent="-514350">
              <a:buFont typeface="+mj-lt"/>
              <a:buAutoNum type="arabicParenR"/>
            </a:pP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Нарисуйте еще один равнобедренный треугольник и проверьте свою гипотезу. Справедлива ли она? Сделайте вывод.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Попробуйте доказать гипотезу для любого равнобедренного треугольника</a:t>
            </a:r>
          </a:p>
        </p:txBody>
      </p:sp>
      <p:grpSp>
        <p:nvGrpSpPr>
          <p:cNvPr id="2" name="Группа 28"/>
          <p:cNvGrpSpPr/>
          <p:nvPr/>
        </p:nvGrpSpPr>
        <p:grpSpPr>
          <a:xfrm>
            <a:off x="1403648" y="1484784"/>
            <a:ext cx="6832376" cy="1531913"/>
            <a:chOff x="2051720" y="2348880"/>
            <a:chExt cx="6832376" cy="1531913"/>
          </a:xfrm>
        </p:grpSpPr>
        <p:sp>
          <p:nvSpPr>
            <p:cNvPr id="30" name="TextBox 29"/>
            <p:cNvSpPr txBox="1"/>
            <p:nvPr/>
          </p:nvSpPr>
          <p:spPr>
            <a:xfrm>
              <a:off x="7956376" y="2348880"/>
              <a:ext cx="2160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" name="Группа 48"/>
            <p:cNvGrpSpPr/>
            <p:nvPr/>
          </p:nvGrpSpPr>
          <p:grpSpPr>
            <a:xfrm>
              <a:off x="2051720" y="2492896"/>
              <a:ext cx="6832376" cy="1387897"/>
              <a:chOff x="2051720" y="2492896"/>
              <a:chExt cx="6832376" cy="1387897"/>
            </a:xfrm>
          </p:grpSpPr>
          <p:sp>
            <p:nvSpPr>
              <p:cNvPr id="32" name="Прямоугольный треугольник 31"/>
              <p:cNvSpPr/>
              <p:nvPr/>
            </p:nvSpPr>
            <p:spPr>
              <a:xfrm>
                <a:off x="2267744" y="2780928"/>
                <a:ext cx="1008112" cy="936104"/>
              </a:xfrm>
              <a:prstGeom prst="rtTriangl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Равнобедренный треугольник 32"/>
              <p:cNvSpPr/>
              <p:nvPr/>
            </p:nvSpPr>
            <p:spPr>
              <a:xfrm>
                <a:off x="3707904" y="2852936"/>
                <a:ext cx="936104" cy="864096"/>
              </a:xfrm>
              <a:prstGeom prst="triangl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Равнобедренный треугольник 33"/>
              <p:cNvSpPr/>
              <p:nvPr/>
            </p:nvSpPr>
            <p:spPr>
              <a:xfrm>
                <a:off x="5004048" y="2924944"/>
                <a:ext cx="1872208" cy="576064"/>
              </a:xfrm>
              <a:prstGeom prst="triangl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Равнобедренный треугольник 34"/>
              <p:cNvSpPr/>
              <p:nvPr/>
            </p:nvSpPr>
            <p:spPr>
              <a:xfrm>
                <a:off x="7452320" y="2636912"/>
                <a:ext cx="1224136" cy="936104"/>
              </a:xfrm>
              <a:prstGeom prst="triangl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051720" y="3573016"/>
                <a:ext cx="2160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В</a:t>
                </a:r>
                <a:endParaRPr lang="ru-RU" sz="1400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2051720" y="2492896"/>
                <a:ext cx="2160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endParaRPr lang="ru-RU" sz="1400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3203848" y="3501008"/>
                <a:ext cx="2160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С</a:t>
                </a:r>
                <a:endParaRPr lang="ru-RU" sz="1400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" name="Прямоугольник 38"/>
              <p:cNvSpPr/>
              <p:nvPr/>
            </p:nvSpPr>
            <p:spPr>
              <a:xfrm>
                <a:off x="2267744" y="3573016"/>
                <a:ext cx="144016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40" name="Прямая соединительная линия 39"/>
              <p:cNvCxnSpPr/>
              <p:nvPr/>
            </p:nvCxnSpPr>
            <p:spPr>
              <a:xfrm>
                <a:off x="2195736" y="3284984"/>
                <a:ext cx="144016" cy="0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Прямая соединительная линия 40"/>
              <p:cNvCxnSpPr/>
              <p:nvPr/>
            </p:nvCxnSpPr>
            <p:spPr>
              <a:xfrm flipV="1">
                <a:off x="2771800" y="3645024"/>
                <a:ext cx="0" cy="144016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xtBox 41"/>
              <p:cNvSpPr txBox="1"/>
              <p:nvPr/>
            </p:nvSpPr>
            <p:spPr>
              <a:xfrm>
                <a:off x="4067944" y="2564904"/>
                <a:ext cx="2160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В</a:t>
                </a:r>
                <a:endParaRPr lang="ru-RU" sz="1400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4572000" y="3573016"/>
                <a:ext cx="2160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С</a:t>
                </a:r>
                <a:endParaRPr lang="ru-RU" sz="1400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3491880" y="3573016"/>
                <a:ext cx="2160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endParaRPr lang="ru-RU" sz="1400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45" name="Прямая соединительная линия 44"/>
              <p:cNvCxnSpPr/>
              <p:nvPr/>
            </p:nvCxnSpPr>
            <p:spPr>
              <a:xfrm>
                <a:off x="3851920" y="3284984"/>
                <a:ext cx="126014" cy="72008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Прямая соединительная линия 45"/>
              <p:cNvCxnSpPr/>
              <p:nvPr/>
            </p:nvCxnSpPr>
            <p:spPr>
              <a:xfrm flipH="1">
                <a:off x="4355976" y="3284984"/>
                <a:ext cx="126014" cy="72008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TextBox 46"/>
              <p:cNvSpPr txBox="1"/>
              <p:nvPr/>
            </p:nvSpPr>
            <p:spPr>
              <a:xfrm>
                <a:off x="5868144" y="2636912"/>
                <a:ext cx="2160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В</a:t>
                </a:r>
                <a:endParaRPr lang="ru-RU" sz="1400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6732240" y="3429000"/>
                <a:ext cx="2796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С</a:t>
                </a:r>
                <a:endParaRPr lang="ru-RU" sz="1400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49" name="Прямая соединительная линия 48"/>
              <p:cNvCxnSpPr/>
              <p:nvPr/>
            </p:nvCxnSpPr>
            <p:spPr>
              <a:xfrm flipH="1">
                <a:off x="6300192" y="3140968"/>
                <a:ext cx="126014" cy="72008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Прямая соединительная линия 49"/>
              <p:cNvCxnSpPr/>
              <p:nvPr/>
            </p:nvCxnSpPr>
            <p:spPr>
              <a:xfrm>
                <a:off x="5436096" y="3140968"/>
                <a:ext cx="126014" cy="72008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Прямая соединительная линия 50"/>
              <p:cNvCxnSpPr/>
              <p:nvPr/>
            </p:nvCxnSpPr>
            <p:spPr>
              <a:xfrm flipH="1">
                <a:off x="8316416" y="3068960"/>
                <a:ext cx="126014" cy="72008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Прямая соединительная линия 51"/>
              <p:cNvCxnSpPr/>
              <p:nvPr/>
            </p:nvCxnSpPr>
            <p:spPr>
              <a:xfrm>
                <a:off x="7740352" y="3068960"/>
                <a:ext cx="126014" cy="72008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Box 52"/>
              <p:cNvSpPr txBox="1"/>
              <p:nvPr/>
            </p:nvSpPr>
            <p:spPr>
              <a:xfrm>
                <a:off x="7236296" y="3429000"/>
                <a:ext cx="2160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В</a:t>
                </a:r>
                <a:endParaRPr lang="ru-RU" sz="1400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4860032" y="3429000"/>
                <a:ext cx="2160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endParaRPr lang="ru-RU" sz="1400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8604448" y="3429000"/>
                <a:ext cx="2796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С</a:t>
                </a:r>
                <a:endParaRPr lang="ru-RU" sz="1400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aphicFrame>
        <p:nvGraphicFramePr>
          <p:cNvPr id="56" name="Таблица 55"/>
          <p:cNvGraphicFramePr>
            <a:graphicFrameLocks noGrp="1"/>
          </p:cNvGraphicFramePr>
          <p:nvPr/>
        </p:nvGraphicFramePr>
        <p:xfrm>
          <a:off x="5076056" y="3068960"/>
          <a:ext cx="3744417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222"/>
                <a:gridCol w="648578"/>
                <a:gridCol w="688714"/>
                <a:gridCol w="891529"/>
                <a:gridCol w="802374"/>
              </a:tblGrid>
              <a:tr h="34975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№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+mj-lt"/>
                          <a:cs typeface="Times New Roman" pitchFamily="18" charset="0"/>
                          <a:sym typeface="Symbol"/>
                        </a:rPr>
                        <a:t>АВН </a:t>
                      </a:r>
                      <a:endParaRPr lang="ru-RU" sz="14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+mj-lt"/>
                          <a:cs typeface="Times New Roman" pitchFamily="18" charset="0"/>
                          <a:sym typeface="Symbol"/>
                        </a:rPr>
                        <a:t>НВС</a:t>
                      </a:r>
                      <a:endParaRPr lang="ru-RU" sz="14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+mj-lt"/>
                          <a:cs typeface="Times New Roman" pitchFamily="18" charset="0"/>
                          <a:sym typeface="Symbol"/>
                        </a:rPr>
                        <a:t>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+mj-lt"/>
                        </a:rPr>
                        <a:t>АНВ</a:t>
                      </a:r>
                      <a:endParaRPr lang="ru-RU" sz="14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+mj-lt"/>
                          <a:cs typeface="Times New Roman" pitchFamily="18" charset="0"/>
                          <a:sym typeface="Symbol"/>
                        </a:rPr>
                        <a:t>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+mj-lt"/>
                        </a:rPr>
                        <a:t>СНВ</a:t>
                      </a:r>
                      <a:endParaRPr lang="ru-RU" sz="14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87438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2.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3.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4.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1" name="Управляющая кнопка: далее 30">
            <a:hlinkClick r:id="" action="ppaction://hlinkshowjump?jump=nextslide" highlightClick="1"/>
          </p:cNvPr>
          <p:cNvSpPr/>
          <p:nvPr/>
        </p:nvSpPr>
        <p:spPr>
          <a:xfrm>
            <a:off x="8460432" y="188640"/>
            <a:ext cx="360040" cy="360040"/>
          </a:xfrm>
          <a:prstGeom prst="actionButtonForwardNex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Управляющая кнопка: назад 56">
            <a:hlinkClick r:id="" action="ppaction://hlinkshowjump?jump=previousslide" highlightClick="1"/>
          </p:cNvPr>
          <p:cNvSpPr/>
          <p:nvPr/>
        </p:nvSpPr>
        <p:spPr>
          <a:xfrm>
            <a:off x="8028384" y="188640"/>
            <a:ext cx="360040" cy="360040"/>
          </a:xfrm>
          <a:prstGeom prst="actionButtonBackPreviou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Управляющая кнопка: в конец 57">
            <a:hlinkClick r:id="" action="ppaction://hlinkshowjump?jump=lastslide" highlightClick="1"/>
          </p:cNvPr>
          <p:cNvSpPr/>
          <p:nvPr/>
        </p:nvSpPr>
        <p:spPr>
          <a:xfrm>
            <a:off x="8460432" y="836712"/>
            <a:ext cx="360040" cy="360040"/>
          </a:xfrm>
          <a:prstGeom prst="actionButtonEn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Управляющая кнопка: в начало 58">
            <a:hlinkClick r:id="" action="ppaction://hlinkshowjump?jump=firstslide" highlightClick="1"/>
          </p:cNvPr>
          <p:cNvSpPr/>
          <p:nvPr/>
        </p:nvSpPr>
        <p:spPr>
          <a:xfrm>
            <a:off x="8028384" y="836712"/>
            <a:ext cx="360040" cy="360040"/>
          </a:xfrm>
          <a:prstGeom prst="actionButtonBeginning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Управляющая кнопка: возврат 59">
            <a:hlinkClick r:id="" action="ppaction://hlinkshowjump?jump=lastslideviewed" highlightClick="1"/>
          </p:cNvPr>
          <p:cNvSpPr/>
          <p:nvPr/>
        </p:nvSpPr>
        <p:spPr>
          <a:xfrm>
            <a:off x="8460432" y="1484784"/>
            <a:ext cx="360040" cy="360040"/>
          </a:xfrm>
          <a:prstGeom prst="actionButtonRetur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Управляющая кнопка: домой 60">
            <a:hlinkClick r:id="rId3" action="ppaction://hlinksldjump" highlightClick="1"/>
          </p:cNvPr>
          <p:cNvSpPr/>
          <p:nvPr/>
        </p:nvSpPr>
        <p:spPr>
          <a:xfrm>
            <a:off x="8028384" y="1484784"/>
            <a:ext cx="360040" cy="360040"/>
          </a:xfrm>
          <a:prstGeom prst="actionButtonHom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0"/>
            <a:ext cx="7956376" cy="68580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ru-RU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9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 группа</a:t>
            </a:r>
          </a:p>
          <a:p>
            <a:pPr>
              <a:buNone/>
            </a:pPr>
            <a:r>
              <a:rPr lang="ru-RU" sz="2900" b="1" i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Проблема</a:t>
            </a:r>
            <a:r>
              <a:rPr lang="ru-RU" sz="29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какова роль высоты равнобедренного треугольника, проведенной к основанию.</a:t>
            </a:r>
          </a:p>
          <a:p>
            <a:pPr>
              <a:buNone/>
            </a:pPr>
            <a:r>
              <a:rPr lang="ru-RU" sz="29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Задания: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Проведите в данных равнобедренных треугольниках высоту ВН;</a:t>
            </a:r>
          </a:p>
          <a:p>
            <a:pPr marL="514350" indent="-514350">
              <a:buFont typeface="+mj-lt"/>
              <a:buAutoNum type="arabicParenR"/>
            </a:pPr>
            <a:endParaRPr lang="ru-RU" sz="2900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arenR"/>
            </a:pPr>
            <a:endParaRPr lang="ru-RU" sz="2900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arenR"/>
            </a:pPr>
            <a:endParaRPr lang="ru-RU" sz="2900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arenR"/>
            </a:pPr>
            <a:endParaRPr lang="ru-RU" sz="2900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arenR"/>
            </a:pPr>
            <a:endParaRPr lang="ru-RU" sz="2900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Измерить </a:t>
            </a: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длины отрезков АН и НС;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Измерить </a:t>
            </a: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АВН и НВС;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Результаты измерений занесите в таблицу.</a:t>
            </a:r>
          </a:p>
          <a:p>
            <a:pPr marL="514350" indent="-514350">
              <a:buFont typeface="+mj-lt"/>
              <a:buAutoNum type="arabicParenR"/>
            </a:pPr>
            <a:endParaRPr lang="ru-RU" sz="29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marL="514350" indent="-514350">
              <a:buFont typeface="+mj-lt"/>
              <a:buAutoNum type="arabicParenR"/>
            </a:pPr>
            <a:endParaRPr lang="ru-RU" sz="29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marL="514350" indent="-514350">
              <a:buFont typeface="+mj-lt"/>
              <a:buAutoNum type="arabicParenR"/>
            </a:pPr>
            <a:endParaRPr lang="ru-RU" sz="29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marL="514350" indent="-514350">
              <a:buFont typeface="+mj-lt"/>
              <a:buAutoNum type="arabicParenR"/>
            </a:pP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Какую закономерность  вы </a:t>
            </a:r>
            <a:r>
              <a:rPr lang="ru-RU" sz="29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заметили?_________________</a:t>
            </a:r>
            <a:endParaRPr lang="ru-RU" sz="29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marL="514350" indent="-514350">
              <a:buFont typeface="+mj-lt"/>
              <a:buAutoNum type="arabicParenR"/>
            </a:pP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Сформулируйте </a:t>
            </a:r>
            <a:r>
              <a:rPr lang="ru-RU" sz="29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гипотезу____________________________</a:t>
            </a:r>
            <a:endParaRPr lang="ru-RU" sz="29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marL="514350" indent="-514350">
              <a:buFont typeface="+mj-lt"/>
              <a:buAutoNum type="arabicParenR"/>
            </a:pP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Нарисуйте еще один равнобедренный треугольник и проверьте свою гипотезу. Справедлива ли она? Сделайте вывод.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Попробуйте доказать гипотезу для любого равнобедренного треугольника</a:t>
            </a:r>
          </a:p>
        </p:txBody>
      </p:sp>
      <p:grpSp>
        <p:nvGrpSpPr>
          <p:cNvPr id="2" name="Группа 28"/>
          <p:cNvGrpSpPr/>
          <p:nvPr/>
        </p:nvGrpSpPr>
        <p:grpSpPr>
          <a:xfrm>
            <a:off x="1331640" y="1484784"/>
            <a:ext cx="6904384" cy="1531913"/>
            <a:chOff x="1979712" y="2348880"/>
            <a:chExt cx="6904384" cy="1531913"/>
          </a:xfrm>
        </p:grpSpPr>
        <p:sp>
          <p:nvSpPr>
            <p:cNvPr id="30" name="TextBox 29"/>
            <p:cNvSpPr txBox="1"/>
            <p:nvPr/>
          </p:nvSpPr>
          <p:spPr>
            <a:xfrm>
              <a:off x="7956376" y="2348880"/>
              <a:ext cx="2160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" name="Группа 48"/>
            <p:cNvGrpSpPr/>
            <p:nvPr/>
          </p:nvGrpSpPr>
          <p:grpSpPr>
            <a:xfrm>
              <a:off x="1979712" y="2492896"/>
              <a:ext cx="6904384" cy="1387897"/>
              <a:chOff x="1979712" y="2492896"/>
              <a:chExt cx="6904384" cy="1387897"/>
            </a:xfrm>
          </p:grpSpPr>
          <p:sp>
            <p:nvSpPr>
              <p:cNvPr id="32" name="Прямоугольный треугольник 31"/>
              <p:cNvSpPr/>
              <p:nvPr/>
            </p:nvSpPr>
            <p:spPr>
              <a:xfrm>
                <a:off x="2267744" y="2780928"/>
                <a:ext cx="1008112" cy="936104"/>
              </a:xfrm>
              <a:prstGeom prst="rtTriangl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Равнобедренный треугольник 32"/>
              <p:cNvSpPr/>
              <p:nvPr/>
            </p:nvSpPr>
            <p:spPr>
              <a:xfrm>
                <a:off x="3707904" y="2852936"/>
                <a:ext cx="936104" cy="864096"/>
              </a:xfrm>
              <a:prstGeom prst="triangl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Равнобедренный треугольник 33"/>
              <p:cNvSpPr/>
              <p:nvPr/>
            </p:nvSpPr>
            <p:spPr>
              <a:xfrm>
                <a:off x="5004048" y="2924944"/>
                <a:ext cx="1872208" cy="576064"/>
              </a:xfrm>
              <a:prstGeom prst="triangl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Равнобедренный треугольник 34"/>
              <p:cNvSpPr/>
              <p:nvPr/>
            </p:nvSpPr>
            <p:spPr>
              <a:xfrm>
                <a:off x="7452320" y="2636912"/>
                <a:ext cx="1224136" cy="936104"/>
              </a:xfrm>
              <a:prstGeom prst="triangl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1979712" y="3501008"/>
                <a:ext cx="2160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В</a:t>
                </a:r>
                <a:endParaRPr lang="ru-RU" sz="1400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2123728" y="2492896"/>
                <a:ext cx="2160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endParaRPr lang="ru-RU" sz="1400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3203848" y="3501008"/>
                <a:ext cx="2160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С</a:t>
                </a:r>
                <a:endParaRPr lang="ru-RU" sz="1400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" name="Прямоугольник 38"/>
              <p:cNvSpPr/>
              <p:nvPr/>
            </p:nvSpPr>
            <p:spPr>
              <a:xfrm>
                <a:off x="2267744" y="3573016"/>
                <a:ext cx="144016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40" name="Прямая соединительная линия 39"/>
              <p:cNvCxnSpPr/>
              <p:nvPr/>
            </p:nvCxnSpPr>
            <p:spPr>
              <a:xfrm>
                <a:off x="2195736" y="3284984"/>
                <a:ext cx="144016" cy="0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Прямая соединительная линия 40"/>
              <p:cNvCxnSpPr/>
              <p:nvPr/>
            </p:nvCxnSpPr>
            <p:spPr>
              <a:xfrm flipV="1">
                <a:off x="2771800" y="3645024"/>
                <a:ext cx="0" cy="144016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xtBox 41"/>
              <p:cNvSpPr txBox="1"/>
              <p:nvPr/>
            </p:nvSpPr>
            <p:spPr>
              <a:xfrm>
                <a:off x="4067944" y="2564904"/>
                <a:ext cx="2160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В</a:t>
                </a:r>
                <a:endParaRPr lang="ru-RU" sz="1400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4572000" y="3573016"/>
                <a:ext cx="2160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С</a:t>
                </a:r>
                <a:endParaRPr lang="ru-RU" sz="1400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3491880" y="3573016"/>
                <a:ext cx="2160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endParaRPr lang="ru-RU" sz="1400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45" name="Прямая соединительная линия 44"/>
              <p:cNvCxnSpPr/>
              <p:nvPr/>
            </p:nvCxnSpPr>
            <p:spPr>
              <a:xfrm>
                <a:off x="3851920" y="3284984"/>
                <a:ext cx="126014" cy="72008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Прямая соединительная линия 45"/>
              <p:cNvCxnSpPr/>
              <p:nvPr/>
            </p:nvCxnSpPr>
            <p:spPr>
              <a:xfrm flipH="1">
                <a:off x="4355976" y="3284984"/>
                <a:ext cx="126014" cy="72008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TextBox 46"/>
              <p:cNvSpPr txBox="1"/>
              <p:nvPr/>
            </p:nvSpPr>
            <p:spPr>
              <a:xfrm>
                <a:off x="5868144" y="2636912"/>
                <a:ext cx="2160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В</a:t>
                </a:r>
                <a:endParaRPr lang="ru-RU" sz="1400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6732240" y="3429000"/>
                <a:ext cx="2796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С</a:t>
                </a:r>
                <a:endParaRPr lang="ru-RU" sz="1400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49" name="Прямая соединительная линия 48"/>
              <p:cNvCxnSpPr/>
              <p:nvPr/>
            </p:nvCxnSpPr>
            <p:spPr>
              <a:xfrm flipH="1">
                <a:off x="6300192" y="3140968"/>
                <a:ext cx="126014" cy="72008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Прямая соединительная линия 49"/>
              <p:cNvCxnSpPr/>
              <p:nvPr/>
            </p:nvCxnSpPr>
            <p:spPr>
              <a:xfrm>
                <a:off x="5436096" y="3140968"/>
                <a:ext cx="126014" cy="72008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Прямая соединительная линия 50"/>
              <p:cNvCxnSpPr/>
              <p:nvPr/>
            </p:nvCxnSpPr>
            <p:spPr>
              <a:xfrm flipH="1">
                <a:off x="8316416" y="3068960"/>
                <a:ext cx="126014" cy="72008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Прямая соединительная линия 51"/>
              <p:cNvCxnSpPr/>
              <p:nvPr/>
            </p:nvCxnSpPr>
            <p:spPr>
              <a:xfrm>
                <a:off x="7740352" y="3068960"/>
                <a:ext cx="126014" cy="72008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Box 52"/>
              <p:cNvSpPr txBox="1"/>
              <p:nvPr/>
            </p:nvSpPr>
            <p:spPr>
              <a:xfrm>
                <a:off x="7236296" y="3429000"/>
                <a:ext cx="2160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В</a:t>
                </a:r>
                <a:endParaRPr lang="ru-RU" sz="1400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4860032" y="3429000"/>
                <a:ext cx="2160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endParaRPr lang="ru-RU" sz="1400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8604448" y="3429000"/>
                <a:ext cx="2796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С</a:t>
                </a:r>
                <a:endParaRPr lang="ru-RU" sz="1400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aphicFrame>
        <p:nvGraphicFramePr>
          <p:cNvPr id="56" name="Таблица 55"/>
          <p:cNvGraphicFramePr>
            <a:graphicFrameLocks noGrp="1"/>
          </p:cNvGraphicFramePr>
          <p:nvPr/>
        </p:nvGraphicFramePr>
        <p:xfrm>
          <a:off x="5004048" y="3140968"/>
          <a:ext cx="3744417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222"/>
                <a:gridCol w="648578"/>
                <a:gridCol w="688714"/>
                <a:gridCol w="891529"/>
                <a:gridCol w="802374"/>
              </a:tblGrid>
              <a:tr h="34975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№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+mj-lt"/>
                          <a:cs typeface="Times New Roman" pitchFamily="18" charset="0"/>
                          <a:sym typeface="Symbol"/>
                        </a:rPr>
                        <a:t>АН </a:t>
                      </a:r>
                      <a:endParaRPr lang="ru-RU" sz="14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+mj-lt"/>
                          <a:cs typeface="Times New Roman" pitchFamily="18" charset="0"/>
                          <a:sym typeface="Symbol"/>
                        </a:rPr>
                        <a:t>НС</a:t>
                      </a:r>
                      <a:endParaRPr lang="ru-RU" sz="14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+mj-lt"/>
                          <a:cs typeface="Times New Roman" pitchFamily="18" charset="0"/>
                          <a:sym typeface="Symbol"/>
                        </a:rPr>
                        <a:t>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+mj-lt"/>
                        </a:rPr>
                        <a:t>АВН</a:t>
                      </a:r>
                      <a:endParaRPr lang="ru-RU" sz="14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+mj-lt"/>
                          <a:cs typeface="Times New Roman" pitchFamily="18" charset="0"/>
                          <a:sym typeface="Symbol"/>
                        </a:rPr>
                        <a:t>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+mj-lt"/>
                        </a:rPr>
                        <a:t>НВС</a:t>
                      </a:r>
                      <a:endParaRPr lang="ru-RU" sz="14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87438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2.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3.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4.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1" name="Управляющая кнопка: далее 30">
            <a:hlinkClick r:id="" action="ppaction://hlinkshowjump?jump=nextslide" highlightClick="1"/>
          </p:cNvPr>
          <p:cNvSpPr/>
          <p:nvPr/>
        </p:nvSpPr>
        <p:spPr>
          <a:xfrm>
            <a:off x="8532440" y="260648"/>
            <a:ext cx="360040" cy="360040"/>
          </a:xfrm>
          <a:prstGeom prst="actionButtonForwardNex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Управляющая кнопка: назад 56">
            <a:hlinkClick r:id="" action="ppaction://hlinkshowjump?jump=previousslide" highlightClick="1"/>
          </p:cNvPr>
          <p:cNvSpPr/>
          <p:nvPr/>
        </p:nvSpPr>
        <p:spPr>
          <a:xfrm>
            <a:off x="8100392" y="260648"/>
            <a:ext cx="360040" cy="360040"/>
          </a:xfrm>
          <a:prstGeom prst="actionButtonBackPreviou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Управляющая кнопка: в конец 57">
            <a:hlinkClick r:id="" action="ppaction://hlinkshowjump?jump=lastslide" highlightClick="1"/>
          </p:cNvPr>
          <p:cNvSpPr/>
          <p:nvPr/>
        </p:nvSpPr>
        <p:spPr>
          <a:xfrm>
            <a:off x="8532440" y="908720"/>
            <a:ext cx="360040" cy="360040"/>
          </a:xfrm>
          <a:prstGeom prst="actionButtonEn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Управляющая кнопка: в начало 58">
            <a:hlinkClick r:id="" action="ppaction://hlinkshowjump?jump=firstslide" highlightClick="1"/>
          </p:cNvPr>
          <p:cNvSpPr/>
          <p:nvPr/>
        </p:nvSpPr>
        <p:spPr>
          <a:xfrm>
            <a:off x="8100392" y="908720"/>
            <a:ext cx="360040" cy="360040"/>
          </a:xfrm>
          <a:prstGeom prst="actionButtonBeginning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Управляющая кнопка: возврат 59">
            <a:hlinkClick r:id="" action="ppaction://hlinkshowjump?jump=lastslideviewed" highlightClick="1"/>
          </p:cNvPr>
          <p:cNvSpPr/>
          <p:nvPr/>
        </p:nvSpPr>
        <p:spPr>
          <a:xfrm>
            <a:off x="8532440" y="1556792"/>
            <a:ext cx="360040" cy="360040"/>
          </a:xfrm>
          <a:prstGeom prst="actionButtonRetur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Управляющая кнопка: домой 60">
            <a:hlinkClick r:id="rId3" action="ppaction://hlinksldjump" highlightClick="1"/>
          </p:cNvPr>
          <p:cNvSpPr/>
          <p:nvPr/>
        </p:nvSpPr>
        <p:spPr>
          <a:xfrm>
            <a:off x="8100392" y="1556792"/>
            <a:ext cx="360040" cy="360040"/>
          </a:xfrm>
          <a:prstGeom prst="actionButtonHom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908720"/>
            <a:ext cx="361950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3645024"/>
            <a:ext cx="8219256" cy="279655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i="1" u="sng" dirty="0" smtClean="0">
                <a:solidFill>
                  <a:srgbClr val="2B41A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Доказательство</a:t>
            </a:r>
            <a:r>
              <a:rPr lang="ru-RU" sz="2400" b="1" i="1" dirty="0" smtClean="0">
                <a:solidFill>
                  <a:srgbClr val="2B41A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.</a:t>
            </a:r>
          </a:p>
          <a:p>
            <a:pPr>
              <a:buNone/>
            </a:pPr>
            <a:r>
              <a:rPr lang="el-GR" sz="2400" dirty="0" smtClean="0">
                <a:solidFill>
                  <a:srgbClr val="2B41A1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ru-RU" sz="2400" dirty="0" smtClean="0">
                <a:solidFill>
                  <a:srgbClr val="2B41A1"/>
                </a:solidFill>
                <a:latin typeface="Times New Roman" pitchFamily="18" charset="0"/>
                <a:cs typeface="Times New Roman" pitchFamily="18" charset="0"/>
              </a:rPr>
              <a:t>АВ</a:t>
            </a:r>
            <a:r>
              <a:rPr lang="en-US" sz="2400" dirty="0" smtClean="0">
                <a:solidFill>
                  <a:srgbClr val="2B41A1"/>
                </a:solidFill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ru-RU" sz="2400" dirty="0" smtClean="0">
                <a:solidFill>
                  <a:srgbClr val="2B41A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l-GR" sz="2400" dirty="0" smtClean="0">
                <a:solidFill>
                  <a:srgbClr val="2B41A1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ru-RU" sz="2400" dirty="0" smtClean="0">
                <a:solidFill>
                  <a:srgbClr val="2B41A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2400" dirty="0" smtClean="0">
                <a:solidFill>
                  <a:srgbClr val="2B41A1"/>
                </a:solidFill>
                <a:latin typeface="Times New Roman" pitchFamily="18" charset="0"/>
                <a:cs typeface="Times New Roman" pitchFamily="18" charset="0"/>
              </a:rPr>
              <a:t>DC</a:t>
            </a:r>
            <a:r>
              <a:rPr lang="ru-RU" sz="2400" dirty="0" smtClean="0">
                <a:solidFill>
                  <a:srgbClr val="2B41A1"/>
                </a:solidFill>
                <a:latin typeface="Times New Roman" pitchFamily="18" charset="0"/>
                <a:cs typeface="Times New Roman" pitchFamily="18" charset="0"/>
              </a:rPr>
              <a:t>, АВ=ВС </a:t>
            </a:r>
            <a:r>
              <a:rPr lang="ru-RU" sz="2400" i="1" dirty="0" smtClean="0">
                <a:solidFill>
                  <a:srgbClr val="2B41A1"/>
                </a:solidFill>
                <a:latin typeface="Times New Roman" pitchFamily="18" charset="0"/>
                <a:cs typeface="Times New Roman" pitchFamily="18" charset="0"/>
              </a:rPr>
              <a:t>(по условию)</a:t>
            </a:r>
            <a:r>
              <a:rPr lang="ru-RU" sz="2400" dirty="0" smtClean="0">
                <a:solidFill>
                  <a:srgbClr val="2B41A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i="1" dirty="0" smtClean="0">
                <a:solidFill>
                  <a:srgbClr val="2B41A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2B41A1"/>
                </a:solidFill>
                <a:latin typeface="Times New Roman" pitchFamily="18" charset="0"/>
                <a:cs typeface="Times New Roman" pitchFamily="18" charset="0"/>
              </a:rPr>
              <a:t>BD-</a:t>
            </a:r>
            <a:r>
              <a:rPr lang="ru-RU" sz="2400" dirty="0" smtClean="0">
                <a:solidFill>
                  <a:srgbClr val="2B41A1"/>
                </a:solidFill>
                <a:latin typeface="Times New Roman" pitchFamily="18" charset="0"/>
                <a:cs typeface="Times New Roman" pitchFamily="18" charset="0"/>
              </a:rPr>
              <a:t>общая, </a:t>
            </a:r>
            <a:r>
              <a:rPr lang="ru-RU" sz="2400" dirty="0" smtClean="0">
                <a:solidFill>
                  <a:srgbClr val="2B41A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1= 2 </a:t>
            </a:r>
            <a:r>
              <a:rPr lang="ru-RU" sz="2400" i="1" dirty="0" smtClean="0">
                <a:solidFill>
                  <a:srgbClr val="2B41A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en-US" sz="2400" i="1" dirty="0" smtClean="0">
                <a:solidFill>
                  <a:srgbClr val="2B41A1"/>
                </a:solidFill>
                <a:latin typeface="Times New Roman" pitchFamily="18" charset="0"/>
                <a:cs typeface="Times New Roman" pitchFamily="18" charset="0"/>
              </a:rPr>
              <a:t>BD</a:t>
            </a:r>
            <a:r>
              <a:rPr lang="ru-RU" sz="2400" i="1" dirty="0" smtClean="0">
                <a:solidFill>
                  <a:srgbClr val="2B41A1"/>
                </a:solidFill>
                <a:latin typeface="Times New Roman" pitchFamily="18" charset="0"/>
                <a:cs typeface="Times New Roman" pitchFamily="18" charset="0"/>
              </a:rPr>
              <a:t>-биссектриса)</a:t>
            </a:r>
          </a:p>
          <a:p>
            <a:pPr>
              <a:buNone/>
            </a:pPr>
            <a:r>
              <a:rPr lang="el-GR" sz="2400" dirty="0" smtClean="0">
                <a:solidFill>
                  <a:srgbClr val="2B41A1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ru-RU" sz="2400" dirty="0" smtClean="0">
                <a:solidFill>
                  <a:srgbClr val="2B41A1"/>
                </a:solidFill>
                <a:latin typeface="Times New Roman" pitchFamily="18" charset="0"/>
                <a:cs typeface="Times New Roman" pitchFamily="18" charset="0"/>
              </a:rPr>
              <a:t>АВ</a:t>
            </a:r>
            <a:r>
              <a:rPr lang="en-US" sz="2400" dirty="0" smtClean="0">
                <a:solidFill>
                  <a:srgbClr val="2B41A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400" dirty="0" smtClean="0">
                <a:solidFill>
                  <a:srgbClr val="2B41A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l-GR" sz="2400" dirty="0" smtClean="0">
                <a:solidFill>
                  <a:srgbClr val="2B41A1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ru-RU" sz="2400" dirty="0" smtClean="0">
                <a:solidFill>
                  <a:srgbClr val="2B41A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2400" dirty="0" smtClean="0">
                <a:solidFill>
                  <a:srgbClr val="2B41A1"/>
                </a:solidFill>
                <a:latin typeface="Times New Roman" pitchFamily="18" charset="0"/>
                <a:cs typeface="Times New Roman" pitchFamily="18" charset="0"/>
              </a:rPr>
              <a:t>DC</a:t>
            </a:r>
            <a:r>
              <a:rPr lang="ru-RU" sz="2400" dirty="0" smtClean="0">
                <a:solidFill>
                  <a:srgbClr val="2B41A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solidFill>
                  <a:srgbClr val="2B41A1"/>
                </a:solidFill>
                <a:latin typeface="Times New Roman" pitchFamily="18" charset="0"/>
                <a:cs typeface="Times New Roman" pitchFamily="18" charset="0"/>
              </a:rPr>
              <a:t>( по 1-му признаку равенства треугольников)</a:t>
            </a:r>
          </a:p>
          <a:p>
            <a:pPr>
              <a:buNone/>
            </a:pPr>
            <a:r>
              <a:rPr lang="ru-RU" sz="2400" dirty="0" smtClean="0">
                <a:solidFill>
                  <a:srgbClr val="2B41A1"/>
                </a:solidFill>
                <a:latin typeface="Times New Roman" pitchFamily="18" charset="0"/>
                <a:cs typeface="Times New Roman" pitchFamily="18" charset="0"/>
              </a:rPr>
              <a:t>В равных треугольниках против равных сторон лежат равные углы, поэтому </a:t>
            </a:r>
            <a:r>
              <a:rPr lang="ru-RU" sz="2400" dirty="0" smtClean="0">
                <a:solidFill>
                  <a:srgbClr val="2B41A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А= С</a:t>
            </a:r>
            <a:endParaRPr lang="ru-RU" sz="2400" dirty="0" smtClean="0">
              <a:solidFill>
                <a:srgbClr val="2B41A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0"/>
            <a:ext cx="79897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400" b="1" i="1" dirty="0" smtClean="0">
                <a:solidFill>
                  <a:srgbClr val="2B41A1"/>
                </a:solidFill>
                <a:latin typeface="Times New Roman" pitchFamily="18" charset="0"/>
                <a:cs typeface="Times New Roman" pitchFamily="18" charset="0"/>
              </a:rPr>
              <a:t>Свойство 1</a:t>
            </a:r>
            <a:r>
              <a:rPr lang="ru-RU" sz="2400" i="1" dirty="0" smtClean="0">
                <a:solidFill>
                  <a:srgbClr val="2B41A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smtClean="0">
                <a:solidFill>
                  <a:srgbClr val="2B41A1"/>
                </a:solidFill>
                <a:latin typeface="Times New Roman" pitchFamily="18" charset="0"/>
                <a:cs typeface="Times New Roman" pitchFamily="18" charset="0"/>
              </a:rPr>
              <a:t>В равнобедренном треугольнике углы при основании равны.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50222" y="980728"/>
            <a:ext cx="4593778" cy="1348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400" b="1" i="1" u="sng" dirty="0" smtClean="0">
                <a:solidFill>
                  <a:srgbClr val="2B41A1"/>
                </a:solidFill>
                <a:latin typeface="Times New Roman" pitchFamily="18" charset="0"/>
                <a:cs typeface="Times New Roman" pitchFamily="18" charset="0"/>
              </a:rPr>
              <a:t>Дано</a:t>
            </a:r>
            <a:r>
              <a:rPr lang="ru-RU" sz="2400" i="1" dirty="0" smtClean="0">
                <a:solidFill>
                  <a:srgbClr val="2B41A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sz="2400" dirty="0" smtClean="0">
                <a:solidFill>
                  <a:srgbClr val="2B41A1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ru-RU" sz="2400" dirty="0" smtClean="0">
                <a:solidFill>
                  <a:srgbClr val="2B41A1"/>
                </a:solidFill>
                <a:latin typeface="Times New Roman" pitchFamily="18" charset="0"/>
                <a:cs typeface="Times New Roman" pitchFamily="18" charset="0"/>
              </a:rPr>
              <a:t>АВС- равнобедренный,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sz="2400" dirty="0" smtClean="0">
                <a:solidFill>
                  <a:srgbClr val="2B41A1"/>
                </a:solidFill>
                <a:latin typeface="Times New Roman" pitchFamily="18" charset="0"/>
                <a:cs typeface="Times New Roman" pitchFamily="18" charset="0"/>
              </a:rPr>
              <a:t>АС-основание.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sz="2400" b="1" i="1" u="sng" dirty="0" smtClean="0">
                <a:solidFill>
                  <a:srgbClr val="2B41A1"/>
                </a:solidFill>
                <a:latin typeface="Times New Roman" pitchFamily="18" charset="0"/>
                <a:cs typeface="Times New Roman" pitchFamily="18" charset="0"/>
              </a:rPr>
              <a:t>Доказать</a:t>
            </a:r>
            <a:r>
              <a:rPr lang="ru-RU" sz="2400" i="1" dirty="0" smtClean="0">
                <a:solidFill>
                  <a:srgbClr val="2B41A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i="1" dirty="0" smtClean="0">
                <a:solidFill>
                  <a:srgbClr val="2B41A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2400" dirty="0" smtClean="0">
                <a:solidFill>
                  <a:srgbClr val="2B41A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А= С.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471634" y="3480488"/>
            <a:ext cx="2571768" cy="0"/>
          </a:xfrm>
          <a:prstGeom prst="line">
            <a:avLst/>
          </a:prstGeom>
          <a:ln w="349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614642" y="694406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14444" y="3337612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43402" y="3266174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ый треугольник 9"/>
          <p:cNvSpPr/>
          <p:nvPr/>
        </p:nvSpPr>
        <p:spPr>
          <a:xfrm>
            <a:off x="2757518" y="1051596"/>
            <a:ext cx="1285884" cy="2428892"/>
          </a:xfrm>
          <a:prstGeom prst="rtTriangle">
            <a:avLst/>
          </a:prstGeom>
          <a:solidFill>
            <a:srgbClr val="F1F9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ый треугольник 10"/>
          <p:cNvSpPr/>
          <p:nvPr/>
        </p:nvSpPr>
        <p:spPr>
          <a:xfrm flipH="1">
            <a:off x="1471634" y="1051596"/>
            <a:ext cx="1285884" cy="2428892"/>
          </a:xfrm>
          <a:prstGeom prst="rtTriangle">
            <a:avLst/>
          </a:prstGeom>
          <a:solidFill>
            <a:srgbClr val="F0FB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614642" y="3480488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ирог 17"/>
          <p:cNvSpPr/>
          <p:nvPr/>
        </p:nvSpPr>
        <p:spPr>
          <a:xfrm rot="18478315">
            <a:off x="1005143" y="3013999"/>
            <a:ext cx="914400" cy="914400"/>
          </a:xfrm>
          <a:prstGeom prst="pie">
            <a:avLst>
              <a:gd name="adj1" fmla="val 21036731"/>
              <a:gd name="adj2" fmla="val 3171186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ирог 18"/>
          <p:cNvSpPr/>
          <p:nvPr/>
        </p:nvSpPr>
        <p:spPr>
          <a:xfrm rot="3121685" flipH="1">
            <a:off x="3584981" y="3022066"/>
            <a:ext cx="914400" cy="914400"/>
          </a:xfrm>
          <a:prstGeom prst="pie">
            <a:avLst>
              <a:gd name="adj1" fmla="val 21036731"/>
              <a:gd name="adj2" fmla="val 3171186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V="1">
            <a:off x="3186146" y="1980290"/>
            <a:ext cx="214314" cy="142876"/>
          </a:xfrm>
          <a:prstGeom prst="line">
            <a:avLst/>
          </a:prstGeom>
          <a:ln w="28575">
            <a:solidFill>
              <a:srgbClr val="00A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 flipV="1">
            <a:off x="2114576" y="1980290"/>
            <a:ext cx="214314" cy="142876"/>
          </a:xfrm>
          <a:prstGeom prst="line">
            <a:avLst/>
          </a:prstGeom>
          <a:ln w="28575">
            <a:solidFill>
              <a:srgbClr val="00A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олилиния 34"/>
          <p:cNvSpPr/>
          <p:nvPr/>
        </p:nvSpPr>
        <p:spPr>
          <a:xfrm>
            <a:off x="2686080" y="2266042"/>
            <a:ext cx="210378" cy="243508"/>
          </a:xfrm>
          <a:custGeom>
            <a:avLst/>
            <a:gdLst>
              <a:gd name="connsiteX0" fmla="*/ 0 w 210378"/>
              <a:gd name="connsiteY0" fmla="*/ 29817 h 243508"/>
              <a:gd name="connsiteX1" fmla="*/ 208722 w 210378"/>
              <a:gd name="connsiteY1" fmla="*/ 29817 h 243508"/>
              <a:gd name="connsiteX2" fmla="*/ 9939 w 210378"/>
              <a:gd name="connsiteY2" fmla="*/ 208721 h 243508"/>
              <a:gd name="connsiteX3" fmla="*/ 178905 w 210378"/>
              <a:gd name="connsiteY3" fmla="*/ 238539 h 243508"/>
              <a:gd name="connsiteX4" fmla="*/ 159026 w 210378"/>
              <a:gd name="connsiteY4" fmla="*/ 228599 h 243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378" h="243508">
                <a:moveTo>
                  <a:pt x="0" y="29817"/>
                </a:moveTo>
                <a:cubicBezTo>
                  <a:pt x="103533" y="14908"/>
                  <a:pt x="207066" y="0"/>
                  <a:pt x="208722" y="29817"/>
                </a:cubicBezTo>
                <a:cubicBezTo>
                  <a:pt x="210378" y="59634"/>
                  <a:pt x="14909" y="173934"/>
                  <a:pt x="9939" y="208721"/>
                </a:cubicBezTo>
                <a:cubicBezTo>
                  <a:pt x="4969" y="243508"/>
                  <a:pt x="154057" y="235226"/>
                  <a:pt x="178905" y="238539"/>
                </a:cubicBezTo>
                <a:cubicBezTo>
                  <a:pt x="203753" y="241852"/>
                  <a:pt x="181389" y="235225"/>
                  <a:pt x="159026" y="228599"/>
                </a:cubicBezTo>
              </a:path>
            </a:pathLst>
          </a:custGeom>
          <a:ln w="28575">
            <a:solidFill>
              <a:srgbClr val="00A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ирог 36"/>
          <p:cNvSpPr/>
          <p:nvPr/>
        </p:nvSpPr>
        <p:spPr>
          <a:xfrm rot="10800000">
            <a:off x="2471766" y="551530"/>
            <a:ext cx="571504" cy="1000132"/>
          </a:xfrm>
          <a:prstGeom prst="pie">
            <a:avLst>
              <a:gd name="adj1" fmla="val 14296684"/>
              <a:gd name="adj2" fmla="val 1620000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Пирог 37"/>
          <p:cNvSpPr/>
          <p:nvPr/>
        </p:nvSpPr>
        <p:spPr>
          <a:xfrm rot="10800000" flipH="1">
            <a:off x="2471766" y="551530"/>
            <a:ext cx="571504" cy="1000132"/>
          </a:xfrm>
          <a:prstGeom prst="pie">
            <a:avLst>
              <a:gd name="adj1" fmla="val 14296684"/>
              <a:gd name="adj2" fmla="val 1620000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6" name="Прямая соединительная линия 15"/>
          <p:cNvCxnSpPr>
            <a:stCxn id="11" idx="0"/>
            <a:endCxn id="11" idx="2"/>
          </p:cNvCxnSpPr>
          <p:nvPr/>
        </p:nvCxnSpPr>
        <p:spPr>
          <a:xfrm rot="16200000" flipH="1">
            <a:off x="1543072" y="2266042"/>
            <a:ext cx="2428892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471766" y="1480224"/>
            <a:ext cx="214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757518" y="1480224"/>
            <a:ext cx="214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Управляющая кнопка: далее 28">
            <a:hlinkClick r:id="" action="ppaction://hlinkshowjump?jump=nextslide" highlightClick="1"/>
          </p:cNvPr>
          <p:cNvSpPr/>
          <p:nvPr/>
        </p:nvSpPr>
        <p:spPr>
          <a:xfrm>
            <a:off x="827584" y="1340768"/>
            <a:ext cx="360040" cy="360040"/>
          </a:xfrm>
          <a:prstGeom prst="actionButtonForwardNex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назад 29">
            <a:hlinkClick r:id="" action="ppaction://hlinkshowjump?jump=previousslide" highlightClick="1"/>
          </p:cNvPr>
          <p:cNvSpPr/>
          <p:nvPr/>
        </p:nvSpPr>
        <p:spPr>
          <a:xfrm>
            <a:off x="395536" y="1340768"/>
            <a:ext cx="360040" cy="360040"/>
          </a:xfrm>
          <a:prstGeom prst="actionButtonBackPreviou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в конец 30">
            <a:hlinkClick r:id="" action="ppaction://hlinkshowjump?jump=lastslide" highlightClick="1"/>
          </p:cNvPr>
          <p:cNvSpPr/>
          <p:nvPr/>
        </p:nvSpPr>
        <p:spPr>
          <a:xfrm>
            <a:off x="827584" y="1988840"/>
            <a:ext cx="360040" cy="360040"/>
          </a:xfrm>
          <a:prstGeom prst="actionButtonEn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в начало 31">
            <a:hlinkClick r:id="" action="ppaction://hlinkshowjump?jump=firstslide" highlightClick="1"/>
          </p:cNvPr>
          <p:cNvSpPr/>
          <p:nvPr/>
        </p:nvSpPr>
        <p:spPr>
          <a:xfrm>
            <a:off x="395536" y="1988840"/>
            <a:ext cx="360040" cy="360040"/>
          </a:xfrm>
          <a:prstGeom prst="actionButtonBeginning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правляющая кнопка: возврат 32">
            <a:hlinkClick r:id="" action="ppaction://hlinkshowjump?jump=lastslideviewed" highlightClick="1"/>
          </p:cNvPr>
          <p:cNvSpPr/>
          <p:nvPr/>
        </p:nvSpPr>
        <p:spPr>
          <a:xfrm>
            <a:off x="827584" y="2636912"/>
            <a:ext cx="360040" cy="360040"/>
          </a:xfrm>
          <a:prstGeom prst="actionButtonRetur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правляющая кнопка: домой 33">
            <a:hlinkClick r:id="rId4" action="ppaction://hlinksldjump" highlightClick="1"/>
          </p:cNvPr>
          <p:cNvSpPr/>
          <p:nvPr/>
        </p:nvSpPr>
        <p:spPr>
          <a:xfrm>
            <a:off x="395536" y="2636912"/>
            <a:ext cx="360040" cy="360040"/>
          </a:xfrm>
          <a:prstGeom prst="actionButtonHom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8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500"/>
                            </p:stCondLst>
                            <p:childTnLst>
                              <p:par>
                                <p:cTn id="75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500"/>
                            </p:stCondLst>
                            <p:childTnLst>
                              <p:par>
                                <p:cTn id="7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8" presetClass="entr" presetSubtype="1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4" grpId="0"/>
      <p:bldP spid="10" grpId="0" animBg="1"/>
      <p:bldP spid="11" grpId="0" animBg="1"/>
      <p:bldP spid="11" grpId="1" animBg="1"/>
      <p:bldP spid="18" grpId="0" animBg="1"/>
      <p:bldP spid="19" grpId="0" animBg="1"/>
      <p:bldP spid="4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1142984"/>
            <a:ext cx="361950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3933056"/>
            <a:ext cx="8136904" cy="19442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i="1" u="sng" dirty="0" smtClean="0">
                <a:solidFill>
                  <a:srgbClr val="2B41A1"/>
                </a:solidFill>
                <a:latin typeface="Times New Roman" pitchFamily="18" charset="0"/>
                <a:cs typeface="Times New Roman" pitchFamily="18" charset="0"/>
              </a:rPr>
              <a:t>Доказательство.</a:t>
            </a:r>
          </a:p>
          <a:p>
            <a:pPr>
              <a:buNone/>
            </a:pPr>
            <a:r>
              <a:rPr lang="el-GR" sz="2400" dirty="0" smtClean="0">
                <a:solidFill>
                  <a:srgbClr val="2B41A1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ru-RU" sz="2400" dirty="0" smtClean="0">
                <a:solidFill>
                  <a:srgbClr val="2B41A1"/>
                </a:solidFill>
                <a:latin typeface="Times New Roman" pitchFamily="18" charset="0"/>
                <a:cs typeface="Times New Roman" pitchFamily="18" charset="0"/>
              </a:rPr>
              <a:t>АВ</a:t>
            </a:r>
            <a:r>
              <a:rPr lang="en-US" sz="2400" dirty="0" smtClean="0">
                <a:solidFill>
                  <a:srgbClr val="2B41A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400" dirty="0" smtClean="0">
                <a:solidFill>
                  <a:srgbClr val="2B41A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l-GR" sz="2400" dirty="0" smtClean="0">
                <a:solidFill>
                  <a:srgbClr val="2B41A1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400" dirty="0" smtClean="0">
                <a:solidFill>
                  <a:srgbClr val="2B41A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400" dirty="0" smtClean="0">
                <a:solidFill>
                  <a:srgbClr val="2B41A1"/>
                </a:solidFill>
                <a:latin typeface="Times New Roman" pitchFamily="18" charset="0"/>
                <a:cs typeface="Times New Roman" pitchFamily="18" charset="0"/>
              </a:rPr>
              <a:t>ВС</a:t>
            </a:r>
            <a:r>
              <a:rPr lang="en-US" sz="2400" dirty="0" smtClean="0">
                <a:solidFill>
                  <a:srgbClr val="2B41A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solidFill>
                  <a:srgbClr val="2B41A1"/>
                </a:solidFill>
                <a:latin typeface="Times New Roman" pitchFamily="18" charset="0"/>
                <a:cs typeface="Times New Roman" pitchFamily="18" charset="0"/>
              </a:rPr>
              <a:t>(по 1-му признаку равенства треугольников)</a:t>
            </a:r>
          </a:p>
          <a:p>
            <a:pPr>
              <a:buNone/>
            </a:pPr>
            <a:r>
              <a:rPr lang="ru-RU" sz="2400" i="1" dirty="0" smtClean="0">
                <a:solidFill>
                  <a:srgbClr val="2B41A1"/>
                </a:solidFill>
                <a:latin typeface="Times New Roman" pitchFamily="18" charset="0"/>
                <a:cs typeface="Times New Roman" pitchFamily="18" charset="0"/>
              </a:rPr>
              <a:t>Так как </a:t>
            </a:r>
            <a:r>
              <a:rPr lang="en-US" sz="2400" i="1" dirty="0" smtClean="0">
                <a:solidFill>
                  <a:srgbClr val="2B41A1"/>
                </a:solidFill>
                <a:latin typeface="Times New Roman" pitchFamily="18" charset="0"/>
                <a:cs typeface="Times New Roman" pitchFamily="18" charset="0"/>
              </a:rPr>
              <a:t>AD=DC</a:t>
            </a:r>
            <a:r>
              <a:rPr lang="ru-RU" sz="2400" dirty="0" smtClean="0">
                <a:solidFill>
                  <a:srgbClr val="2B41A1"/>
                </a:solidFill>
                <a:latin typeface="Times New Roman" pitchFamily="18" charset="0"/>
                <a:cs typeface="Times New Roman" pitchFamily="18" charset="0"/>
              </a:rPr>
              <a:t>, то </a:t>
            </a:r>
            <a:r>
              <a:rPr lang="en-US" sz="2400" dirty="0" smtClean="0">
                <a:solidFill>
                  <a:srgbClr val="2B41A1"/>
                </a:solidFill>
                <a:latin typeface="Times New Roman" pitchFamily="18" charset="0"/>
                <a:cs typeface="Times New Roman" pitchFamily="18" charset="0"/>
              </a:rPr>
              <a:t>BD</a:t>
            </a:r>
            <a:r>
              <a:rPr lang="ru-RU" sz="2400" dirty="0" smtClean="0">
                <a:solidFill>
                  <a:srgbClr val="2B41A1"/>
                </a:solidFill>
                <a:latin typeface="Times New Roman" pitchFamily="18" charset="0"/>
                <a:cs typeface="Times New Roman" pitchFamily="18" charset="0"/>
              </a:rPr>
              <a:t>-медианы</a:t>
            </a:r>
          </a:p>
          <a:p>
            <a:pPr>
              <a:buNone/>
            </a:pPr>
            <a:r>
              <a:rPr lang="ru-RU" sz="2400" i="1" dirty="0" smtClean="0">
                <a:solidFill>
                  <a:srgbClr val="2B41A1"/>
                </a:solidFill>
                <a:latin typeface="Times New Roman" pitchFamily="18" charset="0"/>
                <a:cs typeface="Times New Roman" pitchFamily="18" charset="0"/>
              </a:rPr>
              <a:t>Так как </a:t>
            </a:r>
            <a:r>
              <a:rPr lang="ru-RU" sz="2400" i="1" dirty="0" smtClean="0">
                <a:solidFill>
                  <a:srgbClr val="2B41A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3, 4-смежные</a:t>
            </a:r>
            <a:r>
              <a:rPr lang="ru-RU" sz="2400" dirty="0" smtClean="0">
                <a:solidFill>
                  <a:srgbClr val="2B41A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и 3= 4=90°, то </a:t>
            </a:r>
            <a:r>
              <a:rPr lang="en-US" sz="2400" dirty="0" smtClean="0">
                <a:solidFill>
                  <a:srgbClr val="2B41A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BD-</a:t>
            </a:r>
            <a:r>
              <a:rPr lang="ru-RU" sz="2400" dirty="0" smtClean="0">
                <a:solidFill>
                  <a:srgbClr val="2B41A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высота.</a:t>
            </a:r>
            <a:endParaRPr lang="ru-RU" sz="2400" dirty="0" smtClean="0">
              <a:solidFill>
                <a:srgbClr val="2B41A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14290"/>
            <a:ext cx="8964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>
              <a:spcBef>
                <a:spcPct val="20000"/>
              </a:spcBef>
            </a:pPr>
            <a:r>
              <a:rPr lang="ru-RU" sz="2400" b="1" i="1" dirty="0" smtClean="0">
                <a:solidFill>
                  <a:srgbClr val="2B41A1"/>
                </a:solidFill>
                <a:latin typeface="Times New Roman" pitchFamily="18" charset="0"/>
                <a:cs typeface="Times New Roman" pitchFamily="18" charset="0"/>
              </a:rPr>
              <a:t>Свойство 2. </a:t>
            </a:r>
            <a:r>
              <a:rPr lang="ru-RU" sz="2400" b="1" dirty="0" smtClean="0">
                <a:solidFill>
                  <a:srgbClr val="2B41A1"/>
                </a:solidFill>
                <a:latin typeface="Times New Roman" pitchFamily="18" charset="0"/>
                <a:cs typeface="Times New Roman" pitchFamily="18" charset="0"/>
              </a:rPr>
              <a:t>В равнобедренном треугольнике биссектриса, проведенная к основанию, является медианой и высотой.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99992" y="1556792"/>
            <a:ext cx="4476105" cy="2234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400" b="1" i="1" u="sng" dirty="0" smtClean="0">
                <a:solidFill>
                  <a:srgbClr val="2B41A1"/>
                </a:solidFill>
                <a:latin typeface="Times New Roman" pitchFamily="18" charset="0"/>
                <a:cs typeface="Times New Roman" pitchFamily="18" charset="0"/>
              </a:rPr>
              <a:t>Дано</a:t>
            </a:r>
            <a:r>
              <a:rPr lang="ru-RU" sz="2400" i="1" dirty="0" smtClean="0">
                <a:solidFill>
                  <a:srgbClr val="2B41A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sz="2400" dirty="0" smtClean="0">
                <a:solidFill>
                  <a:srgbClr val="2B41A1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ru-RU" sz="2400" dirty="0" smtClean="0">
                <a:solidFill>
                  <a:srgbClr val="2B41A1"/>
                </a:solidFill>
                <a:latin typeface="Times New Roman" pitchFamily="18" charset="0"/>
                <a:cs typeface="Times New Roman" pitchFamily="18" charset="0"/>
              </a:rPr>
              <a:t>АВС- равнобедренный, 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sz="2400" dirty="0" smtClean="0">
                <a:solidFill>
                  <a:srgbClr val="2B41A1"/>
                </a:solidFill>
                <a:latin typeface="Times New Roman" pitchFamily="18" charset="0"/>
                <a:cs typeface="Times New Roman" pitchFamily="18" charset="0"/>
              </a:rPr>
              <a:t>АС- основание, 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sz="2400" dirty="0" smtClean="0">
                <a:solidFill>
                  <a:srgbClr val="2B41A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2400" dirty="0" smtClean="0">
                <a:solidFill>
                  <a:srgbClr val="2B41A1"/>
                </a:solidFill>
                <a:latin typeface="Times New Roman" pitchFamily="18" charset="0"/>
                <a:cs typeface="Times New Roman" pitchFamily="18" charset="0"/>
              </a:rPr>
              <a:t>D-</a:t>
            </a:r>
            <a:r>
              <a:rPr lang="ru-RU" sz="2400" dirty="0" smtClean="0">
                <a:solidFill>
                  <a:srgbClr val="2B41A1"/>
                </a:solidFill>
                <a:latin typeface="Times New Roman" pitchFamily="18" charset="0"/>
                <a:cs typeface="Times New Roman" pitchFamily="18" charset="0"/>
              </a:rPr>
              <a:t>  биссектриса.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sz="2400" b="1" i="1" u="sng" dirty="0" smtClean="0">
                <a:solidFill>
                  <a:srgbClr val="2B41A1"/>
                </a:solidFill>
                <a:latin typeface="Times New Roman" pitchFamily="18" charset="0"/>
                <a:cs typeface="Times New Roman" pitchFamily="18" charset="0"/>
              </a:rPr>
              <a:t>Доказать</a:t>
            </a:r>
            <a:r>
              <a:rPr lang="ru-RU" sz="2400" i="1" dirty="0" smtClean="0">
                <a:solidFill>
                  <a:srgbClr val="2B41A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smtClean="0">
                <a:solidFill>
                  <a:srgbClr val="2B41A1"/>
                </a:solidFill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en-US" sz="2400" dirty="0" smtClean="0">
                <a:solidFill>
                  <a:srgbClr val="2B41A1"/>
                </a:solidFill>
                <a:latin typeface="Times New Roman" pitchFamily="18" charset="0"/>
                <a:cs typeface="Times New Roman" pitchFamily="18" charset="0"/>
              </a:rPr>
              <a:t>BD</a:t>
            </a:r>
            <a:r>
              <a:rPr lang="ru-RU" sz="2400" dirty="0" smtClean="0">
                <a:solidFill>
                  <a:srgbClr val="2B41A1"/>
                </a:solidFill>
                <a:latin typeface="Times New Roman" pitchFamily="18" charset="0"/>
                <a:cs typeface="Times New Roman" pitchFamily="18" charset="0"/>
              </a:rPr>
              <a:t>-медиана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sz="2400" dirty="0" smtClean="0">
                <a:solidFill>
                  <a:srgbClr val="2B41A1"/>
                </a:solidFill>
                <a:latin typeface="Times New Roman" pitchFamily="18" charset="0"/>
                <a:cs typeface="Times New Roman" pitchFamily="18" charset="0"/>
              </a:rPr>
              <a:t>                   2)</a:t>
            </a:r>
            <a:r>
              <a:rPr lang="en-US" sz="2400" dirty="0" smtClean="0">
                <a:solidFill>
                  <a:srgbClr val="2B41A1"/>
                </a:solidFill>
                <a:latin typeface="Times New Roman" pitchFamily="18" charset="0"/>
                <a:cs typeface="Times New Roman" pitchFamily="18" charset="0"/>
              </a:rPr>
              <a:t>BD</a:t>
            </a:r>
            <a:r>
              <a:rPr lang="ru-RU" sz="2400" dirty="0" smtClean="0">
                <a:solidFill>
                  <a:srgbClr val="2B41A1"/>
                </a:solidFill>
                <a:latin typeface="Times New Roman" pitchFamily="18" charset="0"/>
                <a:cs typeface="Times New Roman" pitchFamily="18" charset="0"/>
              </a:rPr>
              <a:t>-высота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5984" y="928670"/>
            <a:ext cx="285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1142976" y="3714752"/>
            <a:ext cx="2571768" cy="0"/>
          </a:xfrm>
          <a:prstGeom prst="line">
            <a:avLst/>
          </a:prstGeom>
          <a:ln w="349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85786" y="3571876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714744" y="3500438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ый треугольник 46"/>
          <p:cNvSpPr/>
          <p:nvPr/>
        </p:nvSpPr>
        <p:spPr>
          <a:xfrm>
            <a:off x="2428860" y="1285860"/>
            <a:ext cx="1285884" cy="2428892"/>
          </a:xfrm>
          <a:prstGeom prst="rtTriangl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ый треугольник 47"/>
          <p:cNvSpPr/>
          <p:nvPr/>
        </p:nvSpPr>
        <p:spPr>
          <a:xfrm flipH="1">
            <a:off x="1142976" y="1285860"/>
            <a:ext cx="1285884" cy="2428892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TextBox 48"/>
          <p:cNvSpPr txBox="1"/>
          <p:nvPr/>
        </p:nvSpPr>
        <p:spPr>
          <a:xfrm>
            <a:off x="2285984" y="3714752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 flipV="1">
            <a:off x="2857488" y="2214554"/>
            <a:ext cx="214314" cy="142876"/>
          </a:xfrm>
          <a:prstGeom prst="line">
            <a:avLst/>
          </a:prstGeom>
          <a:ln w="28575">
            <a:solidFill>
              <a:srgbClr val="00A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H="1" flipV="1">
            <a:off x="1785918" y="2214554"/>
            <a:ext cx="214314" cy="142876"/>
          </a:xfrm>
          <a:prstGeom prst="line">
            <a:avLst/>
          </a:prstGeom>
          <a:ln w="28575">
            <a:solidFill>
              <a:srgbClr val="00A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>
            <a:stCxn id="48" idx="0"/>
            <a:endCxn id="48" idx="2"/>
          </p:cNvCxnSpPr>
          <p:nvPr/>
        </p:nvCxnSpPr>
        <p:spPr>
          <a:xfrm rot="16200000" flipH="1">
            <a:off x="1214414" y="2500306"/>
            <a:ext cx="2428892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143108" y="1714488"/>
            <a:ext cx="214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428860" y="1714488"/>
            <a:ext cx="214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ирог 57"/>
          <p:cNvSpPr/>
          <p:nvPr/>
        </p:nvSpPr>
        <p:spPr>
          <a:xfrm rot="10800000">
            <a:off x="2143108" y="785794"/>
            <a:ext cx="571504" cy="1000132"/>
          </a:xfrm>
          <a:prstGeom prst="pie">
            <a:avLst>
              <a:gd name="adj1" fmla="val 14296684"/>
              <a:gd name="adj2" fmla="val 16200000"/>
            </a:avLst>
          </a:prstGeom>
          <a:solidFill>
            <a:srgbClr val="FDED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9" name="Пирог 58"/>
          <p:cNvSpPr/>
          <p:nvPr/>
        </p:nvSpPr>
        <p:spPr>
          <a:xfrm rot="10800000" flipH="1">
            <a:off x="2143108" y="785794"/>
            <a:ext cx="571504" cy="1000132"/>
          </a:xfrm>
          <a:prstGeom prst="pie">
            <a:avLst>
              <a:gd name="adj1" fmla="val 14296684"/>
              <a:gd name="adj2" fmla="val 16200000"/>
            </a:avLst>
          </a:prstGeom>
          <a:solidFill>
            <a:srgbClr val="FDED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143108" y="3357562"/>
            <a:ext cx="214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500298" y="3357562"/>
            <a:ext cx="214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9" name="Прямая соединительная линия 68"/>
          <p:cNvCxnSpPr/>
          <p:nvPr/>
        </p:nvCxnSpPr>
        <p:spPr>
          <a:xfrm rot="5400000">
            <a:off x="1476796" y="3715892"/>
            <a:ext cx="285752" cy="0"/>
          </a:xfrm>
          <a:prstGeom prst="line">
            <a:avLst/>
          </a:prstGeom>
          <a:ln w="28575">
            <a:solidFill>
              <a:srgbClr val="00A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1548804" y="3715892"/>
            <a:ext cx="285752" cy="0"/>
          </a:xfrm>
          <a:prstGeom prst="line">
            <a:avLst/>
          </a:prstGeom>
          <a:ln w="28575">
            <a:solidFill>
              <a:srgbClr val="00A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>
            <a:off x="2988964" y="3715892"/>
            <a:ext cx="285752" cy="0"/>
          </a:xfrm>
          <a:prstGeom prst="line">
            <a:avLst/>
          </a:prstGeom>
          <a:ln w="28575">
            <a:solidFill>
              <a:srgbClr val="00A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3060972" y="3715892"/>
            <a:ext cx="285752" cy="0"/>
          </a:xfrm>
          <a:prstGeom prst="line">
            <a:avLst/>
          </a:prstGeom>
          <a:ln w="28575">
            <a:solidFill>
              <a:srgbClr val="00A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олилиния 26"/>
          <p:cNvSpPr/>
          <p:nvPr/>
        </p:nvSpPr>
        <p:spPr>
          <a:xfrm>
            <a:off x="2339752" y="2492896"/>
            <a:ext cx="210378" cy="243508"/>
          </a:xfrm>
          <a:custGeom>
            <a:avLst/>
            <a:gdLst>
              <a:gd name="connsiteX0" fmla="*/ 0 w 210378"/>
              <a:gd name="connsiteY0" fmla="*/ 29817 h 243508"/>
              <a:gd name="connsiteX1" fmla="*/ 208722 w 210378"/>
              <a:gd name="connsiteY1" fmla="*/ 29817 h 243508"/>
              <a:gd name="connsiteX2" fmla="*/ 9939 w 210378"/>
              <a:gd name="connsiteY2" fmla="*/ 208721 h 243508"/>
              <a:gd name="connsiteX3" fmla="*/ 178905 w 210378"/>
              <a:gd name="connsiteY3" fmla="*/ 238539 h 243508"/>
              <a:gd name="connsiteX4" fmla="*/ 159026 w 210378"/>
              <a:gd name="connsiteY4" fmla="*/ 228599 h 243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378" h="243508">
                <a:moveTo>
                  <a:pt x="0" y="29817"/>
                </a:moveTo>
                <a:cubicBezTo>
                  <a:pt x="103533" y="14908"/>
                  <a:pt x="207066" y="0"/>
                  <a:pt x="208722" y="29817"/>
                </a:cubicBezTo>
                <a:cubicBezTo>
                  <a:pt x="210378" y="59634"/>
                  <a:pt x="14909" y="173934"/>
                  <a:pt x="9939" y="208721"/>
                </a:cubicBezTo>
                <a:cubicBezTo>
                  <a:pt x="4969" y="243508"/>
                  <a:pt x="154057" y="235226"/>
                  <a:pt x="178905" y="238539"/>
                </a:cubicBezTo>
                <a:cubicBezTo>
                  <a:pt x="203753" y="241852"/>
                  <a:pt x="181389" y="235225"/>
                  <a:pt x="159026" y="228599"/>
                </a:cubicBezTo>
              </a:path>
            </a:pathLst>
          </a:custGeom>
          <a:ln w="28575">
            <a:solidFill>
              <a:srgbClr val="00A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правляющая кнопка: далее 33">
            <a:hlinkClick r:id="" action="ppaction://hlinkshowjump?jump=nextslide" highlightClick="1"/>
          </p:cNvPr>
          <p:cNvSpPr/>
          <p:nvPr/>
        </p:nvSpPr>
        <p:spPr>
          <a:xfrm>
            <a:off x="827584" y="1340768"/>
            <a:ext cx="360040" cy="360040"/>
          </a:xfrm>
          <a:prstGeom prst="actionButtonForwardNex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правляющая кнопка: назад 34">
            <a:hlinkClick r:id="" action="ppaction://hlinkshowjump?jump=previousslide" highlightClick="1"/>
          </p:cNvPr>
          <p:cNvSpPr/>
          <p:nvPr/>
        </p:nvSpPr>
        <p:spPr>
          <a:xfrm>
            <a:off x="395536" y="1340768"/>
            <a:ext cx="360040" cy="360040"/>
          </a:xfrm>
          <a:prstGeom prst="actionButtonBackPreviou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Управляющая кнопка: в конец 35">
            <a:hlinkClick r:id="" action="ppaction://hlinkshowjump?jump=lastslide" highlightClick="1"/>
          </p:cNvPr>
          <p:cNvSpPr/>
          <p:nvPr/>
        </p:nvSpPr>
        <p:spPr>
          <a:xfrm>
            <a:off x="827584" y="1988840"/>
            <a:ext cx="360040" cy="360040"/>
          </a:xfrm>
          <a:prstGeom prst="actionButtonEn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в начало 36">
            <a:hlinkClick r:id="" action="ppaction://hlinkshowjump?jump=firstslide" highlightClick="1"/>
          </p:cNvPr>
          <p:cNvSpPr/>
          <p:nvPr/>
        </p:nvSpPr>
        <p:spPr>
          <a:xfrm>
            <a:off x="395536" y="1988840"/>
            <a:ext cx="360040" cy="360040"/>
          </a:xfrm>
          <a:prstGeom prst="actionButtonBeginning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Управляющая кнопка: возврат 37">
            <a:hlinkClick r:id="" action="ppaction://hlinkshowjump?jump=lastslideviewed" highlightClick="1"/>
          </p:cNvPr>
          <p:cNvSpPr/>
          <p:nvPr/>
        </p:nvSpPr>
        <p:spPr>
          <a:xfrm>
            <a:off x="827584" y="2636912"/>
            <a:ext cx="360040" cy="360040"/>
          </a:xfrm>
          <a:prstGeom prst="actionButtonRetur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Управляющая кнопка: домой 38">
            <a:hlinkClick r:id="rId5" action="ppaction://hlinksldjump" highlightClick="1"/>
          </p:cNvPr>
          <p:cNvSpPr/>
          <p:nvPr/>
        </p:nvSpPr>
        <p:spPr>
          <a:xfrm>
            <a:off x="395536" y="2636912"/>
            <a:ext cx="360040" cy="360040"/>
          </a:xfrm>
          <a:prstGeom prst="actionButtonHom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5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6" grpId="0"/>
      <p:bldP spid="47" grpId="0" animBg="1"/>
      <p:bldP spid="48" grpId="0" animBg="1"/>
      <p:bldP spid="48" grpId="1" animBg="1"/>
      <p:bldP spid="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355160" cy="882352"/>
          </a:xfrm>
        </p:spPr>
        <p:txBody>
          <a:bodyPr>
            <a:normAutofit/>
          </a:bodyPr>
          <a:lstStyle/>
          <a:p>
            <a:r>
              <a:rPr lang="ru-RU" sz="3800" b="1" i="1" dirty="0" smtClean="0">
                <a:ln w="1905"/>
                <a:solidFill>
                  <a:srgbClr val="2B41A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Место урока в изучаемой  теме</a:t>
            </a:r>
            <a:endParaRPr lang="ru-RU" sz="3800" i="1" dirty="0">
              <a:solidFill>
                <a:srgbClr val="2B41A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55168" y="692696"/>
            <a:ext cx="7488832" cy="6165304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rgbClr val="071B7F"/>
                </a:solidFill>
                <a:latin typeface="Times New Roman" pitchFamily="18" charset="0"/>
                <a:cs typeface="Times New Roman" pitchFamily="18" charset="0"/>
              </a:rPr>
              <a:t>Раздел «Треугольники» (17ч.)</a:t>
            </a:r>
          </a:p>
          <a:p>
            <a:pPr>
              <a:spcBef>
                <a:spcPts val="0"/>
              </a:spcBef>
              <a:buNone/>
            </a:pPr>
            <a:r>
              <a:rPr lang="ru-RU" sz="1800" b="1" u="sng" dirty="0" smtClean="0">
                <a:solidFill>
                  <a:srgbClr val="071B7F"/>
                </a:solidFill>
                <a:latin typeface="Times New Roman" pitchFamily="18" charset="0"/>
                <a:cs typeface="Times New Roman" pitchFamily="18" charset="0"/>
              </a:rPr>
              <a:t>1 урок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«Треугольник»</a:t>
            </a:r>
          </a:p>
          <a:p>
            <a:pPr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1800" dirty="0" smtClean="0">
                <a:solidFill>
                  <a:srgbClr val="071B7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u="sng" dirty="0" smtClean="0">
                <a:solidFill>
                  <a:srgbClr val="071B7F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 формирование понятия «треугольник», его элементов и равных треугольников.</a:t>
            </a:r>
          </a:p>
          <a:p>
            <a:pPr>
              <a:spcBef>
                <a:spcPts val="0"/>
              </a:spcBef>
              <a:buNone/>
            </a:pPr>
            <a:r>
              <a:rPr lang="ru-RU" sz="1800" b="1" u="sng" dirty="0" smtClean="0">
                <a:solidFill>
                  <a:srgbClr val="071B7F"/>
                </a:solidFill>
                <a:latin typeface="Times New Roman" pitchFamily="18" charset="0"/>
                <a:cs typeface="Times New Roman" pitchFamily="18" charset="0"/>
              </a:rPr>
              <a:t>2 урок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«Первый признак равенства треугольников»</a:t>
            </a:r>
          </a:p>
          <a:p>
            <a:pPr>
              <a:spcBef>
                <a:spcPts val="0"/>
              </a:spcBef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1800" b="1" u="sng" dirty="0" smtClean="0">
                <a:solidFill>
                  <a:srgbClr val="071B7F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 организация познавательной деятельности учащихся по определению первого признака равенства треугольников и способа его доказательства.</a:t>
            </a:r>
          </a:p>
          <a:p>
            <a:pPr>
              <a:spcBef>
                <a:spcPts val="0"/>
              </a:spcBef>
              <a:buNone/>
            </a:pPr>
            <a:r>
              <a:rPr lang="ru-RU" sz="1800" b="1" u="sng" dirty="0" smtClean="0">
                <a:solidFill>
                  <a:srgbClr val="071B7F"/>
                </a:solidFill>
                <a:latin typeface="Times New Roman" pitchFamily="18" charset="0"/>
                <a:cs typeface="Times New Roman" pitchFamily="18" charset="0"/>
              </a:rPr>
              <a:t>3 урок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«Решение задач на применение первого признака равенства треугольников»</a:t>
            </a:r>
          </a:p>
          <a:p>
            <a:pPr>
              <a:spcBef>
                <a:spcPts val="0"/>
              </a:spcBef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1800" b="1" u="sng" dirty="0" smtClean="0">
                <a:solidFill>
                  <a:srgbClr val="071B7F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 осознание и осмысление новой учебной информации средствами практической и исследовательской работ.</a:t>
            </a:r>
          </a:p>
          <a:p>
            <a:pPr>
              <a:spcBef>
                <a:spcPts val="0"/>
              </a:spcBef>
              <a:buNone/>
            </a:pPr>
            <a:r>
              <a:rPr lang="ru-RU" sz="1800" b="1" u="sng" dirty="0" smtClean="0">
                <a:solidFill>
                  <a:srgbClr val="071B7F"/>
                </a:solidFill>
                <a:latin typeface="Times New Roman" pitchFamily="18" charset="0"/>
                <a:cs typeface="Times New Roman" pitchFamily="18" charset="0"/>
              </a:rPr>
              <a:t>4 урок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«Медианы, биссектрисы и высоты треугольника»</a:t>
            </a:r>
          </a:p>
          <a:p>
            <a:pPr>
              <a:spcBef>
                <a:spcPts val="0"/>
              </a:spcBef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1800" b="1" u="sng" dirty="0" smtClean="0">
                <a:solidFill>
                  <a:srgbClr val="071B7F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формирование понятия «перпендикуляр к прямой», «медиана», «биссектриса» и «высота» треугольника.</a:t>
            </a:r>
          </a:p>
          <a:p>
            <a:pPr>
              <a:spcBef>
                <a:spcPts val="0"/>
              </a:spcBef>
              <a:buNone/>
            </a:pPr>
            <a:r>
              <a:rPr lang="ru-RU" sz="1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 урок </a:t>
            </a:r>
            <a:r>
              <a:rPr lang="ru-RU" sz="1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«Свойства равнобедренного треугольника»</a:t>
            </a:r>
          </a:p>
          <a:p>
            <a:pPr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1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создать условия для формирования понятия «равнобедренный треугольник» и способа нахождения его свойств.</a:t>
            </a:r>
          </a:p>
          <a:p>
            <a:pPr>
              <a:spcBef>
                <a:spcPts val="0"/>
              </a:spcBef>
              <a:buNone/>
            </a:pPr>
            <a:r>
              <a:rPr lang="ru-RU" sz="1800" b="1" u="sng" dirty="0" smtClean="0">
                <a:solidFill>
                  <a:srgbClr val="071B7F"/>
                </a:solidFill>
                <a:latin typeface="Times New Roman" pitchFamily="18" charset="0"/>
                <a:cs typeface="Times New Roman" pitchFamily="18" charset="0"/>
              </a:rPr>
              <a:t>6 урок</a:t>
            </a: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«Решение задач по теме «Равнобедренный треугольник»</a:t>
            </a:r>
          </a:p>
          <a:p>
            <a:pPr>
              <a:spcBef>
                <a:spcPts val="0"/>
              </a:spcBef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1800" b="1" u="sng" dirty="0" smtClean="0">
                <a:solidFill>
                  <a:srgbClr val="071B7F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 совершенствовать навыки доказательства теорем, навыки решения задач.</a:t>
            </a:r>
          </a:p>
          <a:p>
            <a:pPr>
              <a:spcBef>
                <a:spcPts val="0"/>
              </a:spcBef>
              <a:buNone/>
            </a:pPr>
            <a:endParaRPr lang="ru-RU" sz="18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1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27584" y="2564904"/>
            <a:ext cx="360040" cy="360040"/>
          </a:xfrm>
          <a:prstGeom prst="actionButtonForwardNex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395536" y="2564904"/>
            <a:ext cx="360040" cy="360040"/>
          </a:xfrm>
          <a:prstGeom prst="actionButtonBackPreviou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 конец 5">
            <a:hlinkClick r:id="" action="ppaction://hlinkshowjump?jump=lastslide" highlightClick="1"/>
          </p:cNvPr>
          <p:cNvSpPr/>
          <p:nvPr/>
        </p:nvSpPr>
        <p:spPr>
          <a:xfrm>
            <a:off x="827584" y="3212976"/>
            <a:ext cx="360040" cy="360040"/>
          </a:xfrm>
          <a:prstGeom prst="actionButtonEn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 начало 6">
            <a:hlinkClick r:id="" action="ppaction://hlinkshowjump?jump=firstslide" highlightClick="1"/>
          </p:cNvPr>
          <p:cNvSpPr/>
          <p:nvPr/>
        </p:nvSpPr>
        <p:spPr>
          <a:xfrm>
            <a:off x="395536" y="3212976"/>
            <a:ext cx="360040" cy="360040"/>
          </a:xfrm>
          <a:prstGeom prst="actionButtonBeginning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возврат 7">
            <a:hlinkClick r:id="" action="ppaction://hlinkshowjump?jump=lastslideviewed" highlightClick="1"/>
          </p:cNvPr>
          <p:cNvSpPr/>
          <p:nvPr/>
        </p:nvSpPr>
        <p:spPr>
          <a:xfrm>
            <a:off x="611560" y="3717032"/>
            <a:ext cx="360040" cy="360040"/>
          </a:xfrm>
          <a:prstGeom prst="actionButtonRetur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ый треугольник 21"/>
          <p:cNvSpPr/>
          <p:nvPr/>
        </p:nvSpPr>
        <p:spPr>
          <a:xfrm>
            <a:off x="4860032" y="1484784"/>
            <a:ext cx="1872208" cy="3312368"/>
          </a:xfrm>
          <a:prstGeom prst="rtTriangle">
            <a:avLst/>
          </a:prstGeom>
          <a:solidFill>
            <a:srgbClr val="F1F9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ый треугольник 22"/>
          <p:cNvSpPr/>
          <p:nvPr/>
        </p:nvSpPr>
        <p:spPr>
          <a:xfrm flipH="1">
            <a:off x="2987824" y="1484784"/>
            <a:ext cx="1872208" cy="3312368"/>
          </a:xfrm>
          <a:prstGeom prst="rtTriangle">
            <a:avLst/>
          </a:prstGeom>
          <a:solidFill>
            <a:srgbClr val="F1F9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авнобедренный треугольник 23"/>
          <p:cNvSpPr/>
          <p:nvPr/>
        </p:nvSpPr>
        <p:spPr>
          <a:xfrm>
            <a:off x="2987824" y="1484784"/>
            <a:ext cx="3744416" cy="3312368"/>
          </a:xfrm>
          <a:prstGeom prst="triangle">
            <a:avLst>
              <a:gd name="adj" fmla="val 50000"/>
            </a:avLst>
          </a:prstGeom>
          <a:solidFill>
            <a:schemeClr val="accent1">
              <a:alpha val="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ирог 24"/>
          <p:cNvSpPr/>
          <p:nvPr/>
        </p:nvSpPr>
        <p:spPr>
          <a:xfrm rot="5400000">
            <a:off x="2560930" y="4359952"/>
            <a:ext cx="853788" cy="864096"/>
          </a:xfrm>
          <a:prstGeom prst="pie">
            <a:avLst>
              <a:gd name="adj1" fmla="val 12629684"/>
              <a:gd name="adj2" fmla="val 16200000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Пирог 25"/>
          <p:cNvSpPr/>
          <p:nvPr/>
        </p:nvSpPr>
        <p:spPr>
          <a:xfrm rot="16200000" flipH="1">
            <a:off x="6305346" y="4359950"/>
            <a:ext cx="853788" cy="864096"/>
          </a:xfrm>
          <a:prstGeom prst="pie">
            <a:avLst>
              <a:gd name="adj1" fmla="val 12629684"/>
              <a:gd name="adj2" fmla="val 16200000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3923928" y="2852936"/>
            <a:ext cx="288032" cy="144016"/>
          </a:xfrm>
          <a:prstGeom prst="line">
            <a:avLst/>
          </a:prstGeom>
          <a:ln w="25400">
            <a:solidFill>
              <a:srgbClr val="00A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5508104" y="2852936"/>
            <a:ext cx="288032" cy="144016"/>
          </a:xfrm>
          <a:prstGeom prst="line">
            <a:avLst/>
          </a:prstGeom>
          <a:ln w="25400">
            <a:solidFill>
              <a:srgbClr val="00A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627784" y="4581128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16016" y="1052736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732240" y="4581128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44008" y="4725144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Прямая соединительная линия 32"/>
          <p:cNvCxnSpPr>
            <a:stCxn id="24" idx="0"/>
            <a:endCxn id="24" idx="3"/>
          </p:cNvCxnSpPr>
          <p:nvPr/>
        </p:nvCxnSpPr>
        <p:spPr>
          <a:xfrm>
            <a:off x="4860032" y="1484784"/>
            <a:ext cx="0" cy="3312368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олилиния 33"/>
          <p:cNvSpPr/>
          <p:nvPr/>
        </p:nvSpPr>
        <p:spPr>
          <a:xfrm>
            <a:off x="4788024" y="3068960"/>
            <a:ext cx="210378" cy="243508"/>
          </a:xfrm>
          <a:custGeom>
            <a:avLst/>
            <a:gdLst>
              <a:gd name="connsiteX0" fmla="*/ 0 w 210378"/>
              <a:gd name="connsiteY0" fmla="*/ 29817 h 243508"/>
              <a:gd name="connsiteX1" fmla="*/ 208722 w 210378"/>
              <a:gd name="connsiteY1" fmla="*/ 29817 h 243508"/>
              <a:gd name="connsiteX2" fmla="*/ 9939 w 210378"/>
              <a:gd name="connsiteY2" fmla="*/ 208721 h 243508"/>
              <a:gd name="connsiteX3" fmla="*/ 178905 w 210378"/>
              <a:gd name="connsiteY3" fmla="*/ 238539 h 243508"/>
              <a:gd name="connsiteX4" fmla="*/ 159026 w 210378"/>
              <a:gd name="connsiteY4" fmla="*/ 228599 h 243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378" h="243508">
                <a:moveTo>
                  <a:pt x="0" y="29817"/>
                </a:moveTo>
                <a:cubicBezTo>
                  <a:pt x="103533" y="14908"/>
                  <a:pt x="207066" y="0"/>
                  <a:pt x="208722" y="29817"/>
                </a:cubicBezTo>
                <a:cubicBezTo>
                  <a:pt x="210378" y="59634"/>
                  <a:pt x="14909" y="173934"/>
                  <a:pt x="9939" y="208721"/>
                </a:cubicBezTo>
                <a:cubicBezTo>
                  <a:pt x="4969" y="243508"/>
                  <a:pt x="154057" y="235226"/>
                  <a:pt x="178905" y="238539"/>
                </a:cubicBezTo>
                <a:cubicBezTo>
                  <a:pt x="203753" y="241852"/>
                  <a:pt x="181389" y="235225"/>
                  <a:pt x="159026" y="228599"/>
                </a:cubicBezTo>
              </a:path>
            </a:pathLst>
          </a:custGeom>
          <a:ln w="28575">
            <a:solidFill>
              <a:srgbClr val="00A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4572000" y="184482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860032" y="184482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716016" y="1052736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ирог 39"/>
          <p:cNvSpPr/>
          <p:nvPr/>
        </p:nvSpPr>
        <p:spPr>
          <a:xfrm rot="14500967">
            <a:off x="4409980" y="1075302"/>
            <a:ext cx="873053" cy="828340"/>
          </a:xfrm>
          <a:prstGeom prst="pie">
            <a:avLst>
              <a:gd name="adj1" fmla="val 12522088"/>
              <a:gd name="adj2" fmla="val 14158618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Пирог 40"/>
          <p:cNvSpPr/>
          <p:nvPr/>
        </p:nvSpPr>
        <p:spPr>
          <a:xfrm rot="7099033" flipH="1">
            <a:off x="4419117" y="1075302"/>
            <a:ext cx="873053" cy="828340"/>
          </a:xfrm>
          <a:prstGeom prst="pie">
            <a:avLst>
              <a:gd name="adj1" fmla="val 12522088"/>
              <a:gd name="adj2" fmla="val 14158618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0" name="Управляющая кнопка: далее 49">
            <a:hlinkClick r:id="" action="ppaction://hlinkshowjump?jump=nextslide" highlightClick="1"/>
          </p:cNvPr>
          <p:cNvSpPr/>
          <p:nvPr/>
        </p:nvSpPr>
        <p:spPr>
          <a:xfrm>
            <a:off x="755576" y="2420888"/>
            <a:ext cx="360040" cy="360040"/>
          </a:xfrm>
          <a:prstGeom prst="actionButtonForwardNex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Управляющая кнопка: назад 50">
            <a:hlinkClick r:id="" action="ppaction://hlinkshowjump?jump=previousslide" highlightClick="1"/>
          </p:cNvPr>
          <p:cNvSpPr/>
          <p:nvPr/>
        </p:nvSpPr>
        <p:spPr>
          <a:xfrm>
            <a:off x="323528" y="2420888"/>
            <a:ext cx="360040" cy="360040"/>
          </a:xfrm>
          <a:prstGeom prst="actionButtonBackPreviou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Управляющая кнопка: в конец 51">
            <a:hlinkClick r:id="" action="ppaction://hlinkshowjump?jump=lastslide" highlightClick="1"/>
          </p:cNvPr>
          <p:cNvSpPr/>
          <p:nvPr/>
        </p:nvSpPr>
        <p:spPr>
          <a:xfrm>
            <a:off x="755576" y="3068960"/>
            <a:ext cx="360040" cy="360040"/>
          </a:xfrm>
          <a:prstGeom prst="actionButtonEn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Управляющая кнопка: в начало 52">
            <a:hlinkClick r:id="" action="ppaction://hlinkshowjump?jump=firstslide" highlightClick="1"/>
          </p:cNvPr>
          <p:cNvSpPr/>
          <p:nvPr/>
        </p:nvSpPr>
        <p:spPr>
          <a:xfrm>
            <a:off x="323528" y="3068960"/>
            <a:ext cx="360040" cy="360040"/>
          </a:xfrm>
          <a:prstGeom prst="actionButtonBeginning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Управляющая кнопка: возврат 53">
            <a:hlinkClick r:id="" action="ppaction://hlinkshowjump?jump=lastslideviewed" highlightClick="1"/>
          </p:cNvPr>
          <p:cNvSpPr/>
          <p:nvPr/>
        </p:nvSpPr>
        <p:spPr>
          <a:xfrm>
            <a:off x="755576" y="3717032"/>
            <a:ext cx="360040" cy="360040"/>
          </a:xfrm>
          <a:prstGeom prst="actionButtonRetur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Управляющая кнопка: домой 54">
            <a:hlinkClick r:id="rId2" action="ppaction://hlinksldjump" highlightClick="1"/>
          </p:cNvPr>
          <p:cNvSpPr/>
          <p:nvPr/>
        </p:nvSpPr>
        <p:spPr>
          <a:xfrm>
            <a:off x="323528" y="3717032"/>
            <a:ext cx="360040" cy="360040"/>
          </a:xfrm>
          <a:prstGeom prst="actionButtonHom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6FEF6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6FEF6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9" presetClass="emph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E6FE"/>
                                      </p:to>
                                    </p:animClr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E6FE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9" grpId="0"/>
      <p:bldP spid="30" grpId="0"/>
      <p:bldP spid="31" grpId="0"/>
      <p:bldP spid="32" grpId="0"/>
      <p:bldP spid="34" grpId="0" animBg="1"/>
      <p:bldP spid="35" grpId="0"/>
      <p:bldP spid="36" grpId="0"/>
      <p:bldP spid="39" grpId="0"/>
      <p:bldP spid="40" grpId="0" animBg="1"/>
      <p:bldP spid="4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4860032" y="1484784"/>
            <a:ext cx="1872208" cy="3312368"/>
          </a:xfrm>
          <a:prstGeom prst="rt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ый треугольник 4"/>
          <p:cNvSpPr/>
          <p:nvPr/>
        </p:nvSpPr>
        <p:spPr>
          <a:xfrm flipH="1">
            <a:off x="2987824" y="1484784"/>
            <a:ext cx="1872208" cy="3312368"/>
          </a:xfrm>
          <a:prstGeom prst="rt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Равнобедренный треугольник 30"/>
          <p:cNvSpPr/>
          <p:nvPr/>
        </p:nvSpPr>
        <p:spPr>
          <a:xfrm>
            <a:off x="2987824" y="1484784"/>
            <a:ext cx="3744416" cy="3312368"/>
          </a:xfrm>
          <a:prstGeom prst="triangle">
            <a:avLst>
              <a:gd name="adj" fmla="val 50000"/>
            </a:avLst>
          </a:prstGeom>
          <a:solidFill>
            <a:schemeClr val="accent1">
              <a:alpha val="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3923928" y="2852936"/>
            <a:ext cx="288032" cy="144016"/>
          </a:xfrm>
          <a:prstGeom prst="line">
            <a:avLst/>
          </a:prstGeom>
          <a:ln w="25400">
            <a:solidFill>
              <a:srgbClr val="00A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>
            <a:off x="5508104" y="2852936"/>
            <a:ext cx="288032" cy="144016"/>
          </a:xfrm>
          <a:prstGeom prst="line">
            <a:avLst/>
          </a:prstGeom>
          <a:ln w="25400">
            <a:solidFill>
              <a:srgbClr val="00A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627784" y="4581128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716016" y="1052736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732240" y="4581128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644008" y="4725144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ирог 48"/>
          <p:cNvSpPr/>
          <p:nvPr/>
        </p:nvSpPr>
        <p:spPr>
          <a:xfrm rot="14500967">
            <a:off x="4409980" y="1075302"/>
            <a:ext cx="873053" cy="828340"/>
          </a:xfrm>
          <a:prstGeom prst="pie">
            <a:avLst>
              <a:gd name="adj1" fmla="val 12522088"/>
              <a:gd name="adj2" fmla="val 14158618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0" name="Пирог 49"/>
          <p:cNvSpPr/>
          <p:nvPr/>
        </p:nvSpPr>
        <p:spPr>
          <a:xfrm rot="7099033" flipH="1">
            <a:off x="4419117" y="1075302"/>
            <a:ext cx="873053" cy="828340"/>
          </a:xfrm>
          <a:prstGeom prst="pie">
            <a:avLst>
              <a:gd name="adj1" fmla="val 12522088"/>
              <a:gd name="adj2" fmla="val 14158618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3923928" y="4653136"/>
            <a:ext cx="0" cy="288032"/>
          </a:xfrm>
          <a:prstGeom prst="line">
            <a:avLst/>
          </a:prstGeom>
          <a:ln w="25400">
            <a:solidFill>
              <a:srgbClr val="00A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3995936" y="4653136"/>
            <a:ext cx="0" cy="288032"/>
          </a:xfrm>
          <a:prstGeom prst="line">
            <a:avLst/>
          </a:prstGeom>
          <a:ln w="25400">
            <a:solidFill>
              <a:srgbClr val="00A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5724128" y="4653136"/>
            <a:ext cx="0" cy="288032"/>
          </a:xfrm>
          <a:prstGeom prst="line">
            <a:avLst/>
          </a:prstGeom>
          <a:ln w="25400">
            <a:solidFill>
              <a:srgbClr val="00A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5796136" y="4653136"/>
            <a:ext cx="0" cy="288032"/>
          </a:xfrm>
          <a:prstGeom prst="line">
            <a:avLst/>
          </a:prstGeom>
          <a:ln w="25400">
            <a:solidFill>
              <a:srgbClr val="00A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Прямоугольник 69"/>
          <p:cNvSpPr/>
          <p:nvPr/>
        </p:nvSpPr>
        <p:spPr>
          <a:xfrm>
            <a:off x="4860032" y="4581128"/>
            <a:ext cx="216024" cy="2160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4644008" y="4581128"/>
            <a:ext cx="216024" cy="2160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7" name="Прямая соединительная линия 46"/>
          <p:cNvCxnSpPr>
            <a:stCxn id="31" idx="0"/>
            <a:endCxn id="31" idx="3"/>
          </p:cNvCxnSpPr>
          <p:nvPr/>
        </p:nvCxnSpPr>
        <p:spPr>
          <a:xfrm>
            <a:off x="4860032" y="1484784"/>
            <a:ext cx="0" cy="3312368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4644008" y="4509120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3  4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Управляющая кнопка: далее 40">
            <a:hlinkClick r:id="" action="ppaction://hlinkshowjump?jump=nextslide" highlightClick="1"/>
          </p:cNvPr>
          <p:cNvSpPr/>
          <p:nvPr/>
        </p:nvSpPr>
        <p:spPr>
          <a:xfrm>
            <a:off x="755576" y="2420888"/>
            <a:ext cx="360040" cy="360040"/>
          </a:xfrm>
          <a:prstGeom prst="actionButtonForwardNex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Управляющая кнопка: назад 45">
            <a:hlinkClick r:id="" action="ppaction://hlinkshowjump?jump=previousslide" highlightClick="1"/>
          </p:cNvPr>
          <p:cNvSpPr/>
          <p:nvPr/>
        </p:nvSpPr>
        <p:spPr>
          <a:xfrm>
            <a:off x="323528" y="2420888"/>
            <a:ext cx="360040" cy="360040"/>
          </a:xfrm>
          <a:prstGeom prst="actionButtonBackPreviou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Управляющая кнопка: в конец 50">
            <a:hlinkClick r:id="" action="ppaction://hlinkshowjump?jump=lastslide" highlightClick="1"/>
          </p:cNvPr>
          <p:cNvSpPr/>
          <p:nvPr/>
        </p:nvSpPr>
        <p:spPr>
          <a:xfrm>
            <a:off x="755576" y="3068960"/>
            <a:ext cx="360040" cy="360040"/>
          </a:xfrm>
          <a:prstGeom prst="actionButtonEn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Управляющая кнопка: в начало 51">
            <a:hlinkClick r:id="" action="ppaction://hlinkshowjump?jump=firstslide" highlightClick="1"/>
          </p:cNvPr>
          <p:cNvSpPr/>
          <p:nvPr/>
        </p:nvSpPr>
        <p:spPr>
          <a:xfrm>
            <a:off x="323528" y="3068960"/>
            <a:ext cx="360040" cy="360040"/>
          </a:xfrm>
          <a:prstGeom prst="actionButtonBeginning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Управляющая кнопка: возврат 52">
            <a:hlinkClick r:id="" action="ppaction://hlinkshowjump?jump=lastslideviewed" highlightClick="1"/>
          </p:cNvPr>
          <p:cNvSpPr/>
          <p:nvPr/>
        </p:nvSpPr>
        <p:spPr>
          <a:xfrm>
            <a:off x="755576" y="3717032"/>
            <a:ext cx="360040" cy="360040"/>
          </a:xfrm>
          <a:prstGeom prst="actionButtonRetur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Управляющая кнопка: домой 53">
            <a:hlinkClick r:id="rId2" action="ppaction://hlinksldjump" highlightClick="1"/>
          </p:cNvPr>
          <p:cNvSpPr/>
          <p:nvPr/>
        </p:nvSpPr>
        <p:spPr>
          <a:xfrm>
            <a:off x="323528" y="3717032"/>
            <a:ext cx="360040" cy="360040"/>
          </a:xfrm>
          <a:prstGeom prst="actionButtonHom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EFD2"/>
                                      </p:to>
                                    </p:animClr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EFD2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9" presetClass="emph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F7C1"/>
                                      </p:to>
                                    </p:animClr>
                                    <p:animClr clrSpc="rgb" dir="cw">
                                      <p:cBhvr>
                                        <p:cTn id="10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7C1"/>
                                      </p:to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4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31" grpId="0" animBg="1"/>
      <p:bldP spid="43" grpId="0"/>
      <p:bldP spid="44" grpId="0"/>
      <p:bldP spid="45" grpId="0"/>
      <p:bldP spid="48" grpId="0"/>
      <p:bldP spid="49" grpId="0" animBg="1"/>
      <p:bldP spid="50" grpId="0" animBg="1"/>
      <p:bldP spid="70" grpId="0" animBg="1"/>
      <p:bldP spid="70" grpId="1" animBg="1"/>
      <p:bldP spid="70" grpId="2" animBg="1"/>
      <p:bldP spid="72" grpId="0" animBg="1"/>
      <p:bldP spid="72" grpId="1" animBg="1"/>
      <p:bldP spid="72" grpId="2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980728"/>
            <a:ext cx="7929586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buClr>
                <a:srgbClr val="FF0000"/>
              </a:buClr>
            </a:pPr>
            <a:r>
              <a:rPr lang="ru-RU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Book Antiqua" pitchFamily="18" charset="0"/>
              </a:rPr>
              <a:t>Возвращение к тесту</a:t>
            </a:r>
            <a:r>
              <a:rPr lang="ru-RU" sz="32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Book Antiqua" pitchFamily="18" charset="0"/>
              </a:rPr>
              <a:t>: Чем замечателен треугольник №3?</a:t>
            </a:r>
            <a:endParaRPr lang="ru-RU" sz="3200" b="1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Book Antiqu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43042" y="2285992"/>
            <a:ext cx="70008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№4. 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На каком рисунке есть равные треугольники?</a:t>
            </a:r>
            <a:endParaRPr lang="ru-RU" sz="2800" i="1" dirty="0" smtClean="0">
              <a:solidFill>
                <a:schemeClr val="accent1">
                  <a:lumMod val="75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3571876"/>
            <a:ext cx="57150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755576" y="2420888"/>
            <a:ext cx="360040" cy="360040"/>
          </a:xfrm>
          <a:prstGeom prst="actionButtonForwardNex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323528" y="2420888"/>
            <a:ext cx="360040" cy="360040"/>
          </a:xfrm>
          <a:prstGeom prst="actionButtonBackPreviou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в конец 10">
            <a:hlinkClick r:id="" action="ppaction://hlinkshowjump?jump=lastslide" highlightClick="1"/>
          </p:cNvPr>
          <p:cNvSpPr/>
          <p:nvPr/>
        </p:nvSpPr>
        <p:spPr>
          <a:xfrm>
            <a:off x="755576" y="3068960"/>
            <a:ext cx="360040" cy="360040"/>
          </a:xfrm>
          <a:prstGeom prst="actionButtonEn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в начало 11">
            <a:hlinkClick r:id="" action="ppaction://hlinkshowjump?jump=firstslide" highlightClick="1"/>
          </p:cNvPr>
          <p:cNvSpPr/>
          <p:nvPr/>
        </p:nvSpPr>
        <p:spPr>
          <a:xfrm>
            <a:off x="323528" y="3068960"/>
            <a:ext cx="360040" cy="360040"/>
          </a:xfrm>
          <a:prstGeom prst="actionButtonBeginning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возврат 12">
            <a:hlinkClick r:id="" action="ppaction://hlinkshowjump?jump=lastslideviewed" highlightClick="1"/>
          </p:cNvPr>
          <p:cNvSpPr/>
          <p:nvPr/>
        </p:nvSpPr>
        <p:spPr>
          <a:xfrm>
            <a:off x="755576" y="3717032"/>
            <a:ext cx="360040" cy="360040"/>
          </a:xfrm>
          <a:prstGeom prst="actionButtonRetur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омой 13">
            <a:hlinkClick r:id="rId3" action="ppaction://hlinksldjump" highlightClick="1"/>
          </p:cNvPr>
          <p:cNvSpPr/>
          <p:nvPr/>
        </p:nvSpPr>
        <p:spPr>
          <a:xfrm>
            <a:off x="323528" y="3717032"/>
            <a:ext cx="360040" cy="360040"/>
          </a:xfrm>
          <a:prstGeom prst="actionButtonHom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print"/>
          <a:srcRect l="2662"/>
          <a:stretch>
            <a:fillRect/>
          </a:stretch>
        </p:blipFill>
        <p:spPr bwMode="auto">
          <a:xfrm>
            <a:off x="2051720" y="980728"/>
            <a:ext cx="2633092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843808" y="332656"/>
            <a:ext cx="3201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i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Задача</a:t>
            </a:r>
            <a:r>
              <a:rPr lang="en-US" sz="2800" b="1" i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№1</a:t>
            </a:r>
            <a:endParaRPr lang="ru-RU" sz="2800" b="1" i="1" cap="all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9992" y="1196752"/>
            <a:ext cx="464400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i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Дано</a:t>
            </a:r>
            <a:r>
              <a:rPr lang="ru-RU" sz="2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: </a:t>
            </a:r>
            <a:r>
              <a:rPr lang="el-GR" sz="2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Δ</a:t>
            </a:r>
            <a:r>
              <a:rPr lang="en-US" sz="2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ABC-</a:t>
            </a:r>
            <a:r>
              <a:rPr lang="ru-RU" sz="2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равнобедренный,</a:t>
            </a:r>
          </a:p>
          <a:p>
            <a:r>
              <a:rPr lang="en-US" sz="2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2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А</a:t>
            </a:r>
            <a:r>
              <a:rPr lang="ru-RU" sz="2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= 70°, СВ- основание.</a:t>
            </a:r>
          </a:p>
          <a:p>
            <a:r>
              <a:rPr lang="ru-RU" sz="2600" b="1" i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Найти</a:t>
            </a:r>
            <a:r>
              <a:rPr lang="ru-RU" sz="2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</a:t>
            </a:r>
            <a:r>
              <a:rPr lang="ru-RU" sz="2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В.</a:t>
            </a:r>
            <a:endParaRPr lang="ru-RU" sz="26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3501008"/>
            <a:ext cx="7200800" cy="2308324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Решение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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А+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В+</a:t>
            </a: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=18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0°.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Δ</a:t>
            </a: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ABC-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равнобедренный, то 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В.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В+</a:t>
            </a: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=18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0°-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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А=180°-70°=110°.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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В=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110°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:2=55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°.</a:t>
            </a:r>
            <a:endParaRPr lang="ru-RU" sz="2400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marL="342900" indent="-342900"/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Ответ:55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°.</a:t>
            </a:r>
            <a:endParaRPr lang="ru-RU" sz="2400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  <p:sp>
        <p:nvSpPr>
          <p:cNvPr id="21" name="Управляющая кнопка: далее 20">
            <a:hlinkClick r:id="" action="ppaction://hlinkshowjump?jump=nextslide" highlightClick="1"/>
          </p:cNvPr>
          <p:cNvSpPr/>
          <p:nvPr/>
        </p:nvSpPr>
        <p:spPr>
          <a:xfrm>
            <a:off x="827584" y="1340768"/>
            <a:ext cx="360040" cy="360040"/>
          </a:xfrm>
          <a:prstGeom prst="actionButtonForwardNex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назад 21">
            <a:hlinkClick r:id="" action="ppaction://hlinkshowjump?jump=previousslide" highlightClick="1"/>
          </p:cNvPr>
          <p:cNvSpPr/>
          <p:nvPr/>
        </p:nvSpPr>
        <p:spPr>
          <a:xfrm>
            <a:off x="395536" y="1340768"/>
            <a:ext cx="360040" cy="360040"/>
          </a:xfrm>
          <a:prstGeom prst="actionButtonBackPreviou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в конец 22">
            <a:hlinkClick r:id="" action="ppaction://hlinkshowjump?jump=lastslide" highlightClick="1"/>
          </p:cNvPr>
          <p:cNvSpPr/>
          <p:nvPr/>
        </p:nvSpPr>
        <p:spPr>
          <a:xfrm>
            <a:off x="827584" y="1988840"/>
            <a:ext cx="360040" cy="360040"/>
          </a:xfrm>
          <a:prstGeom prst="actionButtonEn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в начало 23">
            <a:hlinkClick r:id="" action="ppaction://hlinkshowjump?jump=firstslide" highlightClick="1"/>
          </p:cNvPr>
          <p:cNvSpPr/>
          <p:nvPr/>
        </p:nvSpPr>
        <p:spPr>
          <a:xfrm>
            <a:off x="395536" y="1988840"/>
            <a:ext cx="360040" cy="360040"/>
          </a:xfrm>
          <a:prstGeom prst="actionButtonBeginning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возврат 24">
            <a:hlinkClick r:id="" action="ppaction://hlinkshowjump?jump=lastslideviewed" highlightClick="1"/>
          </p:cNvPr>
          <p:cNvSpPr/>
          <p:nvPr/>
        </p:nvSpPr>
        <p:spPr>
          <a:xfrm>
            <a:off x="827584" y="2636912"/>
            <a:ext cx="360040" cy="360040"/>
          </a:xfrm>
          <a:prstGeom prst="actionButtonRetur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домой 25">
            <a:hlinkClick r:id="rId4" action="ppaction://hlinksldjump" highlightClick="1"/>
          </p:cNvPr>
          <p:cNvSpPr/>
          <p:nvPr/>
        </p:nvSpPr>
        <p:spPr>
          <a:xfrm>
            <a:off x="395536" y="2636912"/>
            <a:ext cx="360040" cy="360040"/>
          </a:xfrm>
          <a:prstGeom prst="actionButtonHom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836712"/>
            <a:ext cx="398145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059832" y="260648"/>
            <a:ext cx="3201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i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Задача</a:t>
            </a:r>
            <a:r>
              <a:rPr lang="en-US" sz="2800" b="1" i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№2</a:t>
            </a:r>
            <a:endParaRPr lang="ru-RU" sz="2800" b="1" i="1" cap="all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32040" y="1196752"/>
            <a:ext cx="38164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i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Дано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:</a:t>
            </a: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l-GR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Δ</a:t>
            </a: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DEK-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равнобедренный, </a:t>
            </a: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DK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- основание, </a:t>
            </a: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DK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=16см, </a:t>
            </a: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EF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-биссектриса, </a:t>
            </a: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DEF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43°.</a:t>
            </a:r>
          </a:p>
          <a:p>
            <a:pPr lvl="0"/>
            <a:r>
              <a:rPr lang="ru-RU" sz="2400" b="1" i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Найти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: </a:t>
            </a: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FK, 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</a:t>
            </a: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DEK, 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</a:t>
            </a: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EFD.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9512" y="4005064"/>
            <a:ext cx="8964488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ru-RU" sz="23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Решение.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3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EF</a:t>
            </a:r>
            <a:r>
              <a:rPr lang="ru-RU" sz="23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-биссектриса,</a:t>
            </a:r>
            <a:r>
              <a:rPr lang="el-GR" sz="23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23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l-GR" sz="23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Δ</a:t>
            </a:r>
            <a:r>
              <a:rPr lang="en-US" sz="23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DEK-</a:t>
            </a:r>
            <a:r>
              <a:rPr lang="ru-RU" sz="23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равнобедренный.</a:t>
            </a:r>
          </a:p>
          <a:p>
            <a:pPr marL="342900" indent="-342900"/>
            <a:r>
              <a:rPr lang="ru-RU" sz="23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Значит, </a:t>
            </a:r>
          </a:p>
          <a:p>
            <a:pPr marL="342900" indent="-342900"/>
            <a:r>
              <a:rPr lang="ru-RU" sz="23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            1)</a:t>
            </a:r>
            <a:r>
              <a:rPr lang="en-US" sz="23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EF</a:t>
            </a:r>
            <a:r>
              <a:rPr lang="ru-RU" sz="23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-медиана, </a:t>
            </a:r>
            <a:r>
              <a:rPr lang="en-US" sz="23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FK=DK:2=16:2=8</a:t>
            </a:r>
            <a:r>
              <a:rPr lang="ru-RU" sz="23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см.  </a:t>
            </a:r>
          </a:p>
          <a:p>
            <a:pPr marL="342900" indent="-342900"/>
            <a:r>
              <a:rPr lang="ru-RU" sz="23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            2)</a:t>
            </a:r>
            <a:r>
              <a:rPr lang="en-US" sz="23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EF-</a:t>
            </a:r>
            <a:r>
              <a:rPr lang="ru-RU" sz="23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высота, </a:t>
            </a:r>
            <a:r>
              <a:rPr lang="en-US" sz="23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EFD</a:t>
            </a:r>
            <a:r>
              <a:rPr lang="ru-RU" sz="23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=90</a:t>
            </a:r>
            <a:r>
              <a:rPr lang="en-US" sz="23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°</a:t>
            </a:r>
            <a:r>
              <a:rPr lang="ru-RU" sz="23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.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US" sz="23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EF</a:t>
            </a:r>
            <a:r>
              <a:rPr lang="ru-RU" sz="23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–биссектриса, </a:t>
            </a:r>
            <a:r>
              <a:rPr lang="en-US" sz="23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DEF</a:t>
            </a:r>
            <a:r>
              <a:rPr lang="ru-RU" sz="23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 </a:t>
            </a:r>
            <a:r>
              <a:rPr lang="en-US" sz="23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FEK. </a:t>
            </a:r>
            <a:r>
              <a:rPr lang="ru-RU" sz="23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</a:t>
            </a:r>
            <a:r>
              <a:rPr lang="en-US" sz="23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DEK= 2·</a:t>
            </a:r>
            <a:r>
              <a:rPr lang="ru-RU" sz="23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</a:t>
            </a:r>
            <a:r>
              <a:rPr lang="en-US" sz="23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DEF=2 · 43°=86°.</a:t>
            </a:r>
          </a:p>
          <a:p>
            <a:pPr marL="342900" indent="-342900"/>
            <a:r>
              <a:rPr lang="ru-RU" sz="23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Ответ: </a:t>
            </a:r>
            <a:r>
              <a:rPr lang="en-US" sz="23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8</a:t>
            </a:r>
            <a:r>
              <a:rPr lang="ru-RU" sz="23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см, </a:t>
            </a:r>
            <a:r>
              <a:rPr lang="en-US" sz="23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86°</a:t>
            </a:r>
            <a:r>
              <a:rPr lang="ru-RU" sz="23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, 90</a:t>
            </a:r>
            <a:r>
              <a:rPr lang="en-US" sz="23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°</a:t>
            </a:r>
            <a:r>
              <a:rPr lang="ru-RU" sz="23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.</a:t>
            </a:r>
            <a:endParaRPr lang="ru-RU" sz="2300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27584" y="1340768"/>
            <a:ext cx="360040" cy="360040"/>
          </a:xfrm>
          <a:prstGeom prst="actionButtonForwardNex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395536" y="1340768"/>
            <a:ext cx="360040" cy="360040"/>
          </a:xfrm>
          <a:prstGeom prst="actionButtonBackPreviou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в конец 10">
            <a:hlinkClick r:id="" action="ppaction://hlinkshowjump?jump=lastslide" highlightClick="1"/>
          </p:cNvPr>
          <p:cNvSpPr/>
          <p:nvPr/>
        </p:nvSpPr>
        <p:spPr>
          <a:xfrm>
            <a:off x="827584" y="1988840"/>
            <a:ext cx="360040" cy="360040"/>
          </a:xfrm>
          <a:prstGeom prst="actionButtonEn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в начало 11">
            <a:hlinkClick r:id="" action="ppaction://hlinkshowjump?jump=firstslide" highlightClick="1"/>
          </p:cNvPr>
          <p:cNvSpPr/>
          <p:nvPr/>
        </p:nvSpPr>
        <p:spPr>
          <a:xfrm>
            <a:off x="395536" y="1988840"/>
            <a:ext cx="360040" cy="360040"/>
          </a:xfrm>
          <a:prstGeom prst="actionButtonBeginning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возврат 12">
            <a:hlinkClick r:id="" action="ppaction://hlinkshowjump?jump=lastslideviewed" highlightClick="1"/>
          </p:cNvPr>
          <p:cNvSpPr/>
          <p:nvPr/>
        </p:nvSpPr>
        <p:spPr>
          <a:xfrm>
            <a:off x="827584" y="2636912"/>
            <a:ext cx="360040" cy="360040"/>
          </a:xfrm>
          <a:prstGeom prst="actionButtonRetur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омой 13">
            <a:hlinkClick r:id="rId4" action="ppaction://hlinksldjump" highlightClick="1"/>
          </p:cNvPr>
          <p:cNvSpPr/>
          <p:nvPr/>
        </p:nvSpPr>
        <p:spPr>
          <a:xfrm>
            <a:off x="395536" y="2636912"/>
            <a:ext cx="360040" cy="360040"/>
          </a:xfrm>
          <a:prstGeom prst="actionButtonHom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5543550"/>
            <a:ext cx="16478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4509120"/>
            <a:ext cx="17907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711989" y="0"/>
            <a:ext cx="2319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итоговый Тест</a:t>
            </a:r>
            <a:endParaRPr lang="ru-RU" b="1" cap="all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3059832" y="836712"/>
            <a:ext cx="1008112" cy="1152128"/>
            <a:chOff x="3851920" y="3933056"/>
            <a:chExt cx="1368152" cy="1440160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3851920" y="3933056"/>
              <a:ext cx="1368152" cy="1440160"/>
              <a:chOff x="3851920" y="3933056"/>
              <a:chExt cx="1368152" cy="1440160"/>
            </a:xfrm>
          </p:grpSpPr>
          <p:sp>
            <p:nvSpPr>
              <p:cNvPr id="11" name="Равнобедренный треугольник 10"/>
              <p:cNvSpPr/>
              <p:nvPr/>
            </p:nvSpPr>
            <p:spPr>
              <a:xfrm>
                <a:off x="3851920" y="3933056"/>
                <a:ext cx="1368152" cy="1296144"/>
              </a:xfrm>
              <a:prstGeom prst="triangl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Дуга 11"/>
              <p:cNvSpPr/>
              <p:nvPr/>
            </p:nvSpPr>
            <p:spPr>
              <a:xfrm>
                <a:off x="3851920" y="5013176"/>
                <a:ext cx="288032" cy="360040"/>
              </a:xfrm>
              <a:prstGeom prst="arc">
                <a:avLst>
                  <a:gd name="adj1" fmla="val 15165988"/>
                  <a:gd name="adj2" fmla="val 97289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067944" y="4869160"/>
                <a:ext cx="57606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dirty="0" smtClean="0">
                    <a:latin typeface="Times New Roman" pitchFamily="18" charset="0"/>
                    <a:cs typeface="Times New Roman" pitchFamily="18" charset="0"/>
                  </a:rPr>
                  <a:t>50°</a:t>
                </a:r>
                <a:endParaRPr lang="ru-RU"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9" name="Прямая соединительная линия 18"/>
            <p:cNvCxnSpPr/>
            <p:nvPr/>
          </p:nvCxnSpPr>
          <p:spPr>
            <a:xfrm>
              <a:off x="4139952" y="4509120"/>
              <a:ext cx="144016" cy="7200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flipH="1">
              <a:off x="4788024" y="4509120"/>
              <a:ext cx="144016" cy="7200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Группа 21"/>
          <p:cNvGrpSpPr/>
          <p:nvPr/>
        </p:nvGrpSpPr>
        <p:grpSpPr>
          <a:xfrm>
            <a:off x="5796136" y="908720"/>
            <a:ext cx="1728192" cy="1008112"/>
            <a:chOff x="3851920" y="3933056"/>
            <a:chExt cx="1368152" cy="1440160"/>
          </a:xfrm>
        </p:grpSpPr>
        <p:grpSp>
          <p:nvGrpSpPr>
            <p:cNvPr id="23" name="Группа 13"/>
            <p:cNvGrpSpPr/>
            <p:nvPr/>
          </p:nvGrpSpPr>
          <p:grpSpPr>
            <a:xfrm>
              <a:off x="3851920" y="3933056"/>
              <a:ext cx="1368152" cy="1440160"/>
              <a:chOff x="3851920" y="3933056"/>
              <a:chExt cx="1368152" cy="1440160"/>
            </a:xfrm>
          </p:grpSpPr>
          <p:sp>
            <p:nvSpPr>
              <p:cNvPr id="26" name="Равнобедренный треугольник 25"/>
              <p:cNvSpPr/>
              <p:nvPr/>
            </p:nvSpPr>
            <p:spPr>
              <a:xfrm>
                <a:off x="3851920" y="3933056"/>
                <a:ext cx="1368152" cy="1296144"/>
              </a:xfrm>
              <a:prstGeom prst="triangl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Дуга 26"/>
              <p:cNvSpPr/>
              <p:nvPr/>
            </p:nvSpPr>
            <p:spPr>
              <a:xfrm>
                <a:off x="3851920" y="5013176"/>
                <a:ext cx="288032" cy="360040"/>
              </a:xfrm>
              <a:prstGeom prst="arc">
                <a:avLst>
                  <a:gd name="adj1" fmla="val 15165988"/>
                  <a:gd name="adj2" fmla="val 97289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4105281" y="4833156"/>
                <a:ext cx="576064" cy="307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dirty="0" smtClean="0">
                    <a:latin typeface="Times New Roman" pitchFamily="18" charset="0"/>
                    <a:cs typeface="Times New Roman" pitchFamily="18" charset="0"/>
                  </a:rPr>
                  <a:t>30°</a:t>
                </a:r>
                <a:endParaRPr lang="ru-RU"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4" name="Прямая соединительная линия 23"/>
            <p:cNvCxnSpPr/>
            <p:nvPr/>
          </p:nvCxnSpPr>
          <p:spPr>
            <a:xfrm>
              <a:off x="4139952" y="4509120"/>
              <a:ext cx="144016" cy="7200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flipH="1">
              <a:off x="4788024" y="4509120"/>
              <a:ext cx="144016" cy="7200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Группа 43"/>
          <p:cNvGrpSpPr/>
          <p:nvPr/>
        </p:nvGrpSpPr>
        <p:grpSpPr>
          <a:xfrm>
            <a:off x="2699792" y="2060848"/>
            <a:ext cx="1656184" cy="1173371"/>
            <a:chOff x="2771800" y="2636912"/>
            <a:chExt cx="1656184" cy="1369861"/>
          </a:xfrm>
        </p:grpSpPr>
        <p:grpSp>
          <p:nvGrpSpPr>
            <p:cNvPr id="29" name="Группа 28"/>
            <p:cNvGrpSpPr/>
            <p:nvPr/>
          </p:nvGrpSpPr>
          <p:grpSpPr>
            <a:xfrm>
              <a:off x="2771800" y="2636912"/>
              <a:ext cx="1656184" cy="1166530"/>
              <a:chOff x="3851920" y="3933055"/>
              <a:chExt cx="1368152" cy="1296144"/>
            </a:xfrm>
          </p:grpSpPr>
          <p:sp>
            <p:nvSpPr>
              <p:cNvPr id="33" name="Равнобедренный треугольник 32"/>
              <p:cNvSpPr/>
              <p:nvPr/>
            </p:nvSpPr>
            <p:spPr>
              <a:xfrm>
                <a:off x="3851920" y="3933055"/>
                <a:ext cx="1368152" cy="1296144"/>
              </a:xfrm>
              <a:prstGeom prst="triangl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31" name="Прямая соединительная линия 30"/>
              <p:cNvCxnSpPr/>
              <p:nvPr/>
            </p:nvCxnSpPr>
            <p:spPr>
              <a:xfrm>
                <a:off x="4139952" y="4509120"/>
                <a:ext cx="144016" cy="7200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единительная линия 31"/>
              <p:cNvCxnSpPr/>
              <p:nvPr/>
            </p:nvCxnSpPr>
            <p:spPr>
              <a:xfrm flipH="1">
                <a:off x="4788024" y="4509120"/>
                <a:ext cx="144016" cy="7200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Прямая соединительная линия 36"/>
            <p:cNvCxnSpPr>
              <a:stCxn id="33" idx="0"/>
            </p:cNvCxnSpPr>
            <p:nvPr/>
          </p:nvCxnSpPr>
          <p:spPr>
            <a:xfrm>
              <a:off x="3599892" y="2636912"/>
              <a:ext cx="36004" cy="11521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Дуга 39"/>
            <p:cNvSpPr/>
            <p:nvPr/>
          </p:nvSpPr>
          <p:spPr>
            <a:xfrm rot="5400000">
              <a:off x="3402343" y="2726449"/>
              <a:ext cx="227394" cy="192337"/>
            </a:xfrm>
            <a:prstGeom prst="arc">
              <a:avLst>
                <a:gd name="adj1" fmla="val 18377354"/>
                <a:gd name="adj2" fmla="val 3819072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Дуга 40"/>
            <p:cNvSpPr/>
            <p:nvPr/>
          </p:nvSpPr>
          <p:spPr>
            <a:xfrm rot="16200000" flipH="1">
              <a:off x="3588050" y="2756770"/>
              <a:ext cx="216024" cy="264342"/>
            </a:xfrm>
            <a:prstGeom prst="arc">
              <a:avLst>
                <a:gd name="adj1" fmla="val 18377354"/>
                <a:gd name="adj2" fmla="val 3819072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419872" y="3729774"/>
              <a:ext cx="4320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38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779912" y="3477575"/>
              <a:ext cx="4320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6084168" y="1988840"/>
            <a:ext cx="1224136" cy="1296145"/>
            <a:chOff x="2771800" y="2636912"/>
            <a:chExt cx="1656184" cy="1443824"/>
          </a:xfrm>
        </p:grpSpPr>
        <p:grpSp>
          <p:nvGrpSpPr>
            <p:cNvPr id="46" name="Группа 28"/>
            <p:cNvGrpSpPr/>
            <p:nvPr/>
          </p:nvGrpSpPr>
          <p:grpSpPr>
            <a:xfrm>
              <a:off x="2771800" y="2636912"/>
              <a:ext cx="1656184" cy="1166530"/>
              <a:chOff x="3851920" y="3933055"/>
              <a:chExt cx="1368152" cy="1296144"/>
            </a:xfrm>
          </p:grpSpPr>
          <p:sp>
            <p:nvSpPr>
              <p:cNvPr id="52" name="Равнобедренный треугольник 51"/>
              <p:cNvSpPr/>
              <p:nvPr/>
            </p:nvSpPr>
            <p:spPr>
              <a:xfrm>
                <a:off x="3851920" y="3933055"/>
                <a:ext cx="1368152" cy="1296144"/>
              </a:xfrm>
              <a:prstGeom prst="triangl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53" name="Прямая соединительная линия 52"/>
              <p:cNvCxnSpPr/>
              <p:nvPr/>
            </p:nvCxnSpPr>
            <p:spPr>
              <a:xfrm>
                <a:off x="4139952" y="4509120"/>
                <a:ext cx="144016" cy="7200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Прямая соединительная линия 53"/>
              <p:cNvCxnSpPr/>
              <p:nvPr/>
            </p:nvCxnSpPr>
            <p:spPr>
              <a:xfrm flipH="1">
                <a:off x="4788024" y="4509120"/>
                <a:ext cx="144016" cy="7200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7" name="Прямая соединительная линия 46"/>
            <p:cNvCxnSpPr>
              <a:stCxn id="52" idx="0"/>
            </p:cNvCxnSpPr>
            <p:nvPr/>
          </p:nvCxnSpPr>
          <p:spPr>
            <a:xfrm>
              <a:off x="3599892" y="2636912"/>
              <a:ext cx="36004" cy="11521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Дуга 47"/>
            <p:cNvSpPr/>
            <p:nvPr/>
          </p:nvSpPr>
          <p:spPr>
            <a:xfrm rot="5400000">
              <a:off x="3402343" y="2726449"/>
              <a:ext cx="227394" cy="192337"/>
            </a:xfrm>
            <a:prstGeom prst="arc">
              <a:avLst>
                <a:gd name="adj1" fmla="val 18377354"/>
                <a:gd name="adj2" fmla="val 3819072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Дуга 48"/>
            <p:cNvSpPr/>
            <p:nvPr/>
          </p:nvSpPr>
          <p:spPr>
            <a:xfrm rot="16200000" flipH="1">
              <a:off x="3588050" y="2756770"/>
              <a:ext cx="216024" cy="264342"/>
            </a:xfrm>
            <a:prstGeom prst="arc">
              <a:avLst>
                <a:gd name="adj1" fmla="val 18377354"/>
                <a:gd name="adj2" fmla="val 3819072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419872" y="3789040"/>
              <a:ext cx="432049" cy="291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047831" y="3546858"/>
              <a:ext cx="600772" cy="308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13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2" name="Группа 71"/>
          <p:cNvGrpSpPr/>
          <p:nvPr/>
        </p:nvGrpSpPr>
        <p:grpSpPr>
          <a:xfrm>
            <a:off x="2771800" y="3284984"/>
            <a:ext cx="1440160" cy="1224136"/>
            <a:chOff x="2411760" y="3861048"/>
            <a:chExt cx="1656184" cy="1224136"/>
          </a:xfrm>
        </p:grpSpPr>
        <p:grpSp>
          <p:nvGrpSpPr>
            <p:cNvPr id="55" name="Группа 54"/>
            <p:cNvGrpSpPr/>
            <p:nvPr/>
          </p:nvGrpSpPr>
          <p:grpSpPr>
            <a:xfrm>
              <a:off x="2411760" y="3861048"/>
              <a:ext cx="1656184" cy="1166530"/>
              <a:chOff x="2771800" y="2636912"/>
              <a:chExt cx="1656184" cy="1166530"/>
            </a:xfrm>
          </p:grpSpPr>
          <p:grpSp>
            <p:nvGrpSpPr>
              <p:cNvPr id="56" name="Группа 28"/>
              <p:cNvGrpSpPr/>
              <p:nvPr/>
            </p:nvGrpSpPr>
            <p:grpSpPr>
              <a:xfrm>
                <a:off x="2771800" y="2636912"/>
                <a:ext cx="1656184" cy="1166530"/>
                <a:chOff x="3851920" y="3933055"/>
                <a:chExt cx="1368152" cy="1296144"/>
              </a:xfrm>
            </p:grpSpPr>
            <p:sp>
              <p:nvSpPr>
                <p:cNvPr id="62" name="Равнобедренный треугольник 61"/>
                <p:cNvSpPr/>
                <p:nvPr/>
              </p:nvSpPr>
              <p:spPr>
                <a:xfrm>
                  <a:off x="3851920" y="3933055"/>
                  <a:ext cx="1368152" cy="1296144"/>
                </a:xfrm>
                <a:prstGeom prst="triangl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63" name="Прямая соединительная линия 62"/>
                <p:cNvCxnSpPr/>
                <p:nvPr/>
              </p:nvCxnSpPr>
              <p:spPr>
                <a:xfrm>
                  <a:off x="4139952" y="4509120"/>
                  <a:ext cx="144016" cy="72008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Прямая соединительная линия 63"/>
                <p:cNvCxnSpPr/>
                <p:nvPr/>
              </p:nvCxnSpPr>
              <p:spPr>
                <a:xfrm flipH="1">
                  <a:off x="4788024" y="4509120"/>
                  <a:ext cx="144016" cy="72008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7" name="Прямая соединительная линия 56"/>
              <p:cNvCxnSpPr>
                <a:stCxn id="62" idx="0"/>
              </p:cNvCxnSpPr>
              <p:nvPr/>
            </p:nvCxnSpPr>
            <p:spPr>
              <a:xfrm>
                <a:off x="3599892" y="2636912"/>
                <a:ext cx="36004" cy="115212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Дуга 57"/>
              <p:cNvSpPr/>
              <p:nvPr/>
            </p:nvSpPr>
            <p:spPr>
              <a:xfrm rot="5400000">
                <a:off x="3402343" y="2726449"/>
                <a:ext cx="227394" cy="192337"/>
              </a:xfrm>
              <a:prstGeom prst="arc">
                <a:avLst>
                  <a:gd name="adj1" fmla="val 18377354"/>
                  <a:gd name="adj2" fmla="val 3819072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3268655" y="2924944"/>
                <a:ext cx="43924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100" dirty="0" smtClean="0">
                    <a:latin typeface="Times New Roman" pitchFamily="18" charset="0"/>
                    <a:cs typeface="Times New Roman" pitchFamily="18" charset="0"/>
                  </a:rPr>
                  <a:t>30°</a:t>
                </a:r>
                <a:endParaRPr lang="ru-RU" sz="11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3563888" y="2852936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dirty="0" smtClean="0">
                    <a:latin typeface="Times New Roman" pitchFamily="18" charset="0"/>
                    <a:cs typeface="Times New Roman" pitchFamily="18" charset="0"/>
                  </a:rPr>
                  <a:t>?</a:t>
                </a:r>
                <a:endParaRPr lang="ru-RU"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68" name="Прямая соединительная линия 67"/>
            <p:cNvCxnSpPr/>
            <p:nvPr/>
          </p:nvCxnSpPr>
          <p:spPr>
            <a:xfrm>
              <a:off x="2915816" y="4941168"/>
              <a:ext cx="0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/>
            <p:cNvCxnSpPr/>
            <p:nvPr/>
          </p:nvCxnSpPr>
          <p:spPr>
            <a:xfrm>
              <a:off x="2987824" y="4941168"/>
              <a:ext cx="0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/>
            <p:cNvCxnSpPr/>
            <p:nvPr/>
          </p:nvCxnSpPr>
          <p:spPr>
            <a:xfrm>
              <a:off x="3563888" y="4941168"/>
              <a:ext cx="0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>
              <a:off x="3635896" y="4941168"/>
              <a:ext cx="0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Группа 72"/>
          <p:cNvGrpSpPr/>
          <p:nvPr/>
        </p:nvGrpSpPr>
        <p:grpSpPr>
          <a:xfrm flipH="1">
            <a:off x="5724128" y="3284984"/>
            <a:ext cx="1872208" cy="1224136"/>
            <a:chOff x="2411760" y="3861048"/>
            <a:chExt cx="1656184" cy="1224136"/>
          </a:xfrm>
        </p:grpSpPr>
        <p:grpSp>
          <p:nvGrpSpPr>
            <p:cNvPr id="74" name="Группа 54"/>
            <p:cNvGrpSpPr/>
            <p:nvPr/>
          </p:nvGrpSpPr>
          <p:grpSpPr>
            <a:xfrm>
              <a:off x="2411760" y="3861048"/>
              <a:ext cx="1656184" cy="1166530"/>
              <a:chOff x="2771800" y="2636912"/>
              <a:chExt cx="1656184" cy="1166530"/>
            </a:xfrm>
          </p:grpSpPr>
          <p:grpSp>
            <p:nvGrpSpPr>
              <p:cNvPr id="79" name="Группа 28"/>
              <p:cNvGrpSpPr/>
              <p:nvPr/>
            </p:nvGrpSpPr>
            <p:grpSpPr>
              <a:xfrm>
                <a:off x="2771800" y="2636912"/>
                <a:ext cx="1656184" cy="1166530"/>
                <a:chOff x="3851920" y="3933055"/>
                <a:chExt cx="1368152" cy="1296144"/>
              </a:xfrm>
            </p:grpSpPr>
            <p:sp>
              <p:nvSpPr>
                <p:cNvPr id="84" name="Равнобедренный треугольник 83"/>
                <p:cNvSpPr/>
                <p:nvPr/>
              </p:nvSpPr>
              <p:spPr>
                <a:xfrm>
                  <a:off x="3851920" y="3933055"/>
                  <a:ext cx="1368152" cy="1296144"/>
                </a:xfrm>
                <a:prstGeom prst="triangl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85" name="Прямая соединительная линия 84"/>
                <p:cNvCxnSpPr/>
                <p:nvPr/>
              </p:nvCxnSpPr>
              <p:spPr>
                <a:xfrm>
                  <a:off x="4139952" y="4509120"/>
                  <a:ext cx="144016" cy="72008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Прямая соединительная линия 85"/>
                <p:cNvCxnSpPr/>
                <p:nvPr/>
              </p:nvCxnSpPr>
              <p:spPr>
                <a:xfrm flipH="1">
                  <a:off x="4788024" y="4509120"/>
                  <a:ext cx="144016" cy="72008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0" name="Прямая соединительная линия 79"/>
              <p:cNvCxnSpPr>
                <a:stCxn id="84" idx="0"/>
                <a:endCxn id="84" idx="3"/>
              </p:cNvCxnSpPr>
              <p:nvPr/>
            </p:nvCxnSpPr>
            <p:spPr>
              <a:xfrm flipH="1">
                <a:off x="3599892" y="2636912"/>
                <a:ext cx="0" cy="116653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Дуга 80"/>
              <p:cNvSpPr/>
              <p:nvPr/>
            </p:nvSpPr>
            <p:spPr>
              <a:xfrm rot="5400000">
                <a:off x="3402343" y="2726449"/>
                <a:ext cx="227394" cy="192337"/>
              </a:xfrm>
              <a:prstGeom prst="arc">
                <a:avLst>
                  <a:gd name="adj1" fmla="val 18377354"/>
                  <a:gd name="adj2" fmla="val 3819072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3231543" y="2924944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dirty="0" smtClean="0">
                    <a:latin typeface="Times New Roman" pitchFamily="18" charset="0"/>
                    <a:cs typeface="Times New Roman" pitchFamily="18" charset="0"/>
                  </a:rPr>
                  <a:t>42°</a:t>
                </a:r>
                <a:endParaRPr lang="ru-RU"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3422642" y="2852936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dirty="0" smtClean="0">
                    <a:latin typeface="Times New Roman" pitchFamily="18" charset="0"/>
                    <a:cs typeface="Times New Roman" pitchFamily="18" charset="0"/>
                  </a:rPr>
                  <a:t>?</a:t>
                </a:r>
                <a:endParaRPr lang="ru-RU"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75" name="Прямая соединительная линия 74"/>
            <p:cNvCxnSpPr/>
            <p:nvPr/>
          </p:nvCxnSpPr>
          <p:spPr>
            <a:xfrm>
              <a:off x="2915816" y="4941168"/>
              <a:ext cx="0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я соединительная линия 75"/>
            <p:cNvCxnSpPr/>
            <p:nvPr/>
          </p:nvCxnSpPr>
          <p:spPr>
            <a:xfrm>
              <a:off x="2987824" y="4941168"/>
              <a:ext cx="0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/>
            <p:cNvCxnSpPr/>
            <p:nvPr/>
          </p:nvCxnSpPr>
          <p:spPr>
            <a:xfrm>
              <a:off x="3563888" y="4941168"/>
              <a:ext cx="0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я соединительная линия 77"/>
            <p:cNvCxnSpPr/>
            <p:nvPr/>
          </p:nvCxnSpPr>
          <p:spPr>
            <a:xfrm>
              <a:off x="3635896" y="4941168"/>
              <a:ext cx="0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7" name="TextBox 166"/>
          <p:cNvSpPr txBox="1"/>
          <p:nvPr/>
        </p:nvSpPr>
        <p:spPr>
          <a:xfrm>
            <a:off x="3707904" y="1628800"/>
            <a:ext cx="4244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7164288" y="1556792"/>
            <a:ext cx="4244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4581128"/>
            <a:ext cx="18859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5619750"/>
            <a:ext cx="13144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979712" y="404664"/>
          <a:ext cx="6096000" cy="6466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Вариант1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Вариант2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000" dirty="0" smtClean="0"/>
                    </a:p>
                    <a:p>
                      <a:endParaRPr lang="ru-RU" sz="1000" dirty="0" smtClean="0"/>
                    </a:p>
                    <a:p>
                      <a:endParaRPr lang="ru-RU" sz="1000" dirty="0" smtClean="0"/>
                    </a:p>
                    <a:p>
                      <a:endParaRPr lang="ru-RU" sz="1000" dirty="0" smtClean="0"/>
                    </a:p>
                    <a:p>
                      <a:endParaRPr lang="ru-RU" sz="1000" dirty="0" smtClean="0"/>
                    </a:p>
                    <a:p>
                      <a:endParaRPr lang="ru-RU" sz="1000" dirty="0" smtClean="0"/>
                    </a:p>
                    <a:p>
                      <a:endParaRPr lang="ru-RU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000" dirty="0" smtClean="0"/>
                    </a:p>
                    <a:p>
                      <a:endParaRPr lang="ru-RU" sz="1000" dirty="0" smtClean="0"/>
                    </a:p>
                    <a:p>
                      <a:endParaRPr lang="ru-RU" sz="1000" dirty="0" smtClean="0"/>
                    </a:p>
                    <a:p>
                      <a:endParaRPr lang="ru-RU" sz="1000" dirty="0" smtClean="0"/>
                    </a:p>
                    <a:p>
                      <a:endParaRPr lang="ru-RU" sz="1000" dirty="0" smtClean="0"/>
                    </a:p>
                    <a:p>
                      <a:endParaRPr lang="ru-RU" sz="1000" dirty="0" smtClean="0"/>
                    </a:p>
                    <a:p>
                      <a:endParaRPr lang="ru-RU" sz="1000" dirty="0" smtClean="0"/>
                    </a:p>
                    <a:p>
                      <a:endParaRPr lang="ru-RU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000" dirty="0" smtClean="0"/>
                    </a:p>
                    <a:p>
                      <a:endParaRPr lang="ru-RU" sz="1000" dirty="0" smtClean="0"/>
                    </a:p>
                    <a:p>
                      <a:endParaRPr lang="ru-RU" sz="1000" dirty="0" smtClean="0"/>
                    </a:p>
                    <a:p>
                      <a:endParaRPr lang="ru-RU" sz="1000" dirty="0" smtClean="0"/>
                    </a:p>
                    <a:p>
                      <a:endParaRPr lang="ru-RU" sz="1000" dirty="0" smtClean="0"/>
                    </a:p>
                    <a:p>
                      <a:endParaRPr lang="ru-RU" sz="1000" dirty="0" smtClean="0"/>
                    </a:p>
                    <a:p>
                      <a:endParaRPr lang="ru-RU" sz="1000" dirty="0" smtClean="0"/>
                    </a:p>
                    <a:p>
                      <a:endParaRPr lang="ru-RU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000" dirty="0" smtClean="0"/>
                    </a:p>
                    <a:p>
                      <a:endParaRPr lang="ru-RU" sz="1000" dirty="0" smtClean="0"/>
                    </a:p>
                    <a:p>
                      <a:endParaRPr lang="ru-RU" sz="1000" dirty="0" smtClean="0"/>
                    </a:p>
                    <a:p>
                      <a:endParaRPr lang="ru-RU" sz="1000" dirty="0" smtClean="0"/>
                    </a:p>
                    <a:p>
                      <a:endParaRPr lang="ru-RU" sz="1000" dirty="0" smtClean="0"/>
                    </a:p>
                    <a:p>
                      <a:endParaRPr lang="ru-RU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000" dirty="0" smtClean="0"/>
                    </a:p>
                    <a:p>
                      <a:endParaRPr lang="ru-RU" sz="1000" dirty="0" smtClean="0"/>
                    </a:p>
                    <a:p>
                      <a:endParaRPr lang="ru-RU" sz="1000" dirty="0" smtClean="0"/>
                    </a:p>
                    <a:p>
                      <a:endParaRPr lang="ru-RU" sz="1000" dirty="0" smtClean="0"/>
                    </a:p>
                    <a:p>
                      <a:endParaRPr lang="ru-RU" sz="1000" dirty="0" smtClean="0"/>
                    </a:p>
                    <a:p>
                      <a:endParaRPr lang="ru-RU" sz="1000" dirty="0" smtClean="0"/>
                    </a:p>
                    <a:p>
                      <a:endParaRPr lang="ru-RU" sz="1000" dirty="0" smtClean="0"/>
                    </a:p>
                    <a:p>
                      <a:endParaRPr lang="ru-RU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7" name="Управляющая кнопка: далее 86">
            <a:hlinkClick r:id="" action="ppaction://hlinkshowjump?jump=nextslide" highlightClick="1"/>
          </p:cNvPr>
          <p:cNvSpPr/>
          <p:nvPr/>
        </p:nvSpPr>
        <p:spPr>
          <a:xfrm>
            <a:off x="755576" y="2420888"/>
            <a:ext cx="360040" cy="360040"/>
          </a:xfrm>
          <a:prstGeom prst="actionButtonForwardNex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Управляющая кнопка: назад 87">
            <a:hlinkClick r:id="" action="ppaction://hlinkshowjump?jump=previousslide" highlightClick="1"/>
          </p:cNvPr>
          <p:cNvSpPr/>
          <p:nvPr/>
        </p:nvSpPr>
        <p:spPr>
          <a:xfrm>
            <a:off x="323528" y="2420888"/>
            <a:ext cx="360040" cy="360040"/>
          </a:xfrm>
          <a:prstGeom prst="actionButtonBackPreviou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Управляющая кнопка: в конец 88">
            <a:hlinkClick r:id="" action="ppaction://hlinkshowjump?jump=lastslide" highlightClick="1"/>
          </p:cNvPr>
          <p:cNvSpPr/>
          <p:nvPr/>
        </p:nvSpPr>
        <p:spPr>
          <a:xfrm>
            <a:off x="755576" y="3068960"/>
            <a:ext cx="360040" cy="360040"/>
          </a:xfrm>
          <a:prstGeom prst="actionButtonEn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Управляющая кнопка: в начало 89">
            <a:hlinkClick r:id="" action="ppaction://hlinkshowjump?jump=firstslide" highlightClick="1"/>
          </p:cNvPr>
          <p:cNvSpPr/>
          <p:nvPr/>
        </p:nvSpPr>
        <p:spPr>
          <a:xfrm>
            <a:off x="323528" y="3068960"/>
            <a:ext cx="360040" cy="360040"/>
          </a:xfrm>
          <a:prstGeom prst="actionButtonBeginning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Управляющая кнопка: возврат 90">
            <a:hlinkClick r:id="" action="ppaction://hlinkshowjump?jump=lastslideviewed" highlightClick="1"/>
          </p:cNvPr>
          <p:cNvSpPr/>
          <p:nvPr/>
        </p:nvSpPr>
        <p:spPr>
          <a:xfrm>
            <a:off x="755576" y="3717032"/>
            <a:ext cx="360040" cy="360040"/>
          </a:xfrm>
          <a:prstGeom prst="actionButtonRetur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Управляющая кнопка: домой 91">
            <a:hlinkClick r:id="rId8" action="ppaction://hlinksldjump" highlightClick="1"/>
          </p:cNvPr>
          <p:cNvSpPr/>
          <p:nvPr/>
        </p:nvSpPr>
        <p:spPr>
          <a:xfrm>
            <a:off x="323528" y="3717032"/>
            <a:ext cx="360040" cy="360040"/>
          </a:xfrm>
          <a:prstGeom prst="actionButtonHom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Выполнение итогового теста</a:t>
            </a:r>
            <a:endParaRPr lang="ru-RU" sz="4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SC_14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1556792"/>
            <a:ext cx="3288904" cy="2232248"/>
          </a:xfrm>
          <a:prstGeom prst="rect">
            <a:avLst/>
          </a:prstGeom>
        </p:spPr>
      </p:pic>
      <p:pic>
        <p:nvPicPr>
          <p:cNvPr id="6" name="Рисунок 5" descr="DSC_146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03648" y="4077072"/>
            <a:ext cx="3360912" cy="2232248"/>
          </a:xfrm>
          <a:prstGeom prst="rect">
            <a:avLst/>
          </a:prstGeom>
        </p:spPr>
      </p:pic>
      <p:pic>
        <p:nvPicPr>
          <p:cNvPr id="7" name="Рисунок 6" descr="DSC_146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69258" y="4077072"/>
            <a:ext cx="3360912" cy="2232248"/>
          </a:xfrm>
          <a:prstGeom prst="rect">
            <a:avLst/>
          </a:prstGeom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755576" y="2420888"/>
            <a:ext cx="360040" cy="360040"/>
          </a:xfrm>
          <a:prstGeom prst="actionButtonForwardNex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323528" y="2420888"/>
            <a:ext cx="360040" cy="360040"/>
          </a:xfrm>
          <a:prstGeom prst="actionButtonBackPreviou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в конец 10">
            <a:hlinkClick r:id="" action="ppaction://hlinkshowjump?jump=lastslide" highlightClick="1"/>
          </p:cNvPr>
          <p:cNvSpPr/>
          <p:nvPr/>
        </p:nvSpPr>
        <p:spPr>
          <a:xfrm>
            <a:off x="755576" y="3068960"/>
            <a:ext cx="360040" cy="360040"/>
          </a:xfrm>
          <a:prstGeom prst="actionButtonEn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в начало 11">
            <a:hlinkClick r:id="" action="ppaction://hlinkshowjump?jump=firstslide" highlightClick="1"/>
          </p:cNvPr>
          <p:cNvSpPr/>
          <p:nvPr/>
        </p:nvSpPr>
        <p:spPr>
          <a:xfrm>
            <a:off x="323528" y="3068960"/>
            <a:ext cx="360040" cy="360040"/>
          </a:xfrm>
          <a:prstGeom prst="actionButtonBeginning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возврат 12">
            <a:hlinkClick r:id="" action="ppaction://hlinkshowjump?jump=lastslideviewed" highlightClick="1"/>
          </p:cNvPr>
          <p:cNvSpPr/>
          <p:nvPr/>
        </p:nvSpPr>
        <p:spPr>
          <a:xfrm>
            <a:off x="755576" y="3717032"/>
            <a:ext cx="360040" cy="360040"/>
          </a:xfrm>
          <a:prstGeom prst="actionButtonRetur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омой 13">
            <a:hlinkClick r:id="rId7" action="ppaction://hlinksldjump" highlightClick="1"/>
          </p:cNvPr>
          <p:cNvSpPr/>
          <p:nvPr/>
        </p:nvSpPr>
        <p:spPr>
          <a:xfrm>
            <a:off x="323528" y="3717032"/>
            <a:ext cx="360040" cy="360040"/>
          </a:xfrm>
          <a:prstGeom prst="actionButtonHom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DSC_141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03648" y="1556792"/>
            <a:ext cx="3379418" cy="22445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Результаты  рефлексии</a:t>
            </a:r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331640" y="1124744"/>
            <a:ext cx="7812360" cy="482724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 знаю определение равнобедренного треугольника - 25 учеников. (100%)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 могу сформулировать основные свойства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равнобедренного треугольника – 25 учеников. (100%)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 могу воспроизвести доказательства свойств равнобедренного треугольника – 22 учеников.  (88%)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 итоговом тесте у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меня не возникли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затруднения – 21учеников. (84%)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итоговом тесте у меня  возникли затруднения – 4 ученика. (16%)</a:t>
            </a:r>
          </a:p>
          <a:p>
            <a:pPr marL="514350" indent="-514350">
              <a:buFont typeface="+mj-lt"/>
              <a:buAutoNum type="arabicPeriod"/>
            </a:pPr>
            <a:endParaRPr lang="ru-RU" sz="28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55576" y="2420888"/>
            <a:ext cx="360040" cy="360040"/>
          </a:xfrm>
          <a:prstGeom prst="actionButtonForwardNex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323528" y="2420888"/>
            <a:ext cx="360040" cy="360040"/>
          </a:xfrm>
          <a:prstGeom prst="actionButtonBackPreviou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в конец 7">
            <a:hlinkClick r:id="" action="ppaction://hlinkshowjump?jump=lastslide" highlightClick="1"/>
          </p:cNvPr>
          <p:cNvSpPr/>
          <p:nvPr/>
        </p:nvSpPr>
        <p:spPr>
          <a:xfrm>
            <a:off x="755576" y="3068960"/>
            <a:ext cx="360040" cy="360040"/>
          </a:xfrm>
          <a:prstGeom prst="actionButtonEn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в начало 8">
            <a:hlinkClick r:id="" action="ppaction://hlinkshowjump?jump=firstslide" highlightClick="1"/>
          </p:cNvPr>
          <p:cNvSpPr/>
          <p:nvPr/>
        </p:nvSpPr>
        <p:spPr>
          <a:xfrm>
            <a:off x="323528" y="3068960"/>
            <a:ext cx="360040" cy="360040"/>
          </a:xfrm>
          <a:prstGeom prst="actionButtonBeginning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возврат 9">
            <a:hlinkClick r:id="" action="ppaction://hlinkshowjump?jump=lastslideviewed" highlightClick="1"/>
          </p:cNvPr>
          <p:cNvSpPr/>
          <p:nvPr/>
        </p:nvSpPr>
        <p:spPr>
          <a:xfrm>
            <a:off x="755576" y="3717032"/>
            <a:ext cx="360040" cy="360040"/>
          </a:xfrm>
          <a:prstGeom prst="actionButtonRetur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омой 10">
            <a:hlinkClick r:id="rId2" action="ppaction://hlinksldjump" highlightClick="1"/>
          </p:cNvPr>
          <p:cNvSpPr/>
          <p:nvPr/>
        </p:nvSpPr>
        <p:spPr>
          <a:xfrm>
            <a:off x="323528" y="3717032"/>
            <a:ext cx="360040" cy="360040"/>
          </a:xfrm>
          <a:prstGeom prst="actionButtonHom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8361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850106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rgbClr val="2B41A1"/>
                </a:solidFill>
                <a:latin typeface="Times New Roman" pitchFamily="18" charset="0"/>
                <a:cs typeface="Times New Roman" pitchFamily="18" charset="0"/>
              </a:rPr>
              <a:t>Итоги урока</a:t>
            </a:r>
            <a:endParaRPr lang="ru-RU" sz="3600" b="1" i="1" dirty="0">
              <a:solidFill>
                <a:srgbClr val="2B41A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187624" y="1268760"/>
            <a:ext cx="7813532" cy="4827240"/>
          </a:xfrm>
        </p:spPr>
        <p:txBody>
          <a:bodyPr/>
          <a:lstStyle/>
          <a:p>
            <a:pPr lvl="0">
              <a:buClr>
                <a:schemeClr val="tx2"/>
              </a:buClr>
              <a:buSzPct val="100000"/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Доказали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 гипотезу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chemeClr val="tx2"/>
              </a:buClr>
              <a:buSzPct val="100000"/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Достигли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 мы поставленной цели?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chemeClr val="tx2"/>
              </a:buClr>
              <a:buSzPct val="100000"/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мы использовали для достижения цели урока?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4" name="Рисунок 3" descr="C:\Documents and Settings\Admin\Мои документы\Мои рисунки\Организатор клипов (Microsoft)\j0437990.wm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875695"/>
            <a:ext cx="235916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Admin\Мои документы\Мои рисунки\Организатор клипов (Microsoft)\j0428085.wm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933056"/>
            <a:ext cx="1872208" cy="1855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Admin\Мои документы\Мои рисунки\Организатор клипов (Microsoft)\j0423844.wm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3717032"/>
            <a:ext cx="1840288" cy="1939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755576" y="2420888"/>
            <a:ext cx="360040" cy="360040"/>
          </a:xfrm>
          <a:prstGeom prst="actionButtonForwardNex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323528" y="2420888"/>
            <a:ext cx="360040" cy="360040"/>
          </a:xfrm>
          <a:prstGeom prst="actionButtonBackPreviou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в конец 9">
            <a:hlinkClick r:id="" action="ppaction://hlinkshowjump?jump=lastslide" highlightClick="1"/>
          </p:cNvPr>
          <p:cNvSpPr/>
          <p:nvPr/>
        </p:nvSpPr>
        <p:spPr>
          <a:xfrm>
            <a:off x="755576" y="3068960"/>
            <a:ext cx="360040" cy="360040"/>
          </a:xfrm>
          <a:prstGeom prst="actionButtonEn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в начало 10">
            <a:hlinkClick r:id="" action="ppaction://hlinkshowjump?jump=firstslide" highlightClick="1"/>
          </p:cNvPr>
          <p:cNvSpPr/>
          <p:nvPr/>
        </p:nvSpPr>
        <p:spPr>
          <a:xfrm>
            <a:off x="323528" y="3068960"/>
            <a:ext cx="360040" cy="360040"/>
          </a:xfrm>
          <a:prstGeom prst="actionButtonBeginning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возврат 11">
            <a:hlinkClick r:id="" action="ppaction://hlinkshowjump?jump=lastslideviewed" highlightClick="1"/>
          </p:cNvPr>
          <p:cNvSpPr/>
          <p:nvPr/>
        </p:nvSpPr>
        <p:spPr>
          <a:xfrm>
            <a:off x="755576" y="3717032"/>
            <a:ext cx="360040" cy="360040"/>
          </a:xfrm>
          <a:prstGeom prst="actionButtonRetur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омой 12">
            <a:hlinkClick r:id="rId5" action="ppaction://hlinksldjump" highlightClick="1"/>
          </p:cNvPr>
          <p:cNvSpPr/>
          <p:nvPr/>
        </p:nvSpPr>
        <p:spPr>
          <a:xfrm>
            <a:off x="323528" y="3717032"/>
            <a:ext cx="360040" cy="360040"/>
          </a:xfrm>
          <a:prstGeom prst="actionButtonHom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4273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1052736"/>
            <a:ext cx="48942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rgbClr val="009900"/>
                  </a:solidFill>
                  <a:prstDash val="solid"/>
                </a:ln>
                <a:solidFill>
                  <a:srgbClr val="0099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sz="3200" b="1" cap="all" dirty="0">
              <a:ln w="9000" cmpd="sng">
                <a:solidFill>
                  <a:srgbClr val="009900"/>
                </a:solidFill>
                <a:prstDash val="solid"/>
              </a:ln>
              <a:solidFill>
                <a:srgbClr val="0099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2627784" y="1916832"/>
            <a:ext cx="515423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§2 п. 18  №  107,  118 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дополнительно  №  163,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доказательство свойств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запишите в тетради дома.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55576" y="2420888"/>
            <a:ext cx="360040" cy="360040"/>
          </a:xfrm>
          <a:prstGeom prst="actionButtonForwardNex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323528" y="2420888"/>
            <a:ext cx="360040" cy="360040"/>
          </a:xfrm>
          <a:prstGeom prst="actionButtonBackPreviou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 конец 5">
            <a:hlinkClick r:id="" action="ppaction://hlinkshowjump?jump=lastslide" highlightClick="1"/>
          </p:cNvPr>
          <p:cNvSpPr/>
          <p:nvPr/>
        </p:nvSpPr>
        <p:spPr>
          <a:xfrm>
            <a:off x="755576" y="3068960"/>
            <a:ext cx="360040" cy="360040"/>
          </a:xfrm>
          <a:prstGeom prst="actionButtonEn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 начало 6">
            <a:hlinkClick r:id="" action="ppaction://hlinkshowjump?jump=firstslide" highlightClick="1"/>
          </p:cNvPr>
          <p:cNvSpPr/>
          <p:nvPr/>
        </p:nvSpPr>
        <p:spPr>
          <a:xfrm>
            <a:off x="323528" y="3068960"/>
            <a:ext cx="360040" cy="360040"/>
          </a:xfrm>
          <a:prstGeom prst="actionButtonBeginning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возврат 7">
            <a:hlinkClick r:id="" action="ppaction://hlinkshowjump?jump=lastslideviewed" highlightClick="1"/>
          </p:cNvPr>
          <p:cNvSpPr/>
          <p:nvPr/>
        </p:nvSpPr>
        <p:spPr>
          <a:xfrm>
            <a:off x="755576" y="3717032"/>
            <a:ext cx="360040" cy="360040"/>
          </a:xfrm>
          <a:prstGeom prst="actionButtonRetur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омой 8">
            <a:hlinkClick r:id="rId2" action="ppaction://hlinksldjump" highlightClick="1"/>
          </p:cNvPr>
          <p:cNvSpPr/>
          <p:nvPr/>
        </p:nvSpPr>
        <p:spPr>
          <a:xfrm>
            <a:off x="323528" y="3717032"/>
            <a:ext cx="360040" cy="360040"/>
          </a:xfrm>
          <a:prstGeom prst="actionButtonHom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76672"/>
            <a:ext cx="7056784" cy="1143000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2B41A1"/>
                </a:solidFill>
                <a:latin typeface="Times New Roman" pitchFamily="18" charset="0"/>
                <a:cs typeface="Times New Roman" pitchFamily="18" charset="0"/>
              </a:rPr>
              <a:t>Цель урока</a:t>
            </a:r>
            <a:endParaRPr lang="ru-RU" sz="4000" b="1" i="1" dirty="0">
              <a:solidFill>
                <a:srgbClr val="2B41A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1700808"/>
            <a:ext cx="70202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Создать условия для формирования понятия «равнобедренный  треугольник» и способа нахождения его свойств.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27584" y="2564904"/>
            <a:ext cx="360040" cy="360040"/>
          </a:xfrm>
          <a:prstGeom prst="actionButtonForwardNex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395536" y="2564904"/>
            <a:ext cx="360040" cy="360040"/>
          </a:xfrm>
          <a:prstGeom prst="actionButtonBackPreviou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 конец 6">
            <a:hlinkClick r:id="" action="ppaction://hlinkshowjump?jump=lastslide" highlightClick="1"/>
          </p:cNvPr>
          <p:cNvSpPr/>
          <p:nvPr/>
        </p:nvSpPr>
        <p:spPr>
          <a:xfrm>
            <a:off x="827584" y="3212976"/>
            <a:ext cx="360040" cy="360040"/>
          </a:xfrm>
          <a:prstGeom prst="actionButtonEn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в начало 7">
            <a:hlinkClick r:id="" action="ppaction://hlinkshowjump?jump=firstslide" highlightClick="1"/>
          </p:cNvPr>
          <p:cNvSpPr/>
          <p:nvPr/>
        </p:nvSpPr>
        <p:spPr>
          <a:xfrm>
            <a:off x="395536" y="3212976"/>
            <a:ext cx="360040" cy="360040"/>
          </a:xfrm>
          <a:prstGeom prst="actionButtonBeginning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возврат 8">
            <a:hlinkClick r:id="" action="ppaction://hlinkshowjump?jump=lastslideviewed" highlightClick="1"/>
          </p:cNvPr>
          <p:cNvSpPr/>
          <p:nvPr/>
        </p:nvSpPr>
        <p:spPr>
          <a:xfrm>
            <a:off x="611560" y="3717032"/>
            <a:ext cx="360040" cy="360040"/>
          </a:xfrm>
          <a:prstGeom prst="actionButtonRetur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DSC_13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3212976"/>
            <a:ext cx="4609321" cy="3061415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ru-RU" b="1" i="1" dirty="0" smtClean="0">
                <a:ln w="1905"/>
                <a:solidFill>
                  <a:srgbClr val="2B41A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Задачи урока </a:t>
            </a:r>
            <a:endParaRPr lang="ru-RU" i="1" dirty="0">
              <a:solidFill>
                <a:srgbClr val="2B41A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8760" y="764704"/>
            <a:ext cx="8075240" cy="5904656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sz="2000" b="1" i="1" u="sng" dirty="0" smtClean="0">
                <a:solidFill>
                  <a:srgbClr val="071B7F"/>
                </a:solidFill>
                <a:latin typeface="Times New Roman" pitchFamily="18" charset="0"/>
                <a:cs typeface="Times New Roman" pitchFamily="18" charset="0"/>
              </a:rPr>
              <a:t>Содержательная: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 помощью практических заданий обеспечить понимание учащимися отличия  равнобедренного треугольника от других видов  треугольников, способа определения и доказательства свойств равнобедренного треугольника.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2000" b="1" i="1" u="sng" dirty="0" err="1" smtClean="0">
                <a:solidFill>
                  <a:srgbClr val="071B7F"/>
                </a:solidFill>
                <a:latin typeface="Times New Roman" pitchFamily="18" charset="0"/>
                <a:cs typeface="Times New Roman" pitchFamily="18" charset="0"/>
              </a:rPr>
              <a:t>Деятельностная</a:t>
            </a:r>
            <a:r>
              <a:rPr lang="ru-RU" sz="2000" b="1" u="sng" dirty="0" smtClean="0">
                <a:solidFill>
                  <a:srgbClr val="071B7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b="1" i="1" u="sng" dirty="0" smtClean="0">
                <a:solidFill>
                  <a:srgbClr val="071B7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формировать у учащихся умения выделять равнобедренный треугольник  из всех видов  треугольников, опираясь на его определение;</a:t>
            </a: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формировать у учащихся навыки доказательства свойств равнобедренного треугольника с опорой на ранее введенные понятия и доказанные утверждения: первый признак  равенства треугольников, определение медианы, биссектрисы и высоты  треугольника.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2000" b="1" i="1" u="sng" dirty="0" smtClean="0">
                <a:solidFill>
                  <a:srgbClr val="071B7F"/>
                </a:solidFill>
                <a:latin typeface="Times New Roman" pitchFamily="18" charset="0"/>
                <a:cs typeface="Times New Roman" pitchFamily="18" charset="0"/>
              </a:rPr>
              <a:t>Развивающая</a:t>
            </a:r>
            <a:r>
              <a:rPr lang="ru-RU" sz="2000" b="1" dirty="0" smtClean="0">
                <a:solidFill>
                  <a:srgbClr val="071B7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b="1" i="1" dirty="0" smtClean="0">
                <a:solidFill>
                  <a:srgbClr val="071B7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совершенствовать навыки учебного труда, самостоятельного поиска знаний; социального взаимодействия в процессе выполнения групповых заданий; контроля и оценки своей деятельности</a:t>
            </a:r>
            <a:r>
              <a:rPr lang="ru-RU" sz="2000" i="1" dirty="0" smtClean="0">
                <a:cs typeface="Arial" charset="0"/>
              </a:rPr>
              <a:t>.</a:t>
            </a:r>
            <a:endParaRPr lang="ru-RU" sz="20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611560" y="2564904"/>
            <a:ext cx="360040" cy="360040"/>
          </a:xfrm>
          <a:prstGeom prst="actionButtonForwardNex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179512" y="2564904"/>
            <a:ext cx="360040" cy="360040"/>
          </a:xfrm>
          <a:prstGeom prst="actionButtonBackPreviou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 конец 5">
            <a:hlinkClick r:id="" action="ppaction://hlinkshowjump?jump=lastslide" highlightClick="1"/>
          </p:cNvPr>
          <p:cNvSpPr/>
          <p:nvPr/>
        </p:nvSpPr>
        <p:spPr>
          <a:xfrm>
            <a:off x="611560" y="3212976"/>
            <a:ext cx="360040" cy="360040"/>
          </a:xfrm>
          <a:prstGeom prst="actionButtonEn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 начало 6">
            <a:hlinkClick r:id="" action="ppaction://hlinkshowjump?jump=firstslide" highlightClick="1"/>
          </p:cNvPr>
          <p:cNvSpPr/>
          <p:nvPr/>
        </p:nvSpPr>
        <p:spPr>
          <a:xfrm>
            <a:off x="179512" y="3212976"/>
            <a:ext cx="360040" cy="360040"/>
          </a:xfrm>
          <a:prstGeom prst="actionButtonBeginning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возврат 7">
            <a:hlinkClick r:id="" action="ppaction://hlinkshowjump?jump=lastslideviewed" highlightClick="1"/>
          </p:cNvPr>
          <p:cNvSpPr/>
          <p:nvPr/>
        </p:nvSpPr>
        <p:spPr>
          <a:xfrm>
            <a:off x="395536" y="3789040"/>
            <a:ext cx="360040" cy="360040"/>
          </a:xfrm>
          <a:prstGeom prst="actionButtonRetur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42852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ln w="1905"/>
                <a:solidFill>
                  <a:srgbClr val="2B41A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Планируемые  предметные результаты </a:t>
            </a:r>
            <a:br>
              <a:rPr lang="ru-RU" sz="2800" b="1" i="1" dirty="0" smtClean="0">
                <a:ln w="1905"/>
                <a:solidFill>
                  <a:srgbClr val="2B41A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n w="1905"/>
                <a:solidFill>
                  <a:srgbClr val="2B41A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предметном направлении </a:t>
            </a:r>
            <a:br>
              <a:rPr lang="ru-RU" sz="2800" b="1" i="1" dirty="0" smtClean="0">
                <a:ln w="1905"/>
                <a:solidFill>
                  <a:srgbClr val="2B41A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n w="1905"/>
                <a:solidFill>
                  <a:srgbClr val="2B41A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 личностном развитии</a:t>
            </a:r>
            <a:endParaRPr lang="ru-RU" sz="2800" dirty="0">
              <a:solidFill>
                <a:srgbClr val="2B41A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1285860"/>
            <a:ext cx="7286676" cy="557214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i="1" u="sng" dirty="0" smtClean="0">
                <a:solidFill>
                  <a:srgbClr val="071B7F"/>
                </a:solidFill>
                <a:latin typeface="Times New Roman" pitchFamily="18" charset="0"/>
                <a:cs typeface="Times New Roman" pitchFamily="18" charset="0"/>
              </a:rPr>
              <a:t>Знание: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основных понятий темы: равнобедренный треугольник, основание, боковые стороны, равносторонний треугольник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(репродуктивно-алгоритмическое);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доказательства теорем о свойствах равнобедренного треугольника и применения  их при решении задач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(продуктивно-комбинаторное).</a:t>
            </a:r>
          </a:p>
          <a:p>
            <a:pPr>
              <a:buNone/>
            </a:pPr>
            <a:r>
              <a:rPr lang="ru-RU" sz="1800" b="1" i="1" u="sng" dirty="0" smtClean="0">
                <a:ln w="1905"/>
                <a:solidFill>
                  <a:srgbClr val="071B7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Умение</a:t>
            </a:r>
            <a:r>
              <a:rPr lang="ru-RU" sz="1800" dirty="0" smtClean="0">
                <a:ln w="1905"/>
                <a:solidFill>
                  <a:srgbClr val="071B7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распознавать на чертежах среди треугольников равнобедренный треугольник;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чертить равнобедренный треугольник; решать простейшие задачи на использование основных свойств равнобедренного треугольника; 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проводить исследования несложных ситуаций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(сравнение элементов равнобедренного треугольника), формулировать гипотезы исследования, понимать необходимость ее проверки, доказательства, совместно работать в группе;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оценивать свою работу.</a:t>
            </a:r>
          </a:p>
          <a:p>
            <a:pPr>
              <a:buNone/>
            </a:pPr>
            <a:r>
              <a:rPr lang="ru-RU" sz="1800" b="1" i="1" u="sng" dirty="0" smtClean="0">
                <a:solidFill>
                  <a:srgbClr val="071B7F"/>
                </a:solidFill>
                <a:latin typeface="Times New Roman" pitchFamily="18" charset="0"/>
                <a:cs typeface="Times New Roman" pitchFamily="18" charset="0"/>
              </a:rPr>
              <a:t>Приобретенная компетентность:</a:t>
            </a:r>
            <a:r>
              <a:rPr lang="ru-RU" sz="1800" b="1" dirty="0" smtClean="0">
                <a:solidFill>
                  <a:srgbClr val="071B7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целостная, предметная,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учебно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-  познавательная</a:t>
            </a:r>
          </a:p>
          <a:p>
            <a:pPr indent="0">
              <a:buNone/>
            </a:pPr>
            <a:endParaRPr lang="ru-RU" sz="1800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27584" y="2564904"/>
            <a:ext cx="360040" cy="360040"/>
          </a:xfrm>
          <a:prstGeom prst="actionButtonForwardNex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395536" y="2564904"/>
            <a:ext cx="360040" cy="360040"/>
          </a:xfrm>
          <a:prstGeom prst="actionButtonBackPreviou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 конец 5">
            <a:hlinkClick r:id="" action="ppaction://hlinkshowjump?jump=lastslide" highlightClick="1"/>
          </p:cNvPr>
          <p:cNvSpPr/>
          <p:nvPr/>
        </p:nvSpPr>
        <p:spPr>
          <a:xfrm>
            <a:off x="827584" y="3212976"/>
            <a:ext cx="360040" cy="360040"/>
          </a:xfrm>
          <a:prstGeom prst="actionButtonEn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 начало 6">
            <a:hlinkClick r:id="" action="ppaction://hlinkshowjump?jump=firstslide" highlightClick="1"/>
          </p:cNvPr>
          <p:cNvSpPr/>
          <p:nvPr/>
        </p:nvSpPr>
        <p:spPr>
          <a:xfrm>
            <a:off x="395536" y="3212976"/>
            <a:ext cx="360040" cy="360040"/>
          </a:xfrm>
          <a:prstGeom prst="actionButtonBeginning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возврат 7">
            <a:hlinkClick r:id="" action="ppaction://hlinkshowjump?jump=lastslideviewed" highlightClick="1"/>
          </p:cNvPr>
          <p:cNvSpPr/>
          <p:nvPr/>
        </p:nvSpPr>
        <p:spPr>
          <a:xfrm>
            <a:off x="611560" y="3717032"/>
            <a:ext cx="360040" cy="360040"/>
          </a:xfrm>
          <a:prstGeom prst="actionButtonRetur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4648200"/>
            <a:ext cx="28098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979712" y="1196752"/>
            <a:ext cx="678661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71B7F"/>
                </a:solidFill>
                <a:latin typeface="Times New Roman" pitchFamily="18" charset="0"/>
                <a:cs typeface="Times New Roman" pitchFamily="18" charset="0"/>
              </a:rPr>
              <a:t>Регулятивные: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различать способ и результат действия.</a:t>
            </a:r>
          </a:p>
          <a:p>
            <a:r>
              <a:rPr lang="ru-RU" sz="2000" b="1" i="1" dirty="0" smtClean="0">
                <a:solidFill>
                  <a:srgbClr val="071B7F"/>
                </a:solidFill>
                <a:latin typeface="Times New Roman" pitchFamily="18" charset="0"/>
                <a:cs typeface="Times New Roman" pitchFamily="18" charset="0"/>
              </a:rPr>
              <a:t>Познавательные: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владеть общим приемом решения задач;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ориентироваться на разнообразие способов решения задач.</a:t>
            </a:r>
          </a:p>
          <a:p>
            <a:r>
              <a:rPr lang="ru-RU" sz="2000" b="1" i="1" dirty="0" smtClean="0">
                <a:solidFill>
                  <a:srgbClr val="071B7F"/>
                </a:solidFill>
                <a:latin typeface="Times New Roman" pitchFamily="18" charset="0"/>
                <a:cs typeface="Times New Roman" pitchFamily="18" charset="0"/>
              </a:rPr>
              <a:t>Коммуникативные: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договариваться и приходить к общему решению в совместной деятельности, в том числе в ситуации столкновения интересов;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контролировать действия партнера.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914400" y="64291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 w="1905"/>
                <a:solidFill>
                  <a:srgbClr val="2B41A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Формируемые универсальные учебные действия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2B41A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27584" y="2564904"/>
            <a:ext cx="360040" cy="360040"/>
          </a:xfrm>
          <a:prstGeom prst="actionButtonForwardNex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395536" y="2564904"/>
            <a:ext cx="360040" cy="360040"/>
          </a:xfrm>
          <a:prstGeom prst="actionButtonBackPreviou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 конец 5">
            <a:hlinkClick r:id="" action="ppaction://hlinkshowjump?jump=lastslide" highlightClick="1"/>
          </p:cNvPr>
          <p:cNvSpPr/>
          <p:nvPr/>
        </p:nvSpPr>
        <p:spPr>
          <a:xfrm>
            <a:off x="827584" y="3212976"/>
            <a:ext cx="360040" cy="360040"/>
          </a:xfrm>
          <a:prstGeom prst="actionButtonEn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 начало 6">
            <a:hlinkClick r:id="" action="ppaction://hlinkshowjump?jump=firstslide" highlightClick="1"/>
          </p:cNvPr>
          <p:cNvSpPr/>
          <p:nvPr/>
        </p:nvSpPr>
        <p:spPr>
          <a:xfrm>
            <a:off x="395536" y="3212976"/>
            <a:ext cx="360040" cy="360040"/>
          </a:xfrm>
          <a:prstGeom prst="actionButtonBeginning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возврат 7">
            <a:hlinkClick r:id="" action="ppaction://hlinkshowjump?jump=lastslideviewed" highlightClick="1"/>
          </p:cNvPr>
          <p:cNvSpPr/>
          <p:nvPr/>
        </p:nvSpPr>
        <p:spPr>
          <a:xfrm>
            <a:off x="611560" y="3717032"/>
            <a:ext cx="360040" cy="360040"/>
          </a:xfrm>
          <a:prstGeom prst="actionButtonRetur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0232" y="620688"/>
            <a:ext cx="6964256" cy="5951584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  <a:defRPr/>
            </a:pPr>
            <a:r>
              <a:rPr lang="ru-RU" sz="2000" b="1" i="1" u="sng" dirty="0" smtClean="0">
                <a:ln w="1905"/>
                <a:solidFill>
                  <a:srgbClr val="2B41A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Тип учебного занятия</a:t>
            </a:r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ru-RU" sz="2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урок открытия новых знаний</a:t>
            </a:r>
            <a:endParaRPr lang="ru-RU" sz="2000" b="1" i="1" u="sng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ru-RU" sz="2000" b="1" i="1" u="sng" dirty="0" smtClean="0">
                <a:ln w="1905"/>
                <a:solidFill>
                  <a:srgbClr val="2B41A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Используемая технология</a:t>
            </a:r>
            <a:r>
              <a:rPr lang="ru-RU" sz="2000" b="1" dirty="0" smtClean="0">
                <a:ln w="1905"/>
                <a:solidFill>
                  <a:srgbClr val="2B41A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sz="2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системно – деятельностный  подход.</a:t>
            </a:r>
            <a:endParaRPr lang="ru-RU" sz="2000" b="1" i="1" u="sng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i="1" u="sng" dirty="0" smtClean="0">
                <a:solidFill>
                  <a:srgbClr val="071B7F"/>
                </a:solidFill>
                <a:latin typeface="Times New Roman" pitchFamily="18" charset="0"/>
                <a:cs typeface="Times New Roman" pitchFamily="18" charset="0"/>
              </a:rPr>
              <a:t>Дидактическая модель педагогического процесса: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компетентностно-ориентированная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исследовательская.</a:t>
            </a:r>
          </a:p>
          <a:p>
            <a:pPr>
              <a:buNone/>
            </a:pPr>
            <a:r>
              <a:rPr lang="ru-RU" sz="2000" b="1" i="1" u="sng" dirty="0" smtClean="0">
                <a:solidFill>
                  <a:srgbClr val="071B7F"/>
                </a:solidFill>
                <a:latin typeface="Times New Roman" pitchFamily="18" charset="0"/>
                <a:cs typeface="Times New Roman" pitchFamily="18" charset="0"/>
              </a:rPr>
              <a:t>Педагогические средства 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организация совместной учебной деятельности</a:t>
            </a:r>
          </a:p>
          <a:p>
            <a:pPr>
              <a:buNone/>
            </a:pPr>
            <a:r>
              <a:rPr lang="ru-RU" sz="2000" b="1" i="1" u="sng" dirty="0" smtClean="0">
                <a:solidFill>
                  <a:srgbClr val="071B7F"/>
                </a:solidFill>
                <a:latin typeface="Times New Roman" pitchFamily="18" charset="0"/>
                <a:cs typeface="Times New Roman" pitchFamily="18" charset="0"/>
              </a:rPr>
              <a:t>Формы  организации  </a:t>
            </a:r>
            <a:r>
              <a:rPr lang="ru-RU" sz="2000" b="1" i="1" u="sng" dirty="0" err="1" smtClean="0">
                <a:solidFill>
                  <a:srgbClr val="071B7F"/>
                </a:solidFill>
                <a:latin typeface="Times New Roman" pitchFamily="18" charset="0"/>
                <a:cs typeface="Times New Roman" pitchFamily="18" charset="0"/>
              </a:rPr>
              <a:t>совзаимодействия</a:t>
            </a:r>
            <a:r>
              <a:rPr lang="ru-RU" sz="2000" b="1" i="1" u="sng" dirty="0" smtClean="0">
                <a:solidFill>
                  <a:srgbClr val="071B7F"/>
                </a:solidFill>
                <a:latin typeface="Times New Roman" pitchFamily="18" charset="0"/>
                <a:cs typeface="Times New Roman" pitchFamily="18" charset="0"/>
              </a:rPr>
              <a:t>  на  уроке: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групповая</a:t>
            </a:r>
            <a:endParaRPr lang="ru-RU" sz="2000" dirty="0" smtClean="0"/>
          </a:p>
          <a:p>
            <a:pPr>
              <a:buNone/>
            </a:pPr>
            <a:r>
              <a:rPr lang="ru-RU" sz="2000" b="1" i="1" u="sng" dirty="0" smtClean="0">
                <a:ln w="1905"/>
                <a:solidFill>
                  <a:srgbClr val="2B41A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Методы обучения</a:t>
            </a:r>
            <a:r>
              <a:rPr lang="ru-RU" sz="2000" b="1" u="sng" dirty="0" smtClean="0">
                <a:ln w="1905"/>
                <a:solidFill>
                  <a:srgbClr val="2B41A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10000"/>
              </a:lnSpc>
              <a:buFont typeface="Wingdings" pitchFamily="2" charset="2"/>
              <a:buChar char="Ø"/>
              <a:defRPr/>
            </a:pPr>
            <a:r>
              <a:rPr lang="ru-RU" sz="2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Метод  устного контроля (фронтальный опрос, </a:t>
            </a: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ru-RU" sz="2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индивидуальный опрос).</a:t>
            </a:r>
          </a:p>
          <a:p>
            <a:pPr>
              <a:lnSpc>
                <a:spcPct val="110000"/>
              </a:lnSpc>
              <a:buFont typeface="Wingdings" pitchFamily="2" charset="2"/>
              <a:buChar char="Ø"/>
              <a:defRPr/>
            </a:pPr>
            <a:r>
              <a:rPr lang="ru-RU" sz="2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Объяснительно  – иллюстрационный (беседа, </a:t>
            </a: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ru-RU" sz="2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демонстрация  слайдов презентаций).</a:t>
            </a:r>
          </a:p>
          <a:p>
            <a:pPr>
              <a:lnSpc>
                <a:spcPct val="110000"/>
              </a:lnSpc>
              <a:buFont typeface="Wingdings" pitchFamily="2" charset="2"/>
              <a:buChar char="Ø"/>
              <a:defRPr/>
            </a:pPr>
            <a:r>
              <a:rPr lang="ru-RU" sz="2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Проблемно – поисковый (эвристическая беседа, </a:t>
            </a:r>
          </a:p>
          <a:p>
            <a:pPr>
              <a:buNone/>
            </a:pPr>
            <a:r>
              <a:rPr lang="ru-RU" sz="2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практическая работа).</a:t>
            </a:r>
            <a:r>
              <a:rPr lang="ru-RU" sz="2000" dirty="0" smtClean="0"/>
              <a:t> </a:t>
            </a:r>
          </a:p>
          <a:p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pPr marL="0" indent="0">
              <a:lnSpc>
                <a:spcPct val="110000"/>
              </a:lnSpc>
              <a:buNone/>
              <a:defRPr/>
            </a:pPr>
            <a:endParaRPr lang="ru-RU" sz="2000" dirty="0" smtClean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buNone/>
              <a:defRPr/>
            </a:pPr>
            <a:endParaRPr lang="ru-RU" sz="2000" dirty="0" smtClean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buNone/>
              <a:defRPr/>
            </a:pPr>
            <a:endParaRPr lang="ru-RU" sz="2000" dirty="0" smtClean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27584" y="2564904"/>
            <a:ext cx="360040" cy="360040"/>
          </a:xfrm>
          <a:prstGeom prst="actionButtonForwardNex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395536" y="2564904"/>
            <a:ext cx="360040" cy="360040"/>
          </a:xfrm>
          <a:prstGeom prst="actionButtonBackPreviou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 конец 5">
            <a:hlinkClick r:id="" action="ppaction://hlinkshowjump?jump=lastslide" highlightClick="1"/>
          </p:cNvPr>
          <p:cNvSpPr/>
          <p:nvPr/>
        </p:nvSpPr>
        <p:spPr>
          <a:xfrm>
            <a:off x="827584" y="3212976"/>
            <a:ext cx="360040" cy="360040"/>
          </a:xfrm>
          <a:prstGeom prst="actionButtonEn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 начало 6">
            <a:hlinkClick r:id="" action="ppaction://hlinkshowjump?jump=firstslide" highlightClick="1"/>
          </p:cNvPr>
          <p:cNvSpPr/>
          <p:nvPr/>
        </p:nvSpPr>
        <p:spPr>
          <a:xfrm>
            <a:off x="395536" y="3212976"/>
            <a:ext cx="360040" cy="360040"/>
          </a:xfrm>
          <a:prstGeom prst="actionButtonBeginning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возврат 7">
            <a:hlinkClick r:id="" action="ppaction://hlinkshowjump?jump=lastslideviewed" highlightClick="1"/>
          </p:cNvPr>
          <p:cNvSpPr/>
          <p:nvPr/>
        </p:nvSpPr>
        <p:spPr>
          <a:xfrm>
            <a:off x="611560" y="3717032"/>
            <a:ext cx="360040" cy="360040"/>
          </a:xfrm>
          <a:prstGeom prst="actionButtonRetur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4002</TotalTime>
  <Words>3651</Words>
  <Application>Microsoft Office PowerPoint</Application>
  <PresentationFormat>Экран (4:3)</PresentationFormat>
  <Paragraphs>830</Paragraphs>
  <Slides>49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Тема Office</vt:lpstr>
      <vt:lpstr>Мультимедийная разработка учебного занятия</vt:lpstr>
      <vt:lpstr>Рустамова Раисат Мусаевна</vt:lpstr>
      <vt:lpstr>Содержание  представляемого  материала</vt:lpstr>
      <vt:lpstr>Место урока в изучаемой  теме</vt:lpstr>
      <vt:lpstr>Цель урока</vt:lpstr>
      <vt:lpstr>Задачи урока </vt:lpstr>
      <vt:lpstr>Планируемые  предметные результаты  в предметном направлении  и личностном развитии</vt:lpstr>
      <vt:lpstr>Презентация PowerPoint</vt:lpstr>
      <vt:lpstr>Презентация PowerPoint</vt:lpstr>
      <vt:lpstr>Презентация PowerPoint</vt:lpstr>
      <vt:lpstr>Содержание учебного материала</vt:lpstr>
      <vt:lpstr>Единица содержания образования</vt:lpstr>
      <vt:lpstr>Гипотеза урока:</vt:lpstr>
      <vt:lpstr>Структура учебного занятия</vt:lpstr>
      <vt:lpstr>Оборудование, информационно-коммуникационная образовательная среда, учебно-методические материалы</vt:lpstr>
      <vt:lpstr>Ключевые понятия, термины</vt:lpstr>
      <vt:lpstr>Технологическая карта урока Организационный момент</vt:lpstr>
      <vt:lpstr>Подготовительный этап</vt:lpstr>
      <vt:lpstr> Подготовительный этап</vt:lpstr>
      <vt:lpstr>Открытие новых знаний</vt:lpstr>
      <vt:lpstr>Открытие новых знаний</vt:lpstr>
      <vt:lpstr>Применение и рефлексия</vt:lpstr>
      <vt:lpstr>Вопросы:</vt:lpstr>
      <vt:lpstr>Повторение пройденного материала</vt:lpstr>
      <vt:lpstr>Презентация PowerPoint</vt:lpstr>
      <vt:lpstr>Презентация PowerPoint</vt:lpstr>
      <vt:lpstr>Выполнение теста</vt:lpstr>
      <vt:lpstr>Презентация PowerPoint</vt:lpstr>
      <vt:lpstr>Лабораторная работа.</vt:lpstr>
      <vt:lpstr>Выполнение лабораторной работы</vt:lpstr>
      <vt:lpstr>Сформулированная  учащимися гипотеза:</vt:lpstr>
      <vt:lpstr>Учебная задача</vt:lpstr>
      <vt:lpstr>Презентация PowerPoint</vt:lpstr>
      <vt:lpstr>Практическая работа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Выполнение итогового теста</vt:lpstr>
      <vt:lpstr>Результаты  рефлексии</vt:lpstr>
      <vt:lpstr>Итоги урока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Гаджимурад</dc:creator>
  <cp:lastModifiedBy>matematik</cp:lastModifiedBy>
  <cp:revision>326</cp:revision>
  <dcterms:created xsi:type="dcterms:W3CDTF">2014-01-13T13:51:25Z</dcterms:created>
  <dcterms:modified xsi:type="dcterms:W3CDTF">2023-03-12T05:45:42Z</dcterms:modified>
</cp:coreProperties>
</file>