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57" r:id="rId7"/>
    <p:sldId id="258" r:id="rId8"/>
    <p:sldId id="259" r:id="rId9"/>
    <p:sldId id="264" r:id="rId10"/>
    <p:sldId id="272" r:id="rId11"/>
    <p:sldId id="271" r:id="rId12"/>
    <p:sldId id="266" r:id="rId13"/>
    <p:sldId id="267" r:id="rId14"/>
    <p:sldId id="268" r:id="rId15"/>
    <p:sldId id="270" r:id="rId16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32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596" y="199495"/>
            <a:ext cx="10436852" cy="713278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2D5B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2D5B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2D5B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66795" y="841311"/>
            <a:ext cx="3959809" cy="631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002D5B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2068" y="1531111"/>
            <a:ext cx="9189262" cy="4735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erinstvo.ru/" TargetMode="External"/><Relationship Id="rId2" Type="http://schemas.openxmlformats.org/officeDocument/2006/relationships/hyperlink" Target="http://alekseev.numi.ru/pirogi.php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lenagold.ru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3133" y="36066"/>
            <a:ext cx="10523855" cy="7259955"/>
            <a:chOff x="133133" y="36066"/>
            <a:chExt cx="10523855" cy="72599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133" y="167330"/>
              <a:ext cx="10349725" cy="71282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24392" y="36066"/>
              <a:ext cx="4732408" cy="492246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21106" y="1343920"/>
              <a:ext cx="4831541" cy="103077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781378" y="2138095"/>
            <a:ext cx="161290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 marR="5080" indent="-304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7F0000"/>
                </a:solidFill>
                <a:latin typeface="Times New Roman"/>
                <a:cs typeface="Times New Roman"/>
              </a:rPr>
              <a:t>кроссворд</a:t>
            </a:r>
            <a:r>
              <a:rPr sz="1100" spc="-40" dirty="0">
                <a:solidFill>
                  <a:srgbClr val="7F0000"/>
                </a:solidFill>
                <a:latin typeface="Times New Roman"/>
                <a:cs typeface="Times New Roman"/>
              </a:rPr>
              <a:t> </a:t>
            </a:r>
            <a:r>
              <a:rPr sz="1100" spc="10" dirty="0">
                <a:solidFill>
                  <a:srgbClr val="7F0000"/>
                </a:solidFill>
                <a:latin typeface="Times New Roman"/>
                <a:cs typeface="Times New Roman"/>
              </a:rPr>
              <a:t>о</a:t>
            </a:r>
            <a:r>
              <a:rPr sz="1100" spc="-35" dirty="0">
                <a:solidFill>
                  <a:srgbClr val="7F0000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7F0000"/>
                </a:solidFill>
                <a:latin typeface="Times New Roman"/>
                <a:cs typeface="Times New Roman"/>
              </a:rPr>
              <a:t>русской</a:t>
            </a:r>
            <a:r>
              <a:rPr sz="1100" spc="-35" dirty="0">
                <a:solidFill>
                  <a:srgbClr val="7F000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7F0000"/>
                </a:solidFill>
                <a:latin typeface="Times New Roman"/>
                <a:cs typeface="Times New Roman"/>
              </a:rPr>
              <a:t>песне </a:t>
            </a:r>
            <a:r>
              <a:rPr sz="1100" spc="-260" dirty="0">
                <a:solidFill>
                  <a:srgbClr val="7F0000"/>
                </a:solidFill>
                <a:latin typeface="Times New Roman"/>
                <a:cs typeface="Times New Roman"/>
              </a:rPr>
              <a:t> </a:t>
            </a:r>
            <a:r>
              <a:rPr sz="1100" spc="5" dirty="0">
                <a:solidFill>
                  <a:srgbClr val="7F0000"/>
                </a:solidFill>
                <a:latin typeface="Times New Roman"/>
                <a:cs typeface="Times New Roman"/>
              </a:rPr>
              <a:t>для</a:t>
            </a:r>
            <a:r>
              <a:rPr sz="1100" spc="-30" dirty="0">
                <a:solidFill>
                  <a:srgbClr val="7F0000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7F0000"/>
                </a:solidFill>
                <a:latin typeface="Times New Roman"/>
                <a:cs typeface="Times New Roman"/>
              </a:rPr>
              <a:t>младших</a:t>
            </a:r>
            <a:r>
              <a:rPr sz="1100" spc="-30" dirty="0">
                <a:solidFill>
                  <a:srgbClr val="7F0000"/>
                </a:solidFill>
                <a:latin typeface="Times New Roman"/>
                <a:cs typeface="Times New Roman"/>
              </a:rPr>
              <a:t> </a:t>
            </a:r>
            <a:r>
              <a:rPr sz="1100" spc="10" dirty="0">
                <a:solidFill>
                  <a:srgbClr val="7F0000"/>
                </a:solidFill>
                <a:latin typeface="Times New Roman"/>
                <a:cs typeface="Times New Roman"/>
              </a:rPr>
              <a:t>школьников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24392" y="276225"/>
            <a:ext cx="4398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Monotype Corsiva" panose="03010101010201010101" pitchFamily="66" charset="0"/>
              </a:rPr>
              <a:t>ТОГАОУ «Котовская школа-интернат </a:t>
            </a:r>
            <a:endParaRPr lang="ru-RU" sz="2000" b="1" dirty="0" smtClean="0">
              <a:latin typeface="Monotype Corsiva" panose="03010101010201010101" pitchFamily="66" charset="0"/>
            </a:endParaRPr>
          </a:p>
          <a:p>
            <a:r>
              <a:rPr lang="ru-RU" sz="2000" b="1" dirty="0" smtClean="0">
                <a:latin typeface="Monotype Corsiva" panose="03010101010201010101" pitchFamily="66" charset="0"/>
              </a:rPr>
              <a:t>для </a:t>
            </a:r>
            <a:r>
              <a:rPr lang="ru-RU" sz="2000" b="1" dirty="0">
                <a:latin typeface="Monotype Corsiva" panose="03010101010201010101" pitchFamily="66" charset="0"/>
              </a:rPr>
              <a:t>обучающихся с ОВЗ»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28797" y="6706715"/>
            <a:ext cx="30780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Составила: Тафинцева Т.Ф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18712" y="324196"/>
            <a:ext cx="3229430" cy="33300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80969" y="747106"/>
            <a:ext cx="25314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Частушки</a:t>
            </a:r>
          </a:p>
        </p:txBody>
      </p:sp>
      <p:pic>
        <p:nvPicPr>
          <p:cNvPr id="7" name="Detskie-chastushki-i-kuplety-Razgovorchik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3300" y="3933825"/>
            <a:ext cx="609600" cy="609600"/>
          </a:xfrm>
          <a:prstGeom prst="rect">
            <a:avLst/>
          </a:prstGeom>
        </p:spPr>
      </p:pic>
      <p:pic>
        <p:nvPicPr>
          <p:cNvPr id="8" name="Detskie-pesenki-CHastushki-Babok-YOzhe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60900" y="2557977"/>
            <a:ext cx="609600" cy="6096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55700" y="1511865"/>
            <a:ext cx="731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Взрослый в костюме медведя проводит частушечную эстафету «Катилось яблочко». </a:t>
            </a:r>
            <a:r>
              <a:rPr lang="ru-RU" dirty="0" smtClean="0"/>
              <a:t>Тот </a:t>
            </a:r>
            <a:r>
              <a:rPr lang="ru-RU" dirty="0">
                <a:cs typeface="Times New Roman"/>
              </a:rPr>
              <a:t>кому</a:t>
            </a:r>
            <a:r>
              <a:rPr lang="ru-RU" spc="5" dirty="0">
                <a:cs typeface="Times New Roman"/>
              </a:rPr>
              <a:t> </a:t>
            </a:r>
            <a:r>
              <a:rPr lang="ru-RU" spc="-5" dirty="0">
                <a:cs typeface="Times New Roman"/>
              </a:rPr>
              <a:t>«Медведь»</a:t>
            </a:r>
            <a:r>
              <a:rPr lang="ru-RU" spc="5" dirty="0">
                <a:cs typeface="Times New Roman"/>
              </a:rPr>
              <a:t> </a:t>
            </a:r>
            <a:r>
              <a:rPr lang="ru-RU" spc="-5" dirty="0">
                <a:cs typeface="Times New Roman"/>
              </a:rPr>
              <a:t>передал</a:t>
            </a:r>
            <a:r>
              <a:rPr lang="ru-RU" spc="5" dirty="0">
                <a:cs typeface="Times New Roman"/>
              </a:rPr>
              <a:t> </a:t>
            </a:r>
            <a:r>
              <a:rPr lang="ru-RU" spc="-5" dirty="0">
                <a:cs typeface="Times New Roman"/>
              </a:rPr>
              <a:t>яблоко,</a:t>
            </a:r>
            <a:r>
              <a:rPr lang="ru-RU" spc="315" dirty="0">
                <a:cs typeface="Times New Roman"/>
              </a:rPr>
              <a:t> </a:t>
            </a:r>
            <a:r>
              <a:rPr lang="ru-RU" spc="-5" dirty="0">
                <a:cs typeface="Times New Roman"/>
              </a:rPr>
              <a:t>исполняет</a:t>
            </a:r>
            <a:r>
              <a:rPr lang="ru-RU" spc="5" dirty="0">
                <a:cs typeface="Times New Roman"/>
              </a:rPr>
              <a:t> </a:t>
            </a:r>
            <a:r>
              <a:rPr lang="ru-RU" spc="-5" dirty="0">
                <a:cs typeface="Times New Roman"/>
              </a:rPr>
              <a:t>частушку,</a:t>
            </a:r>
            <a:r>
              <a:rPr lang="ru-RU" spc="10" dirty="0">
                <a:cs typeface="Times New Roman"/>
              </a:rPr>
              <a:t> </a:t>
            </a:r>
            <a:r>
              <a:rPr lang="ru-RU" spc="-5" dirty="0">
                <a:cs typeface="Times New Roman"/>
              </a:rPr>
              <a:t>затем</a:t>
            </a:r>
            <a:r>
              <a:rPr lang="ru-RU" spc="5" dirty="0">
                <a:cs typeface="Times New Roman"/>
              </a:rPr>
              <a:t> </a:t>
            </a:r>
            <a:r>
              <a:rPr lang="ru-RU" spc="-5" dirty="0">
                <a:cs typeface="Times New Roman"/>
              </a:rPr>
              <a:t>передаёт</a:t>
            </a:r>
            <a:r>
              <a:rPr lang="ru-RU" spc="315" dirty="0">
                <a:cs typeface="Times New Roman"/>
              </a:rPr>
              <a:t> </a:t>
            </a:r>
            <a:r>
              <a:rPr lang="ru-RU" spc="-5" dirty="0">
                <a:cs typeface="Times New Roman"/>
              </a:rPr>
              <a:t>яблоко товарищу</a:t>
            </a:r>
            <a:r>
              <a:rPr lang="ru-RU" spc="10" dirty="0">
                <a:cs typeface="Times New Roman"/>
              </a:rPr>
              <a:t> </a:t>
            </a:r>
            <a:r>
              <a:rPr lang="ru-RU" dirty="0">
                <a:cs typeface="Times New Roman"/>
              </a:rPr>
              <a:t>и</a:t>
            </a:r>
            <a:r>
              <a:rPr lang="ru-RU" spc="10" dirty="0">
                <a:cs typeface="Times New Roman"/>
              </a:rPr>
              <a:t> </a:t>
            </a:r>
            <a:r>
              <a:rPr lang="ru-RU" spc="-5" dirty="0">
                <a:cs typeface="Times New Roman"/>
              </a:rPr>
              <a:t>т.</a:t>
            </a:r>
            <a:r>
              <a:rPr lang="ru-RU" spc="10" dirty="0">
                <a:cs typeface="Times New Roman"/>
              </a:rPr>
              <a:t> </a:t>
            </a:r>
            <a:r>
              <a:rPr lang="ru-RU" spc="-5" dirty="0">
                <a:cs typeface="Times New Roman"/>
              </a:rPr>
              <a:t>д</a:t>
            </a:r>
            <a:r>
              <a:rPr lang="ru-RU" spc="-5" dirty="0" smtClean="0">
                <a:cs typeface="Times New Roman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59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18712" y="324196"/>
            <a:ext cx="3229430" cy="3330060"/>
          </a:xfrm>
          <a:prstGeom prst="rect">
            <a:avLst/>
          </a:prstGeom>
        </p:spPr>
      </p:pic>
      <p:pic>
        <p:nvPicPr>
          <p:cNvPr id="6" name="akh-vy-seni-moi-se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1900" y="3476625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44388" y="2257425"/>
            <a:ext cx="44181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«Ах вы, сени, мои сени»</a:t>
            </a:r>
          </a:p>
        </p:txBody>
      </p:sp>
    </p:spTree>
    <p:extLst>
      <p:ext uri="{BB962C8B-B14F-4D97-AF65-F5344CB8AC3E}">
        <p14:creationId xmlns:p14="http://schemas.microsoft.com/office/powerpoint/2010/main" val="5454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46100" y="428625"/>
            <a:ext cx="2136775" cy="501650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1200" b="1" spc="-5" dirty="0">
                <a:latin typeface="Times New Roman"/>
                <a:cs typeface="Times New Roman"/>
              </a:rPr>
              <a:t>Ведущий</a:t>
            </a:r>
            <a:endParaRPr sz="1200" dirty="0">
              <a:latin typeface="Times New Roman"/>
              <a:cs typeface="Times New Roman"/>
            </a:endParaRPr>
          </a:p>
          <a:p>
            <a:pPr marL="12700" marR="556260">
              <a:lnSpc>
                <a:spcPts val="2070"/>
              </a:lnSpc>
              <a:spcBef>
                <a:spcPts val="165"/>
              </a:spcBef>
            </a:pPr>
            <a:r>
              <a:rPr sz="1200" dirty="0">
                <a:latin typeface="Times New Roman"/>
                <a:cs typeface="Times New Roman"/>
              </a:rPr>
              <a:t>А </a:t>
            </a:r>
            <a:r>
              <a:rPr sz="1200" spc="-5" dirty="0">
                <a:latin typeface="Times New Roman"/>
                <a:cs typeface="Times New Roman"/>
              </a:rPr>
              <a:t>теперь наискосок, </a:t>
            </a:r>
            <a:r>
              <a:rPr sz="1200" dirty="0">
                <a:latin typeface="Times New Roman"/>
                <a:cs typeface="Times New Roman"/>
              </a:rPr>
              <a:t> Через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тропочку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лесок.</a:t>
            </a:r>
            <a:endParaRPr sz="1200" dirty="0">
              <a:latin typeface="Times New Roman"/>
              <a:cs typeface="Times New Roman"/>
            </a:endParaRPr>
          </a:p>
          <a:p>
            <a:pPr marL="12700" marR="332105">
              <a:lnSpc>
                <a:spcPts val="2070"/>
              </a:lnSpc>
            </a:pPr>
            <a:r>
              <a:rPr sz="1200" spc="-5" dirty="0">
                <a:latin typeface="Times New Roman"/>
                <a:cs typeface="Times New Roman"/>
              </a:rPr>
              <a:t>Вот,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ребята,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здесь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мой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дом.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Хорошо,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уютно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</a:t>
            </a:r>
            <a:r>
              <a:rPr sz="1200" spc="-5" dirty="0">
                <a:latin typeface="Times New Roman"/>
                <a:cs typeface="Times New Roman"/>
              </a:rPr>
              <a:t> нём.</a:t>
            </a:r>
            <a:endParaRPr sz="1200" dirty="0">
              <a:latin typeface="Times New Roman"/>
              <a:cs typeface="Times New Roman"/>
            </a:endParaRPr>
          </a:p>
          <a:p>
            <a:pPr marL="12700" marR="333375">
              <a:lnSpc>
                <a:spcPts val="2070"/>
              </a:lnSpc>
            </a:pPr>
            <a:r>
              <a:rPr sz="1200" spc="-5" dirty="0">
                <a:latin typeface="Times New Roman"/>
                <a:cs typeface="Times New Roman"/>
              </a:rPr>
              <a:t>«…Самовар гудит </a:t>
            </a:r>
            <a:r>
              <a:rPr sz="1200" dirty="0">
                <a:latin typeface="Times New Roman"/>
                <a:cs typeface="Times New Roman"/>
              </a:rPr>
              <a:t>и </a:t>
            </a:r>
            <a:r>
              <a:rPr sz="1200" spc="-5" dirty="0">
                <a:latin typeface="Times New Roman"/>
                <a:cs typeface="Times New Roman"/>
              </a:rPr>
              <a:t>топчет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Топку</a:t>
            </a:r>
            <a:r>
              <a:rPr sz="1200" dirty="0">
                <a:latin typeface="Times New Roman"/>
                <a:cs typeface="Times New Roman"/>
              </a:rPr>
              <a:t> в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небо белый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дым.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200" dirty="0">
                <a:latin typeface="Times New Roman"/>
                <a:cs typeface="Times New Roman"/>
              </a:rPr>
              <a:t>Где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бы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ни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был днём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ли,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ночью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–</a:t>
            </a:r>
          </a:p>
          <a:p>
            <a:pPr marL="12700" marR="292100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Словно </a:t>
            </a:r>
            <a:r>
              <a:rPr sz="1200" dirty="0">
                <a:latin typeface="Times New Roman"/>
                <a:cs typeface="Times New Roman"/>
              </a:rPr>
              <a:t>дома рядом с </a:t>
            </a:r>
            <a:r>
              <a:rPr sz="1200" spc="-5" dirty="0">
                <a:latin typeface="Times New Roman"/>
                <a:cs typeface="Times New Roman"/>
              </a:rPr>
              <a:t>ним. 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Он гудит </a:t>
            </a:r>
            <a:r>
              <a:rPr sz="1200" dirty="0">
                <a:latin typeface="Times New Roman"/>
                <a:cs typeface="Times New Roman"/>
              </a:rPr>
              <a:t>в </a:t>
            </a:r>
            <a:r>
              <a:rPr sz="1200" spc="-5" dirty="0">
                <a:latin typeface="Times New Roman"/>
                <a:cs typeface="Times New Roman"/>
              </a:rPr>
              <a:t>лесной избушке,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 </a:t>
            </a:r>
            <a:r>
              <a:rPr sz="1200" spc="-5" dirty="0">
                <a:latin typeface="Times New Roman"/>
                <a:cs typeface="Times New Roman"/>
              </a:rPr>
              <a:t>городах, </a:t>
            </a:r>
            <a:r>
              <a:rPr sz="1200" dirty="0">
                <a:latin typeface="Times New Roman"/>
                <a:cs typeface="Times New Roman"/>
              </a:rPr>
              <a:t>среди </a:t>
            </a:r>
            <a:r>
              <a:rPr sz="1200" spc="-5" dirty="0">
                <a:latin typeface="Times New Roman"/>
                <a:cs typeface="Times New Roman"/>
              </a:rPr>
              <a:t>степей… 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Из него нередко Пушкин </a:t>
            </a:r>
            <a:r>
              <a:rPr sz="1200" dirty="0">
                <a:latin typeface="Times New Roman"/>
                <a:cs typeface="Times New Roman"/>
              </a:rPr>
              <a:t> Чаем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потчевал друзей.</a:t>
            </a:r>
            <a:endParaRPr sz="1200" dirty="0">
              <a:latin typeface="Times New Roman"/>
              <a:cs typeface="Times New Roman"/>
            </a:endParaRPr>
          </a:p>
          <a:p>
            <a:pPr marL="12700" marR="309245">
              <a:lnSpc>
                <a:spcPct val="1433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Полководец, князь Суворов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За </a:t>
            </a:r>
            <a:r>
              <a:rPr sz="1200" dirty="0">
                <a:latin typeface="Times New Roman"/>
                <a:cs typeface="Times New Roman"/>
              </a:rPr>
              <a:t>собой</a:t>
            </a:r>
            <a:r>
              <a:rPr sz="1200" spc="-5" dirty="0">
                <a:latin typeface="Times New Roman"/>
                <a:cs typeface="Times New Roman"/>
              </a:rPr>
              <a:t> его возил.</a:t>
            </a:r>
            <a:endParaRPr sz="1200" dirty="0">
              <a:latin typeface="Times New Roman"/>
              <a:cs typeface="Times New Roman"/>
            </a:endParaRPr>
          </a:p>
          <a:p>
            <a:pPr marL="12700" marR="337820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Самовар наш нюхал порох,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Видел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крепость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Измаил.</a:t>
            </a:r>
            <a:endParaRPr sz="1200" dirty="0">
              <a:latin typeface="Times New Roman"/>
              <a:cs typeface="Times New Roman"/>
            </a:endParaRPr>
          </a:p>
          <a:p>
            <a:pPr marL="12700" marR="586105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Он гудит, не </a:t>
            </a:r>
            <a:r>
              <a:rPr sz="1200" dirty="0">
                <a:latin typeface="Times New Roman"/>
                <a:cs typeface="Times New Roman"/>
              </a:rPr>
              <a:t>уставая, 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Двести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лет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уже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подряд.</a:t>
            </a:r>
            <a:endParaRPr sz="1200" dirty="0">
              <a:latin typeface="Times New Roman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0" y="657225"/>
            <a:ext cx="44196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352297"/>
            <a:ext cx="9801225" cy="107823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200" spc="-5" dirty="0">
                <a:latin typeface="Times New Roman"/>
                <a:cs typeface="Times New Roman"/>
              </a:rPr>
              <a:t>Самовар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–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душа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живая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–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200" spc="-5" dirty="0">
                <a:latin typeface="Times New Roman"/>
                <a:cs typeface="Times New Roman"/>
              </a:rPr>
              <a:t>Друг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веселью, сказке брат»</a:t>
            </a:r>
            <a:endParaRPr sz="1200">
              <a:latin typeface="Times New Roman"/>
              <a:cs typeface="Times New Roman"/>
            </a:endParaRPr>
          </a:p>
          <a:p>
            <a:pPr marL="965200">
              <a:lnSpc>
                <a:spcPct val="100000"/>
              </a:lnSpc>
              <a:spcBef>
                <a:spcPts val="630"/>
              </a:spcBef>
            </a:pPr>
            <a:r>
              <a:rPr sz="1200" spc="-5" dirty="0">
                <a:latin typeface="Times New Roman"/>
                <a:cs typeface="Times New Roman"/>
              </a:rPr>
              <a:t>(В.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Степанов)</a:t>
            </a:r>
            <a:endParaRPr sz="1200">
              <a:latin typeface="Times New Roman"/>
              <a:cs typeface="Times New Roman"/>
            </a:endParaRPr>
          </a:p>
          <a:p>
            <a:pPr marL="14604">
              <a:lnSpc>
                <a:spcPct val="100000"/>
              </a:lnSpc>
              <a:spcBef>
                <a:spcPts val="635"/>
              </a:spcBef>
            </a:pPr>
            <a:r>
              <a:rPr sz="1200" i="1" spc="-5" dirty="0">
                <a:latin typeface="Times New Roman"/>
                <a:cs typeface="Times New Roman"/>
              </a:rPr>
              <a:t>Ребята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исполняют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песню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В.Алексеева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«Пироги».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В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это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время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ведущий</a:t>
            </a:r>
            <a:r>
              <a:rPr sz="1200" i="1" spc="32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подводит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итоги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конкурс,</a:t>
            </a:r>
            <a:r>
              <a:rPr sz="1200" i="1" spc="32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путём</a:t>
            </a:r>
            <a:r>
              <a:rPr sz="1200" i="1" spc="32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подсчёта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жетонов</a:t>
            </a:r>
            <a:r>
              <a:rPr sz="1200" i="1" spc="63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и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тот,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у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кого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большее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92783" y="1484629"/>
            <a:ext cx="37788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Times New Roman"/>
                <a:cs typeface="Times New Roman"/>
              </a:rPr>
              <a:t>количество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жетонов,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награждается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лентой</a:t>
            </a:r>
            <a:r>
              <a:rPr sz="1200" i="1" spc="2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«Знатока».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95270" y="2010410"/>
            <a:ext cx="11315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Times New Roman"/>
                <a:cs typeface="Times New Roman"/>
              </a:rPr>
              <a:t>Муз.</a:t>
            </a:r>
            <a:r>
              <a:rPr sz="1200" i="1" spc="-4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В.Алексеева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4214" y="1403857"/>
            <a:ext cx="4485640" cy="81534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735"/>
              </a:spcBef>
            </a:pPr>
            <a:r>
              <a:rPr sz="1200" i="1" spc="-5" dirty="0">
                <a:latin typeface="Times New Roman"/>
                <a:cs typeface="Times New Roman"/>
              </a:rPr>
              <a:t>Ему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же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предоставляется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почётное</a:t>
            </a:r>
            <a:r>
              <a:rPr sz="1200" i="1" dirty="0">
                <a:latin typeface="Times New Roman"/>
                <a:cs typeface="Times New Roman"/>
              </a:rPr>
              <a:t> право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разделить</a:t>
            </a:r>
            <a:r>
              <a:rPr sz="1200" i="1" dirty="0">
                <a:latin typeface="Times New Roman"/>
                <a:cs typeface="Times New Roman"/>
              </a:rPr>
              <a:t> на всех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пирог.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1200" b="1" spc="-5" dirty="0">
                <a:latin typeface="Times New Roman"/>
                <a:cs typeface="Times New Roman"/>
              </a:rPr>
              <a:t>«Пироги»</a:t>
            </a:r>
            <a:endParaRPr sz="1200" dirty="0">
              <a:latin typeface="Times New Roman"/>
              <a:cs typeface="Times New Roman"/>
            </a:endParaRPr>
          </a:p>
          <a:p>
            <a:pPr marL="2098675">
              <a:lnSpc>
                <a:spcPct val="100000"/>
              </a:lnSpc>
              <a:spcBef>
                <a:spcPts val="625"/>
              </a:spcBef>
            </a:pPr>
            <a:r>
              <a:rPr sz="1200" i="1" spc="-5" dirty="0">
                <a:latin typeface="Times New Roman"/>
                <a:cs typeface="Times New Roman"/>
              </a:rPr>
              <a:t>сл.</a:t>
            </a:r>
            <a:r>
              <a:rPr sz="1200" i="1" spc="-2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И</a:t>
            </a:r>
            <a:r>
              <a:rPr sz="1200" i="1" spc="-2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Лейме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02889" y="5010404"/>
            <a:ext cx="1667510" cy="1341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37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1.Жду подружек дорогих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гости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 неделе.</a:t>
            </a:r>
            <a:endParaRPr sz="1200">
              <a:latin typeface="Times New Roman"/>
              <a:cs typeface="Times New Roman"/>
            </a:endParaRPr>
          </a:p>
          <a:p>
            <a:pPr marL="12700" marR="247650">
              <a:lnSpc>
                <a:spcPct val="143800"/>
              </a:lnSpc>
            </a:pPr>
            <a:r>
              <a:rPr sz="1200" dirty="0">
                <a:latin typeface="Times New Roman"/>
                <a:cs typeface="Times New Roman"/>
              </a:rPr>
              <a:t>Я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хочу,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чтоб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вы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моих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Пирогов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поели.</a:t>
            </a:r>
            <a:endParaRPr sz="1200">
              <a:latin typeface="Times New Roman"/>
              <a:cs typeface="Times New Roman"/>
            </a:endParaRPr>
          </a:p>
          <a:p>
            <a:pPr marL="462280">
              <a:lnSpc>
                <a:spcPct val="100000"/>
              </a:lnSpc>
              <a:spcBef>
                <a:spcPts val="635"/>
              </a:spcBef>
            </a:pPr>
            <a:r>
              <a:rPr sz="1200" i="1" spc="-5" dirty="0">
                <a:latin typeface="Times New Roman"/>
                <a:cs typeface="Times New Roman"/>
              </a:rPr>
              <a:t>Припев: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2482" y="5010404"/>
            <a:ext cx="1675130" cy="1341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37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3.Будем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песни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распевать,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Стоя на крылечке.</a:t>
            </a:r>
            <a:endParaRPr sz="1200">
              <a:latin typeface="Times New Roman"/>
              <a:cs typeface="Times New Roman"/>
            </a:endParaRPr>
          </a:p>
          <a:p>
            <a:pPr marL="12700" marR="20320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Будем "Барыню" плясать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выходом </a:t>
            </a:r>
            <a:r>
              <a:rPr sz="1200" dirty="0">
                <a:latin typeface="Times New Roman"/>
                <a:cs typeface="Times New Roman"/>
              </a:rPr>
              <a:t>от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печки.</a:t>
            </a:r>
            <a:endParaRPr sz="1200">
              <a:latin typeface="Times New Roman"/>
              <a:cs typeface="Times New Roman"/>
            </a:endParaRPr>
          </a:p>
          <a:p>
            <a:pPr marL="911225">
              <a:lnSpc>
                <a:spcPct val="100000"/>
              </a:lnSpc>
              <a:spcBef>
                <a:spcPts val="635"/>
              </a:spcBef>
            </a:pPr>
            <a:r>
              <a:rPr sz="1200" i="1" spc="-5" dirty="0">
                <a:latin typeface="Times New Roman"/>
                <a:cs typeface="Times New Roman"/>
              </a:rPr>
              <a:t>Припев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82800" y="2024378"/>
            <a:ext cx="6896734" cy="3043555"/>
          </a:xfrm>
          <a:prstGeom prst="rect">
            <a:avLst/>
          </a:prstGeom>
        </p:spPr>
      </p:pic>
      <p:pic>
        <p:nvPicPr>
          <p:cNvPr id="9" name="teatr-pesni-alton-pirog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9635" y="63368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2738881"/>
            <a:ext cx="2049145" cy="238950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1200" b="1" spc="-5" dirty="0">
                <a:latin typeface="Times New Roman"/>
                <a:cs typeface="Times New Roman"/>
              </a:rPr>
              <a:t>Ведущий</a:t>
            </a:r>
            <a:endParaRPr sz="1200">
              <a:latin typeface="Times New Roman"/>
              <a:cs typeface="Times New Roman"/>
            </a:endParaRPr>
          </a:p>
          <a:p>
            <a:pPr marL="12700" marR="382270">
              <a:lnSpc>
                <a:spcPts val="2070"/>
              </a:lnSpc>
              <a:spcBef>
                <a:spcPts val="165"/>
              </a:spcBef>
            </a:pPr>
            <a:r>
              <a:rPr sz="1200" spc="-5" dirty="0">
                <a:latin typeface="Times New Roman"/>
                <a:cs typeface="Times New Roman"/>
              </a:rPr>
              <a:t>Музыкальная прогулка 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Всем затронула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сердца. 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Заглянули </a:t>
            </a:r>
            <a:r>
              <a:rPr sz="1200" dirty="0">
                <a:latin typeface="Times New Roman"/>
                <a:cs typeface="Times New Roman"/>
              </a:rPr>
              <a:t>в </a:t>
            </a:r>
            <a:r>
              <a:rPr sz="1200" spc="-5" dirty="0">
                <a:latin typeface="Times New Roman"/>
                <a:cs typeface="Times New Roman"/>
              </a:rPr>
              <a:t>старину мы 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Может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быть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не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до</a:t>
            </a:r>
            <a:r>
              <a:rPr sz="1200" spc="-5" dirty="0">
                <a:latin typeface="Times New Roman"/>
                <a:cs typeface="Times New Roman"/>
              </a:rPr>
              <a:t> конца: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ts val="2070"/>
              </a:lnSpc>
            </a:pPr>
            <a:r>
              <a:rPr sz="1200" spc="-5" dirty="0">
                <a:latin typeface="Times New Roman"/>
                <a:cs typeface="Times New Roman"/>
              </a:rPr>
              <a:t>Всех не спеть частушек, песен,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Добрых </a:t>
            </a:r>
            <a:r>
              <a:rPr sz="1200" dirty="0">
                <a:latin typeface="Times New Roman"/>
                <a:cs typeface="Times New Roman"/>
              </a:rPr>
              <a:t>слов </a:t>
            </a:r>
            <a:r>
              <a:rPr sz="1200" spc="-5" dirty="0">
                <a:latin typeface="Times New Roman"/>
                <a:cs typeface="Times New Roman"/>
              </a:rPr>
              <a:t>всех не сказать. 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Край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любимый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наш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чудесный,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200" spc="-5" dirty="0">
                <a:latin typeface="Times New Roman"/>
                <a:cs typeface="Times New Roman"/>
              </a:rPr>
              <a:t>Как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вся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Россия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–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Мать!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85898" y="5248147"/>
            <a:ext cx="57207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i="1" spc="-5" dirty="0" smtClean="0">
                <a:latin typeface="Times New Roman"/>
                <a:cs typeface="Times New Roman"/>
              </a:rPr>
              <a:t>Занятие </a:t>
            </a:r>
            <a:r>
              <a:rPr sz="1200" i="1" spc="-5" dirty="0" err="1" smtClean="0">
                <a:latin typeface="Times New Roman"/>
                <a:cs typeface="Times New Roman"/>
              </a:rPr>
              <a:t>заканчивается</a:t>
            </a:r>
            <a:r>
              <a:rPr sz="1200" i="1" spc="15" dirty="0" smtClean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чаепитием,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кроссворды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ребята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забирают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с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собой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на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память.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02889" y="352297"/>
            <a:ext cx="1663700" cy="3442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67030">
              <a:lnSpc>
                <a:spcPct val="1438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Пироги, </a:t>
            </a:r>
            <a:r>
              <a:rPr sz="1200" dirty="0">
                <a:latin typeface="Times New Roman"/>
                <a:cs typeface="Times New Roman"/>
              </a:rPr>
              <a:t>пироги 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Пышные, вкусные. 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Пироги,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пироги</a:t>
            </a:r>
            <a:endParaRPr sz="1200">
              <a:latin typeface="Times New Roman"/>
              <a:cs typeface="Times New Roman"/>
            </a:endParaRPr>
          </a:p>
          <a:p>
            <a:pPr marL="12700" marR="97790">
              <a:lnSpc>
                <a:spcPct val="143700"/>
              </a:lnSpc>
            </a:pPr>
            <a:r>
              <a:rPr sz="1200" dirty="0">
                <a:latin typeface="Times New Roman"/>
                <a:cs typeface="Times New Roman"/>
              </a:rPr>
              <a:t>С мясом, с </a:t>
            </a:r>
            <a:r>
              <a:rPr sz="1200" spc="-5" dirty="0">
                <a:latin typeface="Times New Roman"/>
                <a:cs typeface="Times New Roman"/>
              </a:rPr>
              <a:t>капустою. </a:t>
            </a:r>
            <a:r>
              <a:rPr sz="1200" dirty="0">
                <a:latin typeface="Times New Roman"/>
                <a:cs typeface="Times New Roman"/>
              </a:rPr>
              <a:t> 2.С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пирогами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будет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чай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мятою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 </a:t>
            </a:r>
            <a:r>
              <a:rPr sz="1200" spc="-5" dirty="0">
                <a:latin typeface="Times New Roman"/>
                <a:cs typeface="Times New Roman"/>
              </a:rPr>
              <a:t>хмелем.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Эй, подружка, не скучай,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Наливай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полнее!</a:t>
            </a:r>
            <a:endParaRPr sz="1200">
              <a:latin typeface="Times New Roman"/>
              <a:cs typeface="Times New Roman"/>
            </a:endParaRPr>
          </a:p>
          <a:p>
            <a:pPr marL="12700" marR="271145" indent="899160">
              <a:lnSpc>
                <a:spcPct val="143500"/>
              </a:lnSpc>
              <a:spcBef>
                <a:spcPts val="10"/>
              </a:spcBef>
            </a:pPr>
            <a:r>
              <a:rPr sz="1200" i="1" spc="-5" dirty="0">
                <a:latin typeface="Times New Roman"/>
                <a:cs typeface="Times New Roman"/>
              </a:rPr>
              <a:t>П</a:t>
            </a:r>
            <a:r>
              <a:rPr sz="1200" i="1" dirty="0">
                <a:latin typeface="Times New Roman"/>
                <a:cs typeface="Times New Roman"/>
              </a:rPr>
              <a:t>рипев  </a:t>
            </a:r>
            <a:r>
              <a:rPr sz="1200" spc="-5" dirty="0">
                <a:latin typeface="Times New Roman"/>
                <a:cs typeface="Times New Roman"/>
              </a:rPr>
              <a:t>Пироги, </a:t>
            </a:r>
            <a:r>
              <a:rPr sz="1200" dirty="0">
                <a:latin typeface="Times New Roman"/>
                <a:cs typeface="Times New Roman"/>
              </a:rPr>
              <a:t>пироги 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Пышные,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вкусные.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200" spc="-5" dirty="0">
                <a:latin typeface="Times New Roman"/>
                <a:cs typeface="Times New Roman"/>
              </a:rPr>
              <a:t>Пироги,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пироги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200" dirty="0">
                <a:latin typeface="Times New Roman"/>
                <a:cs typeface="Times New Roman"/>
              </a:rPr>
              <a:t>С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мясом,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капустою.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72482" y="352297"/>
            <a:ext cx="1694180" cy="3442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5609">
              <a:lnSpc>
                <a:spcPct val="1438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Пироги, </a:t>
            </a:r>
            <a:r>
              <a:rPr sz="1200" dirty="0">
                <a:latin typeface="Times New Roman"/>
                <a:cs typeface="Times New Roman"/>
              </a:rPr>
              <a:t>пироги 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Пышные,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вкусные.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Пироги,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пироги</a:t>
            </a:r>
            <a:endParaRPr sz="1200">
              <a:latin typeface="Times New Roman"/>
              <a:cs typeface="Times New Roman"/>
            </a:endParaRPr>
          </a:p>
          <a:p>
            <a:pPr marL="12700" marR="59055">
              <a:lnSpc>
                <a:spcPct val="143700"/>
              </a:lnSpc>
            </a:pPr>
            <a:r>
              <a:rPr sz="1200" dirty="0">
                <a:latin typeface="Times New Roman"/>
                <a:cs typeface="Times New Roman"/>
              </a:rPr>
              <a:t>С мясом, с </a:t>
            </a:r>
            <a:r>
              <a:rPr sz="1200" spc="-5" dirty="0">
                <a:latin typeface="Times New Roman"/>
                <a:cs typeface="Times New Roman"/>
              </a:rPr>
              <a:t>капустою. </a:t>
            </a:r>
            <a:r>
              <a:rPr sz="1200" dirty="0">
                <a:latin typeface="Times New Roman"/>
                <a:cs typeface="Times New Roman"/>
              </a:rPr>
              <a:t> 4.Мы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о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вкусных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пирогах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Спели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вам частушки.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Ах, спасибо, что пришли,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Душеньки-подружки!</a:t>
            </a:r>
            <a:endParaRPr sz="1200">
              <a:latin typeface="Times New Roman"/>
              <a:cs typeface="Times New Roman"/>
            </a:endParaRPr>
          </a:p>
          <a:p>
            <a:pPr marL="12700" marR="301625" indent="899160">
              <a:lnSpc>
                <a:spcPct val="143500"/>
              </a:lnSpc>
              <a:spcBef>
                <a:spcPts val="10"/>
              </a:spcBef>
            </a:pPr>
            <a:r>
              <a:rPr sz="1200" i="1" spc="-5" dirty="0">
                <a:latin typeface="Times New Roman"/>
                <a:cs typeface="Times New Roman"/>
              </a:rPr>
              <a:t>П</a:t>
            </a:r>
            <a:r>
              <a:rPr sz="1200" i="1" dirty="0">
                <a:latin typeface="Times New Roman"/>
                <a:cs typeface="Times New Roman"/>
              </a:rPr>
              <a:t>рипев  </a:t>
            </a:r>
            <a:r>
              <a:rPr sz="1200" spc="-5" dirty="0">
                <a:latin typeface="Times New Roman"/>
                <a:cs typeface="Times New Roman"/>
              </a:rPr>
              <a:t>Пироги, </a:t>
            </a:r>
            <a:r>
              <a:rPr sz="1200" dirty="0">
                <a:latin typeface="Times New Roman"/>
                <a:cs typeface="Times New Roman"/>
              </a:rPr>
              <a:t>пироги 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Пышные,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вкусные.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200" spc="-5" dirty="0">
                <a:latin typeface="Times New Roman"/>
                <a:cs typeface="Times New Roman"/>
              </a:rPr>
              <a:t>Пироги,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пироги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200" dirty="0">
                <a:latin typeface="Times New Roman"/>
                <a:cs typeface="Times New Roman"/>
              </a:rPr>
              <a:t>С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мясом,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капустою.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52298" y="917002"/>
            <a:ext cx="318706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b="1" spc="-5" dirty="0">
                <a:latin typeface="Times New Roman"/>
                <a:cs typeface="Times New Roman"/>
              </a:rPr>
              <a:t>Список источников информации</a:t>
            </a:r>
            <a:r>
              <a:rPr sz="1100" b="1" spc="-1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Times New Roman"/>
                <a:cs typeface="Times New Roman"/>
              </a:rPr>
              <a:t>и иллюстраций: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500" y="1078484"/>
            <a:ext cx="8118475" cy="343916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1200" b="1" spc="-5" dirty="0">
                <a:latin typeface="Times New Roman"/>
                <a:cs typeface="Times New Roman"/>
              </a:rPr>
              <a:t>Литература:</a:t>
            </a:r>
            <a:endParaRPr sz="1200" dirty="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spcBef>
                <a:spcPts val="620"/>
              </a:spcBef>
              <a:buAutoNum type="arabicPeriod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Аникин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Б.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«Русские пословицы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-5" dirty="0">
                <a:latin typeface="Times New Roman"/>
                <a:cs typeface="Times New Roman"/>
              </a:rPr>
              <a:t> поговорки», </a:t>
            </a:r>
            <a:r>
              <a:rPr sz="1200" dirty="0">
                <a:latin typeface="Times New Roman"/>
                <a:cs typeface="Times New Roman"/>
              </a:rPr>
              <a:t>М., 1989.</a:t>
            </a:r>
          </a:p>
          <a:p>
            <a:pPr marL="469900" indent="-228600">
              <a:lnSpc>
                <a:spcPct val="100000"/>
              </a:lnSpc>
              <a:spcBef>
                <a:spcPts val="630"/>
              </a:spcBef>
              <a:buAutoNum type="arabicPeriod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Гилярова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Н.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Н.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«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Хрестоматия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по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русскому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народному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творчеству»;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Москва</a:t>
            </a:r>
            <a:r>
              <a:rPr sz="1200" spc="3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ООО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«Издательство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РОДНИКЪ»,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1996.</a:t>
            </a:r>
          </a:p>
          <a:p>
            <a:pPr marL="469900" indent="-228600">
              <a:lnSpc>
                <a:spcPct val="100000"/>
              </a:lnSpc>
              <a:spcBef>
                <a:spcPts val="630"/>
              </a:spcBef>
              <a:buAutoNum type="arabicPeriod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«Гусельки».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Песни</a:t>
            </a:r>
            <a:r>
              <a:rPr sz="1200" dirty="0">
                <a:latin typeface="Times New Roman"/>
                <a:cs typeface="Times New Roman"/>
              </a:rPr>
              <a:t> и </a:t>
            </a:r>
            <a:r>
              <a:rPr sz="1200" spc="-5" dirty="0">
                <a:latin typeface="Times New Roman"/>
                <a:cs typeface="Times New Roman"/>
              </a:rPr>
              <a:t>стихи</a:t>
            </a:r>
            <a:r>
              <a:rPr sz="1200" dirty="0">
                <a:latin typeface="Times New Roman"/>
                <a:cs typeface="Times New Roman"/>
              </a:rPr>
              <a:t> для </a:t>
            </a:r>
            <a:r>
              <a:rPr sz="1200" spc="-5" dirty="0">
                <a:latin typeface="Times New Roman"/>
                <a:cs typeface="Times New Roman"/>
              </a:rPr>
              <a:t>младшего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школьного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возраста.</a:t>
            </a:r>
            <a:r>
              <a:rPr sz="1200" spc="30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1978.</a:t>
            </a:r>
          </a:p>
          <a:p>
            <a:pPr marL="469900" indent="-228600">
              <a:lnSpc>
                <a:spcPct val="100000"/>
              </a:lnSpc>
              <a:spcBef>
                <a:spcPts val="630"/>
              </a:spcBef>
              <a:buAutoNum type="arabicPeriod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«Заинька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во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садочке»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Составители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Л.В.Суровяк,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Н.А.Тарасевич.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«КНИЖИЦА»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Новосибирск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2004.</a:t>
            </a:r>
          </a:p>
          <a:p>
            <a:pPr marL="466090" indent="-226695">
              <a:lnSpc>
                <a:spcPct val="100000"/>
              </a:lnSpc>
              <a:spcBef>
                <a:spcPts val="630"/>
              </a:spcBef>
              <a:buAutoNum type="arabicPeriod"/>
              <a:tabLst>
                <a:tab pos="466090" algn="l"/>
              </a:tabLst>
            </a:pPr>
            <a:r>
              <a:rPr sz="1200" spc="-5" dirty="0">
                <a:latin typeface="Times New Roman"/>
                <a:cs typeface="Times New Roman"/>
              </a:rPr>
              <a:t>Материалы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архивов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Нижегородского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дома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фольклора.</a:t>
            </a:r>
            <a:endParaRPr sz="1200" dirty="0">
              <a:latin typeface="Times New Roman"/>
              <a:cs typeface="Times New Roman"/>
            </a:endParaRPr>
          </a:p>
          <a:p>
            <a:pPr marL="466090" indent="-226695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466090" algn="l"/>
              </a:tabLst>
            </a:pPr>
            <a:r>
              <a:rPr sz="1200" spc="-5" dirty="0">
                <a:latin typeface="Times New Roman"/>
                <a:cs typeface="Times New Roman"/>
              </a:rPr>
              <a:t>«Музыкальный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руководитель» </a:t>
            </a:r>
            <a:r>
              <a:rPr sz="1200" dirty="0">
                <a:latin typeface="Times New Roman"/>
                <a:cs typeface="Times New Roman"/>
              </a:rPr>
              <a:t>№3,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2012.</a:t>
            </a: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latin typeface="Times New Roman"/>
                <a:cs typeface="Times New Roman"/>
              </a:rPr>
              <a:t>Сайты</a:t>
            </a:r>
            <a:r>
              <a:rPr sz="1200" b="1" spc="-2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в</a:t>
            </a:r>
            <a:r>
              <a:rPr sz="1200" b="1" spc="-2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Интернете:</a:t>
            </a:r>
            <a:endParaRPr sz="1200" dirty="0">
              <a:latin typeface="Times New Roman"/>
              <a:cs typeface="Times New Roman"/>
            </a:endParaRPr>
          </a:p>
          <a:p>
            <a:pPr marL="241300">
              <a:lnSpc>
                <a:spcPct val="100000"/>
              </a:lnSpc>
              <a:spcBef>
                <a:spcPts val="615"/>
              </a:spcBef>
            </a:pPr>
            <a:r>
              <a:rPr sz="1200" dirty="0">
                <a:latin typeface="Times New Roman"/>
                <a:cs typeface="Times New Roman"/>
              </a:rPr>
              <a:t>1.  </a:t>
            </a:r>
            <a:r>
              <a:rPr sz="1200" spc="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2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http://alekseev.numi.ru/pirogi.php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200" b="1" spc="-5" dirty="0">
                <a:latin typeface="Times New Roman"/>
                <a:cs typeface="Times New Roman"/>
              </a:rPr>
              <a:t>Иллюстрации:</a:t>
            </a:r>
            <a:endParaRPr sz="1200" dirty="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spcBef>
                <a:spcPts val="615"/>
              </a:spcBef>
              <a:buClr>
                <a:srgbClr val="000000"/>
              </a:buClr>
              <a:buAutoNum type="arabicPeriod"/>
              <a:tabLst>
                <a:tab pos="469900" algn="l"/>
              </a:tabLst>
            </a:pPr>
            <a:r>
              <a:rPr sz="12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http://www.materinstvo.ru/</a:t>
            </a:r>
            <a:endParaRPr sz="1200" dirty="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spcBef>
                <a:spcPts val="630"/>
              </a:spcBef>
              <a:buClr>
                <a:srgbClr val="000000"/>
              </a:buClr>
              <a:buFont typeface="Times New Roman"/>
              <a:buAutoNum type="arabicPeriod"/>
              <a:tabLst>
                <a:tab pos="469900" algn="l"/>
              </a:tabLst>
            </a:pPr>
            <a:r>
              <a:rPr sz="12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4"/>
              </a:rPr>
              <a:t>http://www.lenagold.ru/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46100" y="657225"/>
            <a:ext cx="9803765" cy="4727576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25"/>
              </a:spcBef>
            </a:pPr>
            <a:r>
              <a:rPr sz="1200" b="1" spc="-5" dirty="0" smtClean="0">
                <a:latin typeface="Times New Roman"/>
                <a:cs typeface="Times New Roman"/>
              </a:rPr>
              <a:t>«ПЕСН</a:t>
            </a:r>
            <a:r>
              <a:rPr lang="ru-RU" sz="1200" b="1" spc="-5" dirty="0" smtClean="0">
                <a:latin typeface="Times New Roman"/>
                <a:cs typeface="Times New Roman"/>
              </a:rPr>
              <a:t>И РУССКИЕ ПОЕМ</a:t>
            </a:r>
            <a:r>
              <a:rPr sz="1200" b="1" spc="-5" dirty="0" smtClean="0">
                <a:latin typeface="Times New Roman"/>
                <a:cs typeface="Times New Roman"/>
              </a:rPr>
              <a:t>!»</a:t>
            </a:r>
            <a:endParaRPr sz="1200" dirty="0">
              <a:latin typeface="Times New Roman"/>
              <a:cs typeface="Times New Roman"/>
            </a:endParaRPr>
          </a:p>
          <a:p>
            <a:pPr marL="3085465" marR="3077845" algn="ctr">
              <a:lnSpc>
                <a:spcPts val="2070"/>
              </a:lnSpc>
              <a:spcBef>
                <a:spcPts val="165"/>
              </a:spcBef>
            </a:pPr>
            <a:r>
              <a:rPr lang="ru-RU" sz="1200" i="1" spc="-5" dirty="0" smtClean="0">
                <a:latin typeface="Times New Roman"/>
                <a:cs typeface="Times New Roman"/>
              </a:rPr>
              <a:t>Ф</a:t>
            </a:r>
            <a:r>
              <a:rPr sz="1200" i="1" spc="-5" dirty="0" err="1" smtClean="0">
                <a:latin typeface="Times New Roman"/>
                <a:cs typeface="Times New Roman"/>
              </a:rPr>
              <a:t>ольклор</a:t>
            </a:r>
            <a:r>
              <a:rPr lang="ru-RU" sz="1200" i="1" spc="-5" dirty="0" err="1" smtClean="0">
                <a:latin typeface="Times New Roman"/>
                <a:cs typeface="Times New Roman"/>
              </a:rPr>
              <a:t>ный</a:t>
            </a:r>
            <a:r>
              <a:rPr lang="ru-RU" sz="1200" i="1" spc="-5" dirty="0" smtClean="0">
                <a:latin typeface="Times New Roman"/>
                <a:cs typeface="Times New Roman"/>
              </a:rPr>
              <a:t> праздник</a:t>
            </a:r>
            <a:r>
              <a:rPr sz="1200" i="1" spc="-5" dirty="0" smtClean="0">
                <a:latin typeface="Times New Roman"/>
                <a:cs typeface="Times New Roman"/>
              </a:rPr>
              <a:t> </a:t>
            </a:r>
            <a:r>
              <a:rPr sz="1200" i="1" spc="-285" dirty="0" smtClean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для младших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школьников.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i="1" spc="-5" dirty="0">
                <a:latin typeface="Times New Roman"/>
                <a:cs typeface="Times New Roman"/>
              </a:rPr>
              <a:t>Пояснительная</a:t>
            </a:r>
            <a:r>
              <a:rPr sz="1200" i="1" spc="-2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записка.</a:t>
            </a:r>
            <a:endParaRPr sz="1200" dirty="0">
              <a:latin typeface="Times New Roman"/>
              <a:cs typeface="Times New Roman"/>
            </a:endParaRPr>
          </a:p>
          <a:p>
            <a:pPr marL="12700" marR="5080" indent="152400">
              <a:lnSpc>
                <a:spcPts val="2070"/>
              </a:lnSpc>
              <a:spcBef>
                <a:spcPts val="165"/>
              </a:spcBef>
              <a:tabLst>
                <a:tab pos="7243445" algn="l"/>
              </a:tabLst>
            </a:pPr>
            <a:r>
              <a:rPr sz="1200" dirty="0">
                <a:latin typeface="Times New Roman"/>
                <a:cs typeface="Times New Roman"/>
              </a:rPr>
              <a:t>В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5" dirty="0" err="1" smtClean="0">
                <a:latin typeface="Times New Roman"/>
                <a:cs typeface="Times New Roman"/>
              </a:rPr>
              <a:t>рамках</a:t>
            </a:r>
            <a:r>
              <a:rPr lang="ru-RU" sz="1200" spc="-5" dirty="0" smtClean="0">
                <a:latin typeface="Times New Roman"/>
                <a:cs typeface="Times New Roman"/>
              </a:rPr>
              <a:t> занятия по внеурочной деятельности</a:t>
            </a:r>
            <a:r>
              <a:rPr sz="1200" spc="615" dirty="0" smtClean="0">
                <a:latin typeface="Times New Roman"/>
                <a:cs typeface="Times New Roman"/>
              </a:rPr>
              <a:t> </a:t>
            </a:r>
            <a:r>
              <a:rPr sz="1200" spc="-5" dirty="0" err="1" smtClean="0">
                <a:latin typeface="Times New Roman"/>
                <a:cs typeface="Times New Roman"/>
              </a:rPr>
              <a:t>происходит</a:t>
            </a:r>
            <a:r>
              <a:rPr sz="1200" spc="155" dirty="0" smtClean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обобщение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знаний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 err="1">
                <a:latin typeface="Times New Roman"/>
                <a:cs typeface="Times New Roman"/>
              </a:rPr>
              <a:t>школьников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dirty="0" smtClean="0">
                <a:latin typeface="Times New Roman"/>
                <a:cs typeface="Times New Roman"/>
              </a:rPr>
              <a:t>о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Times New Roman"/>
                <a:cs typeface="Times New Roman"/>
              </a:rPr>
              <a:t>русском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фольклоре.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lang="ru-RU" sz="1200" spc="130" dirty="0" smtClean="0">
                <a:latin typeface="Times New Roman"/>
                <a:cs typeface="Times New Roman"/>
              </a:rPr>
              <a:t> Занятие </a:t>
            </a:r>
            <a:r>
              <a:rPr sz="1200" spc="-5" dirty="0" err="1" smtClean="0">
                <a:latin typeface="Times New Roman"/>
                <a:cs typeface="Times New Roman"/>
              </a:rPr>
              <a:t>можно</a:t>
            </a:r>
            <a:r>
              <a:rPr sz="1200" spc="-5" dirty="0" smtClean="0">
                <a:latin typeface="Times New Roman"/>
                <a:cs typeface="Times New Roman"/>
              </a:rPr>
              <a:t> </a:t>
            </a:r>
            <a:r>
              <a:rPr sz="1200" spc="-285" dirty="0" smtClean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приурочить </a:t>
            </a:r>
            <a:r>
              <a:rPr sz="1200" dirty="0">
                <a:latin typeface="Times New Roman"/>
                <a:cs typeface="Times New Roman"/>
              </a:rPr>
              <a:t>к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любому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традиционному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русскому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празднику: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Масленице,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 err="1" smtClean="0">
                <a:latin typeface="Times New Roman"/>
                <a:cs typeface="Times New Roman"/>
              </a:rPr>
              <a:t>Рождеству</a:t>
            </a:r>
            <a:r>
              <a:rPr sz="1200" spc="-5" dirty="0">
                <a:latin typeface="Times New Roman"/>
                <a:cs typeface="Times New Roman"/>
              </a:rPr>
              <a:t>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а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так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же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к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школьной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неделе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народного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творчества.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200" b="1" spc="-5" dirty="0">
                <a:latin typeface="Times New Roman"/>
                <a:cs typeface="Times New Roman"/>
              </a:rPr>
              <a:t>Тип</a:t>
            </a:r>
            <a:r>
              <a:rPr sz="1200" b="1" spc="-4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занятия: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1200" spc="-5" dirty="0">
                <a:latin typeface="Times New Roman"/>
                <a:cs typeface="Times New Roman"/>
              </a:rPr>
              <a:t>обобщение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форме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путешествия.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200" b="1" spc="-5" dirty="0">
                <a:latin typeface="Times New Roman"/>
                <a:cs typeface="Times New Roman"/>
              </a:rPr>
              <a:t>Цель</a:t>
            </a:r>
            <a:r>
              <a:rPr sz="1200" b="1" spc="-3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занятия: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1200" spc="-5" dirty="0">
                <a:latin typeface="Times New Roman"/>
                <a:cs typeface="Times New Roman"/>
              </a:rPr>
              <a:t>обобщение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знаний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школьников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о  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русском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фольклоре:</a:t>
            </a:r>
            <a:r>
              <a:rPr sz="1200" spc="6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пословицах,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поговорках,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народной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песне.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200" b="1" spc="-5" dirty="0">
                <a:latin typeface="Times New Roman"/>
                <a:cs typeface="Times New Roman"/>
              </a:rPr>
              <a:t>Задачи:</a:t>
            </a:r>
            <a:endParaRPr sz="1200" dirty="0">
              <a:latin typeface="Times New Roman"/>
              <a:cs typeface="Times New Roman"/>
            </a:endParaRPr>
          </a:p>
          <a:p>
            <a:pPr marL="101600" indent="-89535">
              <a:lnSpc>
                <a:spcPct val="100000"/>
              </a:lnSpc>
              <a:spcBef>
                <a:spcPts val="620"/>
              </a:spcBef>
              <a:buChar char="-"/>
              <a:tabLst>
                <a:tab pos="102235" algn="l"/>
              </a:tabLst>
            </a:pPr>
            <a:r>
              <a:rPr sz="1200" spc="-5" dirty="0">
                <a:latin typeface="Times New Roman"/>
                <a:cs typeface="Times New Roman"/>
              </a:rPr>
              <a:t>воспитание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патриотических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чувств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позитивного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отношения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к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народному</a:t>
            </a:r>
            <a:r>
              <a:rPr sz="1200" spc="3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творчеству,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культуры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слушания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музыки.</a:t>
            </a:r>
            <a:endParaRPr sz="1200" dirty="0">
              <a:latin typeface="Times New Roman"/>
              <a:cs typeface="Times New Roman"/>
            </a:endParaRPr>
          </a:p>
          <a:p>
            <a:pPr marL="101600" indent="-89535">
              <a:lnSpc>
                <a:spcPct val="100000"/>
              </a:lnSpc>
              <a:spcBef>
                <a:spcPts val="630"/>
              </a:spcBef>
              <a:buChar char="-"/>
              <a:tabLst>
                <a:tab pos="102235" algn="l"/>
              </a:tabLst>
            </a:pPr>
            <a:r>
              <a:rPr sz="1200" spc="-5" dirty="0">
                <a:latin typeface="Times New Roman"/>
                <a:cs typeface="Times New Roman"/>
              </a:rPr>
              <a:t>возрождение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обычая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музицирования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кругу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друзей,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семье,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миру.</a:t>
            </a:r>
            <a:endParaRPr sz="1200" dirty="0">
              <a:latin typeface="Times New Roman"/>
              <a:cs typeface="Times New Roman"/>
            </a:endParaRPr>
          </a:p>
          <a:p>
            <a:pPr marL="101600" indent="-89535">
              <a:lnSpc>
                <a:spcPct val="100000"/>
              </a:lnSpc>
              <a:spcBef>
                <a:spcPts val="630"/>
              </a:spcBef>
              <a:buChar char="-"/>
              <a:tabLst>
                <a:tab pos="102235" algn="l"/>
              </a:tabLst>
            </a:pPr>
            <a:r>
              <a:rPr sz="1200" spc="-5" dirty="0">
                <a:latin typeface="Times New Roman"/>
                <a:cs typeface="Times New Roman"/>
              </a:rPr>
              <a:t>развитие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музыкальных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способностей,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вокальных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навыков,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умения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определять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жанры</a:t>
            </a:r>
            <a:r>
              <a:rPr sz="1200" spc="3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русской</a:t>
            </a:r>
            <a:r>
              <a:rPr sz="1200" spc="3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народной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песни.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200" b="1" spc="-5" dirty="0">
                <a:latin typeface="Times New Roman"/>
                <a:cs typeface="Times New Roman"/>
              </a:rPr>
              <a:t>Оборудование</a:t>
            </a:r>
            <a:r>
              <a:rPr sz="1200" b="1" spc="-2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и</a:t>
            </a:r>
            <a:r>
              <a:rPr sz="1200" b="1" spc="-2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материалы:</a:t>
            </a:r>
            <a:endParaRPr sz="1200" dirty="0">
              <a:latin typeface="Times New Roman"/>
              <a:cs typeface="Times New Roman"/>
            </a:endParaRPr>
          </a:p>
          <a:p>
            <a:pPr marL="12700" marR="5080">
              <a:lnSpc>
                <a:spcPts val="2070"/>
              </a:lnSpc>
              <a:spcBef>
                <a:spcPts val="160"/>
              </a:spcBef>
            </a:pPr>
            <a:r>
              <a:rPr sz="1200" spc="-5" dirty="0">
                <a:latin typeface="Times New Roman"/>
                <a:cs typeface="Times New Roman"/>
              </a:rPr>
              <a:t>компьютер,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колонки,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экран,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презентация-игра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«Музыкальное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путешествие»,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карта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путешествия,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жетоны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качестве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награды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активным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участникам 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конкурса,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яблоко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для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частушечной эстафеты.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200" b="1" spc="-5" dirty="0">
                <a:latin typeface="Times New Roman"/>
                <a:cs typeface="Times New Roman"/>
              </a:rPr>
              <a:t>Предварительная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работа.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5583" y="353124"/>
            <a:ext cx="9485630" cy="1856534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200" i="1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Педагог:</a:t>
            </a:r>
            <a:endParaRPr sz="1200" dirty="0">
              <a:latin typeface="Times New Roman"/>
              <a:cs typeface="Times New Roman"/>
            </a:endParaRPr>
          </a:p>
          <a:p>
            <a:pPr marL="12700" marR="5080">
              <a:lnSpc>
                <a:spcPct val="143700"/>
              </a:lnSpc>
            </a:pPr>
            <a:r>
              <a:rPr sz="1200" dirty="0">
                <a:latin typeface="Times New Roman"/>
                <a:cs typeface="Times New Roman"/>
              </a:rPr>
              <a:t>- </a:t>
            </a:r>
            <a:r>
              <a:rPr sz="1200" spc="-5" dirty="0">
                <a:latin typeface="Times New Roman"/>
                <a:cs typeface="Times New Roman"/>
              </a:rPr>
              <a:t>Готовит </a:t>
            </a:r>
            <a:r>
              <a:rPr sz="1200" dirty="0">
                <a:latin typeface="Times New Roman"/>
                <a:cs typeface="Times New Roman"/>
              </a:rPr>
              <a:t>карту </a:t>
            </a:r>
            <a:r>
              <a:rPr sz="1200" spc="-5" dirty="0">
                <a:latin typeface="Times New Roman"/>
                <a:cs typeface="Times New Roman"/>
              </a:rPr>
              <a:t>путешествия </a:t>
            </a:r>
            <a:r>
              <a:rPr sz="1200" dirty="0">
                <a:latin typeface="Times New Roman"/>
                <a:cs typeface="Times New Roman"/>
              </a:rPr>
              <a:t>с остановочными </a:t>
            </a:r>
            <a:r>
              <a:rPr sz="1200" spc="-5" dirty="0">
                <a:latin typeface="Times New Roman"/>
                <a:cs typeface="Times New Roman"/>
              </a:rPr>
              <a:t>пунктами: </a:t>
            </a:r>
            <a:r>
              <a:rPr sz="1200" dirty="0">
                <a:latin typeface="Times New Roman"/>
                <a:cs typeface="Times New Roman"/>
              </a:rPr>
              <a:t>«Река», «деревня Веселушка», «Сестрица», «Мишкина опушка», «деревня </a:t>
            </a:r>
            <a:r>
              <a:rPr sz="1200" spc="-10" dirty="0">
                <a:latin typeface="Times New Roman"/>
                <a:cs typeface="Times New Roman"/>
              </a:rPr>
              <a:t>Гармошка»;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solidFill>
                  <a:srgbClr val="7F0000"/>
                </a:solidFill>
                <a:latin typeface="Times New Roman"/>
                <a:cs typeface="Times New Roman"/>
              </a:rPr>
              <a:t>кроссворд </a:t>
            </a:r>
            <a:r>
              <a:rPr sz="1200" b="1" dirty="0">
                <a:solidFill>
                  <a:srgbClr val="7F0000"/>
                </a:solidFill>
                <a:latin typeface="Times New Roman"/>
                <a:cs typeface="Times New Roman"/>
              </a:rPr>
              <a:t>«Песни </a:t>
            </a:r>
            <a:r>
              <a:rPr sz="1200" b="1" spc="-5" dirty="0" err="1">
                <a:solidFill>
                  <a:srgbClr val="7F0000"/>
                </a:solidFill>
                <a:latin typeface="Times New Roman"/>
                <a:cs typeface="Times New Roman"/>
              </a:rPr>
              <a:t>русские</a:t>
            </a:r>
            <a:r>
              <a:rPr sz="1200" b="1" spc="-5" dirty="0">
                <a:solidFill>
                  <a:srgbClr val="7F0000"/>
                </a:solidFill>
                <a:latin typeface="Times New Roman"/>
                <a:cs typeface="Times New Roman"/>
              </a:rPr>
              <a:t> </a:t>
            </a:r>
            <a:r>
              <a:rPr sz="1200" b="1" spc="-5" dirty="0" err="1" smtClean="0">
                <a:solidFill>
                  <a:srgbClr val="7F0000"/>
                </a:solidFill>
                <a:latin typeface="Times New Roman"/>
                <a:cs typeface="Times New Roman"/>
              </a:rPr>
              <a:t>поем</a:t>
            </a:r>
            <a:r>
              <a:rPr sz="1200" b="1" spc="-5" dirty="0" smtClean="0">
                <a:solidFill>
                  <a:srgbClr val="7F0000"/>
                </a:solidFill>
                <a:latin typeface="Times New Roman"/>
                <a:cs typeface="Times New Roman"/>
              </a:rPr>
              <a:t>»</a:t>
            </a:r>
            <a:r>
              <a:rPr lang="ru-RU" sz="1200" b="1" spc="-5" dirty="0" smtClean="0">
                <a:solidFill>
                  <a:srgbClr val="7F0000"/>
                </a:solidFill>
                <a:latin typeface="Times New Roman"/>
                <a:cs typeface="Times New Roman"/>
              </a:rPr>
              <a:t>. </a:t>
            </a:r>
            <a:r>
              <a:rPr sz="1200" dirty="0" err="1" smtClean="0">
                <a:latin typeface="Times New Roman"/>
                <a:cs typeface="Times New Roman"/>
              </a:rPr>
              <a:t>Знакомит</a:t>
            </a:r>
            <a:r>
              <a:rPr sz="1200" dirty="0" smtClean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ребят с жанрами 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русской</a:t>
            </a:r>
            <a:r>
              <a:rPr sz="1200" spc="-5" dirty="0">
                <a:latin typeface="Times New Roman"/>
                <a:cs typeface="Times New Roman"/>
              </a:rPr>
              <a:t> народной песни.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200" i="1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Дети: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200" spc="-5" dirty="0">
                <a:latin typeface="Times New Roman"/>
                <a:cs typeface="Times New Roman"/>
              </a:rPr>
              <a:t>Ребятам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дано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задание: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найти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разучить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пословицы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 </a:t>
            </a:r>
            <a:r>
              <a:rPr sz="1200" spc="-5" dirty="0">
                <a:latin typeface="Times New Roman"/>
                <a:cs typeface="Times New Roman"/>
              </a:rPr>
              <a:t>поговорки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о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русской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песне,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выучить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частушки.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200" dirty="0">
                <a:latin typeface="Times New Roman"/>
                <a:cs typeface="Times New Roman"/>
              </a:rPr>
              <a:t>Лучше,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если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ребята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будут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исполнять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подлинно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народную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музыку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своего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города,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села…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Это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придаст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конкурсу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самобытность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особый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колорит.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200" b="1" spc="-5" dirty="0" err="1" smtClean="0">
                <a:latin typeface="Times New Roman"/>
                <a:cs typeface="Times New Roman"/>
              </a:rPr>
              <a:t>Мотивация</a:t>
            </a:r>
            <a:r>
              <a:rPr sz="1200" b="1" spc="-5" dirty="0">
                <a:latin typeface="Times New Roman"/>
                <a:cs typeface="Times New Roman"/>
              </a:rPr>
              <a:t>.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5583" y="2333625"/>
            <a:ext cx="6009005" cy="3705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3700"/>
              </a:lnSpc>
              <a:spcBef>
                <a:spcPts val="100"/>
              </a:spcBef>
            </a:pPr>
            <a:r>
              <a:rPr lang="ru-RU" sz="1200" i="1" dirty="0">
                <a:latin typeface="Times New Roman"/>
                <a:cs typeface="Times New Roman"/>
              </a:rPr>
              <a:t>З</a:t>
            </a:r>
            <a:r>
              <a:rPr lang="ru-RU" sz="1200" i="1" dirty="0" smtClean="0">
                <a:latin typeface="Times New Roman"/>
                <a:cs typeface="Times New Roman"/>
              </a:rPr>
              <a:t>вучит </a:t>
            </a:r>
            <a:r>
              <a:rPr sz="1200" i="1" dirty="0" smtClean="0">
                <a:latin typeface="Times New Roman"/>
                <a:cs typeface="Times New Roman"/>
              </a:rPr>
              <a:t> </a:t>
            </a:r>
            <a:r>
              <a:rPr sz="1200" i="1" dirty="0" err="1" smtClean="0">
                <a:latin typeface="Times New Roman"/>
                <a:cs typeface="Times New Roman"/>
              </a:rPr>
              <a:t>русск</a:t>
            </a:r>
            <a:r>
              <a:rPr lang="ru-RU" sz="1200" i="1" dirty="0" err="1" smtClean="0">
                <a:latin typeface="Times New Roman"/>
                <a:cs typeface="Times New Roman"/>
              </a:rPr>
              <a:t>ая</a:t>
            </a:r>
            <a:r>
              <a:rPr sz="1200" i="1" spc="5" dirty="0" smtClean="0">
                <a:latin typeface="Times New Roman"/>
                <a:cs typeface="Times New Roman"/>
              </a:rPr>
              <a:t> </a:t>
            </a:r>
            <a:r>
              <a:rPr sz="1200" i="1" spc="-5" dirty="0" err="1" smtClean="0">
                <a:latin typeface="Times New Roman"/>
                <a:cs typeface="Times New Roman"/>
              </a:rPr>
              <a:t>песн</a:t>
            </a:r>
            <a:r>
              <a:rPr lang="ru-RU" sz="1200" i="1" spc="-5" dirty="0" smtClean="0">
                <a:latin typeface="Times New Roman"/>
                <a:cs typeface="Times New Roman"/>
              </a:rPr>
              <a:t>я, </a:t>
            </a:r>
            <a:r>
              <a:rPr sz="1200" i="1" spc="5" dirty="0" smtClean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участники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конкурса</a:t>
            </a:r>
            <a:r>
              <a:rPr sz="1200" i="1" spc="3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входят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в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зал,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украшенный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в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русском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стиле,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5" dirty="0" err="1" smtClean="0">
                <a:latin typeface="Times New Roman"/>
                <a:cs typeface="Times New Roman"/>
              </a:rPr>
              <a:t>пришло</a:t>
            </a:r>
            <a:r>
              <a:rPr sz="1200" i="1" dirty="0" smtClean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необычное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письмо,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педагог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(ведущий)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читает:</a:t>
            </a:r>
            <a:endParaRPr sz="1200" dirty="0">
              <a:latin typeface="Times New Roman"/>
              <a:cs typeface="Times New Roman"/>
            </a:endParaRPr>
          </a:p>
          <a:p>
            <a:pPr marL="12700" marR="4281170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Здравствуйте, ребятишки!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Озорники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шалунишки. </a:t>
            </a:r>
            <a:r>
              <a:rPr sz="1200" dirty="0">
                <a:latin typeface="Times New Roman"/>
                <a:cs typeface="Times New Roman"/>
              </a:rPr>
              <a:t> Я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–</a:t>
            </a:r>
            <a:r>
              <a:rPr sz="1200" spc="-5" dirty="0">
                <a:latin typeface="Times New Roman"/>
                <a:cs typeface="Times New Roman"/>
              </a:rPr>
              <a:t> самовар Тимошка</a:t>
            </a:r>
            <a:endParaRPr sz="1200" dirty="0">
              <a:latin typeface="Times New Roman"/>
              <a:cs typeface="Times New Roman"/>
            </a:endParaRPr>
          </a:p>
          <a:p>
            <a:pPr marL="12700" marR="4455795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Из деревни Гармошка. </a:t>
            </a:r>
            <a:r>
              <a:rPr sz="1200" dirty="0">
                <a:latin typeface="Times New Roman"/>
                <a:cs typeface="Times New Roman"/>
              </a:rPr>
              <a:t> В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гости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вас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к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себе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зову,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Сладким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чаем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угощу.</a:t>
            </a:r>
            <a:endParaRPr sz="1200" dirty="0">
              <a:latin typeface="Times New Roman"/>
              <a:cs typeface="Times New Roman"/>
            </a:endParaRPr>
          </a:p>
          <a:p>
            <a:pPr marL="12700" marR="3986529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Жду вас всех </a:t>
            </a:r>
            <a:r>
              <a:rPr sz="1200" dirty="0">
                <a:latin typeface="Times New Roman"/>
                <a:cs typeface="Times New Roman"/>
              </a:rPr>
              <a:t>в </a:t>
            </a:r>
            <a:r>
              <a:rPr sz="1200" spc="-5" dirty="0">
                <a:latin typeface="Times New Roman"/>
                <a:cs typeface="Times New Roman"/>
              </a:rPr>
              <a:t>своей избушке,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Возле леса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на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5" dirty="0" err="1">
                <a:latin typeface="Times New Roman"/>
                <a:cs typeface="Times New Roman"/>
              </a:rPr>
              <a:t>опушке</a:t>
            </a:r>
            <a:r>
              <a:rPr sz="1200" spc="-5" dirty="0" smtClean="0">
                <a:latin typeface="Times New Roman"/>
                <a:cs typeface="Times New Roman"/>
              </a:rPr>
              <a:t>.</a:t>
            </a:r>
            <a:r>
              <a:rPr lang="ru-RU" sz="1200" spc="-5" dirty="0" smtClean="0">
                <a:latin typeface="Times New Roman"/>
                <a:cs typeface="Times New Roman"/>
              </a:rPr>
              <a:t>                </a:t>
            </a:r>
            <a:endParaRPr sz="1200" dirty="0">
              <a:latin typeface="Times New Roman"/>
              <a:cs typeface="Times New Roman"/>
            </a:endParaRPr>
          </a:p>
          <a:p>
            <a:pPr marL="12700" marR="4157979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Чтобы вы поторопились, 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Чтоб </a:t>
            </a:r>
            <a:r>
              <a:rPr sz="1200" dirty="0">
                <a:latin typeface="Times New Roman"/>
                <a:cs typeface="Times New Roman"/>
              </a:rPr>
              <a:t>в </a:t>
            </a:r>
            <a:r>
              <a:rPr sz="1200" spc="-5" dirty="0">
                <a:latin typeface="Times New Roman"/>
                <a:cs typeface="Times New Roman"/>
              </a:rPr>
              <a:t>лесу не заблудились,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Посылаю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карту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вам,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200" dirty="0">
                <a:latin typeface="Times New Roman"/>
                <a:cs typeface="Times New Roman"/>
              </a:rPr>
              <a:t>Я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её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составил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сам.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300123" y="2409825"/>
            <a:ext cx="36410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Times New Roman"/>
                <a:cs typeface="Times New Roman"/>
              </a:rPr>
              <a:t>сообщает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собравшимся в </a:t>
            </a:r>
            <a:r>
              <a:rPr sz="1200" i="1" spc="-5" dirty="0">
                <a:latin typeface="Times New Roman"/>
                <a:cs typeface="Times New Roman"/>
              </a:rPr>
              <a:t>зале</a:t>
            </a:r>
            <a:r>
              <a:rPr sz="1200" i="1" spc="29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ребятам</a:t>
            </a:r>
            <a:r>
              <a:rPr sz="1200" i="1" dirty="0">
                <a:latin typeface="Times New Roman"/>
                <a:cs typeface="Times New Roman"/>
              </a:rPr>
              <a:t> о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том,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что</a:t>
            </a:r>
            <a:r>
              <a:rPr sz="1200" i="1" dirty="0">
                <a:latin typeface="Times New Roman"/>
                <a:cs typeface="Times New Roman"/>
              </a:rPr>
              <a:t> им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353061"/>
            <a:ext cx="7861300" cy="5514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1200" b="1" spc="-5" dirty="0" err="1" smtClean="0">
                <a:latin typeface="Times New Roman"/>
                <a:cs typeface="Times New Roman"/>
              </a:rPr>
              <a:t>Ведущий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1200" spc="-5" dirty="0">
                <a:latin typeface="Times New Roman"/>
                <a:cs typeface="Times New Roman"/>
              </a:rPr>
              <a:t>Отправимся </a:t>
            </a:r>
            <a:r>
              <a:rPr sz="1200" dirty="0">
                <a:latin typeface="Times New Roman"/>
                <a:cs typeface="Times New Roman"/>
              </a:rPr>
              <a:t>в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путешествие </a:t>
            </a:r>
            <a:r>
              <a:rPr sz="1200" dirty="0">
                <a:latin typeface="Times New Roman"/>
                <a:cs typeface="Times New Roman"/>
              </a:rPr>
              <a:t>к</a:t>
            </a:r>
            <a:r>
              <a:rPr sz="1200" spc="-5" dirty="0">
                <a:latin typeface="Times New Roman"/>
                <a:cs typeface="Times New Roman"/>
              </a:rPr>
              <a:t> Самовару?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200" b="1" spc="-5" dirty="0">
                <a:latin typeface="Times New Roman"/>
                <a:cs typeface="Times New Roman"/>
              </a:rPr>
              <a:t>Дети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1200" spc="-5" dirty="0">
                <a:latin typeface="Times New Roman"/>
                <a:cs typeface="Times New Roman"/>
              </a:rPr>
              <a:t>Да!</a:t>
            </a:r>
            <a:endParaRPr sz="1200" dirty="0">
              <a:latin typeface="Times New Roman"/>
              <a:cs typeface="Times New Roman"/>
            </a:endParaRPr>
          </a:p>
          <a:p>
            <a:pPr marL="12700" marR="6438900">
              <a:lnSpc>
                <a:spcPct val="143300"/>
              </a:lnSpc>
              <a:spcBef>
                <a:spcPts val="15"/>
              </a:spcBef>
            </a:pPr>
            <a:r>
              <a:rPr sz="1200" b="1" spc="-5" dirty="0">
                <a:latin typeface="Times New Roman"/>
                <a:cs typeface="Times New Roman"/>
              </a:rPr>
              <a:t>Ведущий 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Путешествие, ребята,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Не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удастся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без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труда,</a:t>
            </a:r>
            <a:endParaRPr sz="1200" dirty="0">
              <a:latin typeface="Times New Roman"/>
              <a:cs typeface="Times New Roman"/>
            </a:endParaRPr>
          </a:p>
          <a:p>
            <a:pPr marL="12700" marR="6116955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Отвечайте дружно, хором,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Вы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к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труду</a:t>
            </a:r>
            <a:r>
              <a:rPr sz="1200" spc="-5" dirty="0">
                <a:latin typeface="Times New Roman"/>
                <a:cs typeface="Times New Roman"/>
              </a:rPr>
              <a:t> готовы?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200" b="1" spc="-5" dirty="0">
                <a:latin typeface="Times New Roman"/>
                <a:cs typeface="Times New Roman"/>
              </a:rPr>
              <a:t>Дети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1200" spc="-5" dirty="0">
                <a:latin typeface="Times New Roman"/>
                <a:cs typeface="Times New Roman"/>
              </a:rPr>
              <a:t>Да!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200" b="1" spc="-5" dirty="0">
                <a:latin typeface="Times New Roman"/>
                <a:cs typeface="Times New Roman"/>
              </a:rPr>
              <a:t>Ведущий</a:t>
            </a:r>
            <a:endParaRPr sz="1200" dirty="0">
              <a:latin typeface="Times New Roman"/>
              <a:cs typeface="Times New Roman"/>
            </a:endParaRPr>
          </a:p>
          <a:p>
            <a:pPr marL="12700" marR="6362065">
              <a:lnSpc>
                <a:spcPts val="2070"/>
              </a:lnSpc>
              <a:spcBef>
                <a:spcPts val="160"/>
              </a:spcBef>
            </a:pPr>
            <a:r>
              <a:rPr sz="1200" spc="-5" dirty="0">
                <a:latin typeface="Times New Roman"/>
                <a:cs typeface="Times New Roman"/>
              </a:rPr>
              <a:t>Впереди вас ждёт река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Широка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глубока.</a:t>
            </a:r>
            <a:endParaRPr sz="1200" dirty="0">
              <a:latin typeface="Times New Roman"/>
              <a:cs typeface="Times New Roman"/>
            </a:endParaRPr>
          </a:p>
          <a:p>
            <a:pPr marL="12700" marR="6548120">
              <a:lnSpc>
                <a:spcPts val="2070"/>
              </a:lnSpc>
            </a:pPr>
            <a:r>
              <a:rPr sz="1200" spc="-5" dirty="0">
                <a:latin typeface="Times New Roman"/>
                <a:cs typeface="Times New Roman"/>
              </a:rPr>
              <a:t>Вы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по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ней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плывите,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Да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не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утоните!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200" b="1" spc="-5" dirty="0">
                <a:latin typeface="Times New Roman"/>
                <a:cs typeface="Times New Roman"/>
              </a:rPr>
              <a:t>Педагог</a:t>
            </a:r>
            <a:endParaRPr sz="1200" dirty="0">
              <a:latin typeface="Times New Roman"/>
              <a:cs typeface="Times New Roman"/>
            </a:endParaRPr>
          </a:p>
          <a:p>
            <a:pPr marL="12700" marR="3488690">
              <a:lnSpc>
                <a:spcPts val="2070"/>
              </a:lnSpc>
              <a:spcBef>
                <a:spcPts val="165"/>
              </a:spcBef>
            </a:pPr>
            <a:r>
              <a:rPr sz="1200" spc="-5" dirty="0">
                <a:latin typeface="Times New Roman"/>
                <a:cs typeface="Times New Roman"/>
              </a:rPr>
              <a:t>«Песню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запеваем,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дорогу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коротаем»,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-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гласит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народная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пословица.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Бедный песни поет,</a:t>
            </a:r>
            <a:r>
              <a:rPr sz="1200" dirty="0">
                <a:latin typeface="Times New Roman"/>
                <a:cs typeface="Times New Roman"/>
              </a:rPr>
              <a:t> а </a:t>
            </a:r>
            <a:r>
              <a:rPr sz="1200" spc="-5" dirty="0">
                <a:latin typeface="Times New Roman"/>
                <a:cs typeface="Times New Roman"/>
              </a:rPr>
              <a:t>богатый только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слушает.</a:t>
            </a:r>
            <a:endParaRPr sz="1200" dirty="0">
              <a:latin typeface="Times New Roman"/>
              <a:cs typeface="Times New Roman"/>
            </a:endParaRPr>
          </a:p>
          <a:p>
            <a:pPr marL="12700" marR="5156835">
              <a:lnSpc>
                <a:spcPts val="2070"/>
              </a:lnSpc>
            </a:pPr>
            <a:r>
              <a:rPr sz="1200" dirty="0">
                <a:latin typeface="Times New Roman"/>
                <a:cs typeface="Times New Roman"/>
              </a:rPr>
              <a:t>Беседа </a:t>
            </a:r>
            <a:r>
              <a:rPr sz="1200" spc="-5" dirty="0">
                <a:latin typeface="Times New Roman"/>
                <a:cs typeface="Times New Roman"/>
              </a:rPr>
              <a:t>дорогу коротает, </a:t>
            </a:r>
            <a:r>
              <a:rPr sz="1200" dirty="0">
                <a:latin typeface="Times New Roman"/>
                <a:cs typeface="Times New Roman"/>
              </a:rPr>
              <a:t>а </a:t>
            </a:r>
            <a:r>
              <a:rPr sz="1200" spc="-5" dirty="0">
                <a:latin typeface="Times New Roman"/>
                <a:cs typeface="Times New Roman"/>
              </a:rPr>
              <a:t>песня </a:t>
            </a:r>
            <a:r>
              <a:rPr sz="1200" dirty="0">
                <a:latin typeface="Times New Roman"/>
                <a:cs typeface="Times New Roman"/>
              </a:rPr>
              <a:t>- </a:t>
            </a:r>
            <a:r>
              <a:rPr sz="1200" spc="-5" dirty="0">
                <a:latin typeface="Times New Roman"/>
                <a:cs typeface="Times New Roman"/>
              </a:rPr>
              <a:t>работу.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Не всяк </a:t>
            </a:r>
            <a:r>
              <a:rPr sz="1200" dirty="0">
                <a:latin typeface="Times New Roman"/>
                <a:cs typeface="Times New Roman"/>
              </a:rPr>
              <a:t>весел,</a:t>
            </a:r>
            <a:r>
              <a:rPr sz="1200" spc="-5" dirty="0">
                <a:latin typeface="Times New Roman"/>
                <a:cs typeface="Times New Roman"/>
              </a:rPr>
              <a:t> кто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поет.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352182"/>
            <a:ext cx="9110980" cy="60881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450080">
              <a:lnSpc>
                <a:spcPct val="1438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Никого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не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было,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а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полпесни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пропало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(когда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вдруг умолкнет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песенник).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Песнею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коня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не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накормишь.</a:t>
            </a:r>
            <a:endParaRPr sz="1200" dirty="0">
              <a:latin typeface="Times New Roman"/>
              <a:cs typeface="Times New Roman"/>
            </a:endParaRPr>
          </a:p>
          <a:p>
            <a:pPr marL="12700" marR="6749415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Пой песню тот, </a:t>
            </a:r>
            <a:r>
              <a:rPr sz="1200" dirty="0">
                <a:latin typeface="Times New Roman"/>
                <a:cs typeface="Times New Roman"/>
              </a:rPr>
              <a:t>у </a:t>
            </a:r>
            <a:r>
              <a:rPr sz="1200" spc="-5" dirty="0">
                <a:latin typeface="Times New Roman"/>
                <a:cs typeface="Times New Roman"/>
              </a:rPr>
              <a:t>кого голос </a:t>
            </a:r>
            <a:r>
              <a:rPr sz="1200" dirty="0">
                <a:latin typeface="Times New Roman"/>
                <a:cs typeface="Times New Roman"/>
              </a:rPr>
              <a:t>хорош.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Соловья </a:t>
            </a:r>
            <a:r>
              <a:rPr sz="1200" dirty="0">
                <a:latin typeface="Times New Roman"/>
                <a:cs typeface="Times New Roman"/>
              </a:rPr>
              <a:t>за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песни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кормят.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200" dirty="0">
                <a:latin typeface="Times New Roman"/>
                <a:cs typeface="Times New Roman"/>
              </a:rPr>
              <a:t>А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какие</a:t>
            </a:r>
            <a:r>
              <a:rPr sz="1200" spc="2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жанры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русской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народной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музыки</a:t>
            </a:r>
            <a:r>
              <a:rPr sz="1200" spc="2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знаете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вы?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200" i="1" dirty="0">
                <a:latin typeface="Times New Roman"/>
                <a:cs typeface="Times New Roman"/>
              </a:rPr>
              <a:t>Ведущий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раздает</a:t>
            </a:r>
            <a:r>
              <a:rPr sz="1200" i="1" spc="-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конверты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с</a:t>
            </a:r>
            <a:r>
              <a:rPr sz="1200" i="1" spc="-15" dirty="0"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7F0000"/>
                </a:solidFill>
                <a:latin typeface="Times New Roman"/>
                <a:cs typeface="Times New Roman"/>
              </a:rPr>
              <a:t>кроссвордом</a:t>
            </a:r>
            <a:r>
              <a:rPr sz="1200" b="1" i="1" spc="-10" dirty="0">
                <a:solidFill>
                  <a:srgbClr val="7F0000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7F0000"/>
                </a:solidFill>
                <a:latin typeface="Times New Roman"/>
                <a:cs typeface="Times New Roman"/>
              </a:rPr>
              <a:t>«Песни</a:t>
            </a:r>
            <a:r>
              <a:rPr sz="1200" b="1" i="1" spc="-5" dirty="0">
                <a:solidFill>
                  <a:srgbClr val="7F0000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7F0000"/>
                </a:solidFill>
                <a:latin typeface="Times New Roman"/>
                <a:cs typeface="Times New Roman"/>
              </a:rPr>
              <a:t>русские</a:t>
            </a:r>
            <a:r>
              <a:rPr sz="1200" b="1" i="1" spc="-5" dirty="0">
                <a:solidFill>
                  <a:srgbClr val="7F0000"/>
                </a:solidFill>
                <a:latin typeface="Times New Roman"/>
                <a:cs typeface="Times New Roman"/>
              </a:rPr>
              <a:t> поем»</a:t>
            </a:r>
            <a:r>
              <a:rPr sz="1200" b="1" i="1" spc="-15" dirty="0">
                <a:solidFill>
                  <a:srgbClr val="7F000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(приложение</a:t>
            </a:r>
            <a:r>
              <a:rPr sz="1200" i="1" spc="-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№1</a:t>
            </a:r>
            <a:r>
              <a:rPr sz="1200" i="1" dirty="0" smtClean="0">
                <a:latin typeface="Times New Roman"/>
                <a:cs typeface="Times New Roman"/>
              </a:rPr>
              <a:t>,)</a:t>
            </a:r>
            <a:endParaRPr sz="1200" dirty="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630"/>
              </a:spcBef>
            </a:pPr>
            <a:r>
              <a:rPr sz="1200" i="1" dirty="0">
                <a:latin typeface="Times New Roman"/>
                <a:cs typeface="Times New Roman"/>
              </a:rPr>
              <a:t>участникам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путешествия,</a:t>
            </a:r>
            <a:r>
              <a:rPr sz="1200" i="1" spc="28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пятеро</a:t>
            </a:r>
            <a:r>
              <a:rPr sz="1200" i="1" spc="-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ребят,</a:t>
            </a:r>
            <a:r>
              <a:rPr sz="1200" i="1" spc="28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разгадавших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кроссворд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первыми,</a:t>
            </a:r>
            <a:r>
              <a:rPr sz="1200" i="1" spc="58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получают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200" i="1" dirty="0">
                <a:latin typeface="Times New Roman"/>
                <a:cs typeface="Times New Roman"/>
              </a:rPr>
              <a:t>в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spc="-5" dirty="0" err="1">
                <a:latin typeface="Times New Roman"/>
                <a:cs typeface="Times New Roman"/>
              </a:rPr>
              <a:t>награду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spc="-5" dirty="0" err="1" smtClean="0">
                <a:latin typeface="Times New Roman"/>
                <a:cs typeface="Times New Roman"/>
              </a:rPr>
              <a:t>жетоны</a:t>
            </a:r>
            <a:r>
              <a:rPr lang="ru-RU" sz="1200" i="1" spc="-5" dirty="0">
                <a:latin typeface="Times New Roman"/>
                <a:cs typeface="Times New Roman"/>
              </a:rPr>
              <a:t>.</a:t>
            </a:r>
            <a:endParaRPr lang="ru-RU" sz="1200" i="1" spc="-5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lang="ru-RU" sz="1200" b="1" spc="-5" dirty="0" smtClean="0">
                <a:latin typeface="Times New Roman"/>
                <a:cs typeface="Times New Roman"/>
              </a:rPr>
              <a:t>(Слайды 6-8)</a:t>
            </a: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200" b="1" spc="-5" dirty="0" err="1" smtClean="0">
                <a:latin typeface="Times New Roman"/>
                <a:cs typeface="Times New Roman"/>
              </a:rPr>
              <a:t>Ведущий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1200" spc="-5" dirty="0">
                <a:latin typeface="Times New Roman"/>
                <a:cs typeface="Times New Roman"/>
              </a:rPr>
              <a:t>Речку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одолели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вперёд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смелее.</a:t>
            </a: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200" spc="-5" dirty="0">
                <a:latin typeface="Times New Roman"/>
                <a:cs typeface="Times New Roman"/>
              </a:rPr>
              <a:t>На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пригорке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деревушка</a:t>
            </a:r>
            <a:endParaRPr sz="1200" dirty="0">
              <a:latin typeface="Times New Roman"/>
              <a:cs typeface="Times New Roman"/>
            </a:endParaRPr>
          </a:p>
          <a:p>
            <a:pPr marL="12700" marR="7178675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Под названьем «Веселушка»,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Развесёлый </a:t>
            </a:r>
            <a:r>
              <a:rPr sz="1200" dirty="0">
                <a:latin typeface="Times New Roman"/>
                <a:cs typeface="Times New Roman"/>
              </a:rPr>
              <a:t>в </a:t>
            </a:r>
            <a:r>
              <a:rPr sz="1200" spc="-5" dirty="0">
                <a:latin typeface="Times New Roman"/>
                <a:cs typeface="Times New Roman"/>
              </a:rPr>
              <a:t>ней народ 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Песни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русские поёт.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вы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запевайте,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200" dirty="0">
                <a:latin typeface="Times New Roman"/>
                <a:cs typeface="Times New Roman"/>
              </a:rPr>
              <a:t>В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деревню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ту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шагайте.</a:t>
            </a:r>
            <a:endParaRPr sz="1200" dirty="0">
              <a:latin typeface="Times New Roman"/>
              <a:cs typeface="Times New Roman"/>
            </a:endParaRPr>
          </a:p>
          <a:p>
            <a:pPr marL="2303145">
              <a:lnSpc>
                <a:spcPct val="100000"/>
              </a:lnSpc>
              <a:spcBef>
                <a:spcPts val="630"/>
              </a:spcBef>
            </a:pPr>
            <a:r>
              <a:rPr sz="1200" i="1" spc="-5" dirty="0">
                <a:latin typeface="Times New Roman"/>
                <a:cs typeface="Times New Roman"/>
              </a:rPr>
              <a:t>Участники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конкурса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исполняют</a:t>
            </a:r>
            <a:r>
              <a:rPr sz="1200" i="1" spc="31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русскую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народную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песню,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по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выбору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педагога.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200" b="1" spc="-5" dirty="0">
                <a:latin typeface="Times New Roman"/>
                <a:cs typeface="Times New Roman"/>
              </a:rPr>
              <a:t>Ведущий</a:t>
            </a:r>
            <a:endParaRPr sz="1200" dirty="0">
              <a:latin typeface="Times New Roman"/>
              <a:cs typeface="Times New Roman"/>
            </a:endParaRPr>
          </a:p>
          <a:p>
            <a:pPr marL="12700" marR="4368800">
              <a:lnSpc>
                <a:spcPts val="2070"/>
              </a:lnSpc>
              <a:spcBef>
                <a:spcPts val="160"/>
              </a:spcBef>
            </a:pPr>
            <a:r>
              <a:rPr sz="1200" spc="-5" dirty="0">
                <a:latin typeface="Times New Roman"/>
                <a:cs typeface="Times New Roman"/>
              </a:rPr>
              <a:t>Наше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прогулка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продолжается.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Посмотрим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карту,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куда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идти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дальше?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Слева, видите,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гора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200" spc="-5" dirty="0">
                <a:latin typeface="Times New Roman"/>
                <a:cs typeface="Times New Roman"/>
              </a:rPr>
              <a:t>Вам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идти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как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раз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туда.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5927" y="277129"/>
            <a:ext cx="2898183" cy="198394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3004" y="0"/>
            <a:ext cx="10559415" cy="7332345"/>
            <a:chOff x="133004" y="0"/>
            <a:chExt cx="10559415" cy="73323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004" y="182881"/>
              <a:ext cx="10424210" cy="714893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66723" y="226088"/>
              <a:ext cx="3057128" cy="31524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18708" y="0"/>
              <a:ext cx="4773675" cy="565189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999479" y="2094801"/>
            <a:ext cx="1270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3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23708" y="2064829"/>
            <a:ext cx="1270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4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16354" y="3426485"/>
            <a:ext cx="1270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6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25437" y="3926890"/>
            <a:ext cx="1253490" cy="746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7</a:t>
            </a:r>
            <a:endParaRPr sz="16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1835"/>
              </a:spcBef>
            </a:pPr>
            <a:r>
              <a:rPr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8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64288" y="637375"/>
            <a:ext cx="528320" cy="1209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00FF"/>
                </a:solidFill>
                <a:latin typeface="Palatino Linotype"/>
                <a:cs typeface="Palatino Linotype"/>
              </a:rPr>
              <a:t>1</a:t>
            </a:r>
            <a:endParaRPr sz="1600">
              <a:latin typeface="Palatino Linotype"/>
              <a:cs typeface="Palatino Linotype"/>
            </a:endParaRPr>
          </a:p>
          <a:p>
            <a:pPr marL="23495">
              <a:lnSpc>
                <a:spcPct val="100000"/>
              </a:lnSpc>
              <a:spcBef>
                <a:spcPts val="1815"/>
              </a:spcBef>
            </a:pPr>
            <a:r>
              <a:rPr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1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45"/>
              </a:spcBef>
            </a:pPr>
            <a:r>
              <a:rPr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02193" y="176288"/>
            <a:ext cx="1270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00FF"/>
                </a:solidFill>
                <a:latin typeface="Palatino Linotype"/>
                <a:cs typeface="Palatino Linotype"/>
              </a:rPr>
              <a:t>2</a:t>
            </a:r>
            <a:endParaRPr sz="1600">
              <a:latin typeface="Palatino Linotype"/>
              <a:cs typeface="Palatino Linotyp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92666" y="1826171"/>
            <a:ext cx="1270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00FF"/>
                </a:solidFill>
                <a:latin typeface="Palatino Linotype"/>
                <a:cs typeface="Palatino Linotype"/>
              </a:rPr>
              <a:t>3</a:t>
            </a:r>
            <a:endParaRPr sz="1600">
              <a:latin typeface="Palatino Linotype"/>
              <a:cs typeface="Palatino Linotyp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21151" y="2038604"/>
            <a:ext cx="1270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00FF"/>
                </a:solidFill>
                <a:latin typeface="Palatino Linotype"/>
                <a:cs typeface="Palatino Linotype"/>
              </a:rPr>
              <a:t>4</a:t>
            </a:r>
            <a:endParaRPr sz="1600">
              <a:latin typeface="Palatino Linotype"/>
              <a:cs typeface="Palatino Linotyp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34133" y="2314765"/>
            <a:ext cx="1270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00FF"/>
                </a:solidFill>
                <a:latin typeface="Palatino Linotype"/>
                <a:cs typeface="Palatino Linotype"/>
              </a:rPr>
              <a:t>5</a:t>
            </a:r>
            <a:endParaRPr sz="1600">
              <a:latin typeface="Palatino Linotype"/>
              <a:cs typeface="Palatino Linotyp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70241" y="2909138"/>
            <a:ext cx="172720" cy="62420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7785">
              <a:lnSpc>
                <a:spcPct val="100000"/>
              </a:lnSpc>
              <a:spcBef>
                <a:spcPts val="535"/>
              </a:spcBef>
            </a:pPr>
            <a:r>
              <a:rPr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5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600" b="1" dirty="0">
                <a:solidFill>
                  <a:srgbClr val="0000FF"/>
                </a:solidFill>
                <a:latin typeface="Palatino Linotype"/>
                <a:cs typeface="Palatino Linotype"/>
              </a:rPr>
              <a:t>6</a:t>
            </a:r>
            <a:endParaRPr sz="160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350">
              <a:lnSpc>
                <a:spcPts val="2385"/>
              </a:lnSpc>
              <a:spcBef>
                <a:spcPts val="100"/>
              </a:spcBef>
            </a:pPr>
            <a:r>
              <a:rPr spc="-80" dirty="0"/>
              <a:t>ВОПРОСЫ</a:t>
            </a:r>
            <a:r>
              <a:rPr spc="-70" dirty="0"/>
              <a:t> </a:t>
            </a:r>
            <a:r>
              <a:rPr spc="-150" dirty="0"/>
              <a:t>К</a:t>
            </a:r>
            <a:r>
              <a:rPr spc="-70" dirty="0"/>
              <a:t> </a:t>
            </a:r>
            <a:r>
              <a:rPr spc="-90" dirty="0"/>
              <a:t>КРОССВ</a:t>
            </a:r>
            <a:r>
              <a:rPr spc="-25" dirty="0">
                <a:latin typeface="Times New Roman"/>
                <a:cs typeface="Times New Roman"/>
              </a:rPr>
              <a:t>О</a:t>
            </a:r>
            <a:r>
              <a:rPr spc="-90" dirty="0"/>
              <a:t>РДУ</a:t>
            </a:r>
          </a:p>
          <a:p>
            <a:pPr marL="728980">
              <a:lnSpc>
                <a:spcPts val="2385"/>
              </a:lnSpc>
            </a:pPr>
            <a:r>
              <a:rPr spc="-130" dirty="0"/>
              <a:t>"Песни</a:t>
            </a:r>
            <a:r>
              <a:rPr spc="-70" dirty="0"/>
              <a:t> </a:t>
            </a:r>
            <a:r>
              <a:rPr spc="-160" dirty="0"/>
              <a:t>русские</a:t>
            </a:r>
            <a:r>
              <a:rPr spc="-70" dirty="0"/>
              <a:t> </a:t>
            </a:r>
            <a:r>
              <a:rPr spc="-190" dirty="0"/>
              <a:t>по</a:t>
            </a:r>
            <a:r>
              <a:rPr spc="-70" dirty="0"/>
              <a:t>ё</a:t>
            </a:r>
            <a:r>
              <a:rPr spc="-220" dirty="0"/>
              <a:t>м</a:t>
            </a:r>
            <a:r>
              <a:rPr spc="-15" dirty="0"/>
              <a:t>"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8712" y="324196"/>
            <a:ext cx="3229430" cy="33300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2068" y="1531111"/>
            <a:ext cx="9145905" cy="4735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10" dirty="0">
                <a:solidFill>
                  <a:srgbClr val="FF0000"/>
                </a:solidFill>
                <a:latin typeface="Palatino Linotype"/>
                <a:cs typeface="Palatino Linotype"/>
              </a:rPr>
              <a:t>ПО</a:t>
            </a:r>
            <a:r>
              <a:rPr sz="1800" b="1" spc="-60" dirty="0">
                <a:solidFill>
                  <a:srgbClr val="FF0000"/>
                </a:solidFill>
                <a:latin typeface="Palatino Linotype"/>
                <a:cs typeface="Palatino Linotype"/>
              </a:rPr>
              <a:t> </a:t>
            </a:r>
            <a:r>
              <a:rPr sz="1800" b="1" spc="-90" dirty="0">
                <a:solidFill>
                  <a:srgbClr val="FF0000"/>
                </a:solidFill>
                <a:latin typeface="Palatino Linotype"/>
                <a:cs typeface="Palatino Linotype"/>
              </a:rPr>
              <a:t>ГОРИЗОНТАЛИ</a:t>
            </a:r>
            <a:endParaRPr sz="1800">
              <a:latin typeface="Palatino Linotype"/>
              <a:cs typeface="Palatino Linotype"/>
            </a:endParaRPr>
          </a:p>
          <a:p>
            <a:pPr marL="209550" indent="-197485">
              <a:lnSpc>
                <a:spcPct val="100000"/>
              </a:lnSpc>
              <a:spcBef>
                <a:spcPts val="55"/>
              </a:spcBef>
              <a:buClr>
                <a:srgbClr val="FF0000"/>
              </a:buClr>
              <a:buFont typeface="Times New Roman"/>
              <a:buAutoNum type="arabicPeriod"/>
              <a:tabLst>
                <a:tab pos="210185" algn="l"/>
              </a:tabLst>
            </a:pPr>
            <a:r>
              <a:rPr sz="1600" b="1" spc="-95" dirty="0">
                <a:solidFill>
                  <a:srgbClr val="00007F"/>
                </a:solidFill>
                <a:latin typeface="Palatino Linotype"/>
                <a:cs typeface="Palatino Linotype"/>
              </a:rPr>
              <a:t>Название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20" dirty="0">
                <a:solidFill>
                  <a:srgbClr val="00007F"/>
                </a:solidFill>
                <a:latin typeface="Palatino Linotype"/>
                <a:cs typeface="Palatino Linotype"/>
              </a:rPr>
              <a:t>этого</a:t>
            </a:r>
            <a:r>
              <a:rPr sz="1600" b="1" spc="-4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14" dirty="0">
                <a:solidFill>
                  <a:srgbClr val="00007F"/>
                </a:solidFill>
                <a:latin typeface="Palatino Linotype"/>
                <a:cs typeface="Palatino Linotype"/>
              </a:rPr>
              <a:t>музыкального</a:t>
            </a:r>
            <a:r>
              <a:rPr sz="1600" b="1" spc="-4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45" dirty="0">
                <a:solidFill>
                  <a:srgbClr val="00007F"/>
                </a:solidFill>
                <a:latin typeface="Palatino Linotype"/>
                <a:cs typeface="Palatino Linotype"/>
              </a:rPr>
              <a:t>инструмента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35" dirty="0">
                <a:solidFill>
                  <a:srgbClr val="00007F"/>
                </a:solidFill>
                <a:latin typeface="Palatino Linotype"/>
                <a:cs typeface="Palatino Linotype"/>
              </a:rPr>
              <a:t>произошло</a:t>
            </a:r>
            <a:r>
              <a:rPr sz="1600" b="1" spc="-4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60" dirty="0">
                <a:solidFill>
                  <a:srgbClr val="00007F"/>
                </a:solidFill>
                <a:latin typeface="Palatino Linotype"/>
                <a:cs typeface="Palatino Linotype"/>
              </a:rPr>
              <a:t>от</a:t>
            </a:r>
            <a:r>
              <a:rPr sz="1600" b="1" spc="-4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95" dirty="0">
                <a:solidFill>
                  <a:srgbClr val="00007F"/>
                </a:solidFill>
                <a:latin typeface="Palatino Linotype"/>
                <a:cs typeface="Palatino Linotype"/>
              </a:rPr>
              <a:t>слова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90" dirty="0">
                <a:solidFill>
                  <a:srgbClr val="00007F"/>
                </a:solidFill>
                <a:latin typeface="Palatino Linotype"/>
                <a:cs typeface="Palatino Linotype"/>
              </a:rPr>
              <a:t>"жалость".</a:t>
            </a:r>
            <a:endParaRPr sz="1600">
              <a:latin typeface="Palatino Linotype"/>
              <a:cs typeface="Palatino Linotype"/>
            </a:endParaRPr>
          </a:p>
          <a:p>
            <a:pPr marL="209550" indent="-197485">
              <a:lnSpc>
                <a:spcPct val="100000"/>
              </a:lnSpc>
              <a:buClr>
                <a:srgbClr val="FF0000"/>
              </a:buClr>
              <a:buFont typeface="Times New Roman"/>
              <a:buAutoNum type="arabicPeriod"/>
              <a:tabLst>
                <a:tab pos="210185" algn="l"/>
              </a:tabLst>
            </a:pPr>
            <a:r>
              <a:rPr sz="1600" b="1" spc="-40" dirty="0">
                <a:solidFill>
                  <a:srgbClr val="00007F"/>
                </a:solidFill>
                <a:latin typeface="Palatino Linotype"/>
                <a:cs typeface="Palatino Linotype"/>
              </a:rPr>
              <a:t>В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14" dirty="0">
                <a:solidFill>
                  <a:srgbClr val="00007F"/>
                </a:solidFill>
                <a:latin typeface="Palatino Linotype"/>
                <a:cs typeface="Palatino Linotype"/>
              </a:rPr>
              <a:t>Рождество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45" dirty="0">
                <a:solidFill>
                  <a:srgbClr val="00007F"/>
                </a:solidFill>
                <a:latin typeface="Palatino Linotype"/>
                <a:cs typeface="Palatino Linotype"/>
              </a:rPr>
              <a:t>они</a:t>
            </a:r>
            <a:r>
              <a:rPr sz="1600" b="1" spc="5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40" dirty="0">
                <a:solidFill>
                  <a:srgbClr val="00007F"/>
                </a:solidFill>
                <a:latin typeface="Palatino Linotype"/>
                <a:cs typeface="Palatino Linotype"/>
              </a:rPr>
              <a:t>обходили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45" dirty="0">
                <a:solidFill>
                  <a:srgbClr val="00007F"/>
                </a:solidFill>
                <a:latin typeface="Palatino Linotype"/>
                <a:cs typeface="Palatino Linotype"/>
              </a:rPr>
              <a:t>дома</a:t>
            </a:r>
            <a:r>
              <a:rPr sz="1600" b="1" spc="-4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90" dirty="0">
                <a:solidFill>
                  <a:srgbClr val="00007F"/>
                </a:solidFill>
                <a:latin typeface="Palatino Linotype"/>
                <a:cs typeface="Palatino Linotype"/>
              </a:rPr>
              <a:t>с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55" dirty="0">
                <a:solidFill>
                  <a:srgbClr val="00007F"/>
                </a:solidFill>
                <a:latin typeface="Palatino Linotype"/>
                <a:cs typeface="Palatino Linotype"/>
              </a:rPr>
              <a:t>пением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30" dirty="0">
                <a:solidFill>
                  <a:srgbClr val="00007F"/>
                </a:solidFill>
                <a:latin typeface="Palatino Linotype"/>
                <a:cs typeface="Palatino Linotype"/>
              </a:rPr>
              <a:t>особых</a:t>
            </a:r>
            <a:r>
              <a:rPr sz="1600" b="1" spc="-4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20" dirty="0">
                <a:solidFill>
                  <a:srgbClr val="00007F"/>
                </a:solidFill>
                <a:latin typeface="Palatino Linotype"/>
                <a:cs typeface="Palatino Linotype"/>
              </a:rPr>
              <a:t>праздничных</a:t>
            </a:r>
            <a:r>
              <a:rPr sz="1600" b="1" spc="30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14" dirty="0">
                <a:solidFill>
                  <a:srgbClr val="00007F"/>
                </a:solidFill>
                <a:latin typeface="Palatino Linotype"/>
                <a:cs typeface="Palatino Linotype"/>
              </a:rPr>
              <a:t>песен.</a:t>
            </a:r>
            <a:endParaRPr sz="1600">
              <a:latin typeface="Palatino Linotype"/>
              <a:cs typeface="Palatino Linotype"/>
            </a:endParaRPr>
          </a:p>
          <a:p>
            <a:pPr marL="209550" indent="-197485">
              <a:lnSpc>
                <a:spcPct val="100000"/>
              </a:lnSpc>
              <a:buClr>
                <a:srgbClr val="FF0000"/>
              </a:buClr>
              <a:buFont typeface="Times New Roman"/>
              <a:buAutoNum type="arabicPeriod"/>
              <a:tabLst>
                <a:tab pos="210185" algn="l"/>
              </a:tabLst>
            </a:pPr>
            <a:r>
              <a:rPr sz="1600" b="1" spc="-130" dirty="0">
                <a:solidFill>
                  <a:srgbClr val="00007F"/>
                </a:solidFill>
                <a:latin typeface="Palatino Linotype"/>
                <a:cs typeface="Palatino Linotype"/>
              </a:rPr>
              <a:t>Короткая</a:t>
            </a:r>
            <a:r>
              <a:rPr sz="1600" b="1" spc="-5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30" dirty="0">
                <a:solidFill>
                  <a:srgbClr val="00007F"/>
                </a:solidFill>
                <a:latin typeface="Palatino Linotype"/>
                <a:cs typeface="Palatino Linotype"/>
              </a:rPr>
              <a:t>песня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90" dirty="0">
                <a:solidFill>
                  <a:srgbClr val="00007F"/>
                </a:solidFill>
                <a:latin typeface="Palatino Linotype"/>
                <a:cs typeface="Palatino Linotype"/>
              </a:rPr>
              <a:t>с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35" dirty="0">
                <a:solidFill>
                  <a:srgbClr val="00007F"/>
                </a:solidFill>
                <a:latin typeface="Palatino Linotype"/>
                <a:cs typeface="Palatino Linotype"/>
              </a:rPr>
              <a:t>пожеланиями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45" dirty="0">
                <a:solidFill>
                  <a:srgbClr val="00007F"/>
                </a:solidFill>
                <a:latin typeface="Palatino Linotype"/>
                <a:cs typeface="Palatino Linotype"/>
              </a:rPr>
              <a:t>добра</a:t>
            </a:r>
            <a:r>
              <a:rPr sz="1600" b="1" spc="-5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30" dirty="0">
                <a:solidFill>
                  <a:srgbClr val="00007F"/>
                </a:solidFill>
                <a:latin typeface="Palatino Linotype"/>
                <a:cs typeface="Palatino Linotype"/>
              </a:rPr>
              <a:t>и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90" dirty="0">
                <a:solidFill>
                  <a:srgbClr val="00007F"/>
                </a:solidFill>
                <a:latin typeface="Palatino Linotype"/>
                <a:cs typeface="Palatino Linotype"/>
              </a:rPr>
              <a:t>здоровья,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10" dirty="0">
                <a:solidFill>
                  <a:srgbClr val="00007F"/>
                </a:solidFill>
                <a:latin typeface="Palatino Linotype"/>
                <a:cs typeface="Palatino Linotype"/>
              </a:rPr>
              <a:t>исполнявшаяся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45" dirty="0">
                <a:solidFill>
                  <a:srgbClr val="00007F"/>
                </a:solidFill>
                <a:latin typeface="Palatino Linotype"/>
                <a:cs typeface="Palatino Linotype"/>
              </a:rPr>
              <a:t>детьми</a:t>
            </a:r>
            <a:r>
              <a:rPr sz="1600" b="1" spc="-5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5" dirty="0">
                <a:solidFill>
                  <a:srgbClr val="00007F"/>
                </a:solidFill>
                <a:latin typeface="Palatino Linotype"/>
                <a:cs typeface="Palatino Linotype"/>
              </a:rPr>
              <a:t>в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35" dirty="0">
                <a:solidFill>
                  <a:srgbClr val="00007F"/>
                </a:solidFill>
                <a:latin typeface="Palatino Linotype"/>
                <a:cs typeface="Palatino Linotype"/>
              </a:rPr>
              <a:t>дни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80" dirty="0">
                <a:solidFill>
                  <a:srgbClr val="00007F"/>
                </a:solidFill>
                <a:latin typeface="Palatino Linotype"/>
                <a:cs typeface="Palatino Linotype"/>
              </a:rPr>
              <a:t>Святок.</a:t>
            </a:r>
            <a:endParaRPr sz="1600">
              <a:latin typeface="Palatino Linotype"/>
              <a:cs typeface="Palatino Linotype"/>
            </a:endParaRPr>
          </a:p>
          <a:p>
            <a:pPr marL="209550" indent="-197485">
              <a:lnSpc>
                <a:spcPct val="100000"/>
              </a:lnSpc>
              <a:buClr>
                <a:srgbClr val="FF0000"/>
              </a:buClr>
              <a:buFont typeface="Times New Roman"/>
              <a:buAutoNum type="arabicPeriod"/>
              <a:tabLst>
                <a:tab pos="210185" algn="l"/>
              </a:tabLst>
            </a:pPr>
            <a:r>
              <a:rPr sz="1600" b="1" spc="-130" dirty="0">
                <a:solidFill>
                  <a:srgbClr val="00007F"/>
                </a:solidFill>
                <a:latin typeface="Palatino Linotype"/>
                <a:cs typeface="Palatino Linotype"/>
              </a:rPr>
              <a:t>Короткая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90" dirty="0">
                <a:solidFill>
                  <a:srgbClr val="00007F"/>
                </a:solidFill>
                <a:latin typeface="Palatino Linotype"/>
                <a:cs typeface="Palatino Linotype"/>
              </a:rPr>
              <a:t>с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65" dirty="0">
                <a:solidFill>
                  <a:srgbClr val="00007F"/>
                </a:solidFill>
                <a:latin typeface="Palatino Linotype"/>
                <a:cs typeface="Palatino Linotype"/>
              </a:rPr>
              <a:t>юмором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05" dirty="0">
                <a:solidFill>
                  <a:srgbClr val="00007F"/>
                </a:solidFill>
                <a:latin typeface="Palatino Linotype"/>
                <a:cs typeface="Palatino Linotype"/>
              </a:rPr>
              <a:t>песня,</a:t>
            </a:r>
            <a:r>
              <a:rPr sz="1600" b="1" spc="-4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00" dirty="0">
                <a:solidFill>
                  <a:srgbClr val="00007F"/>
                </a:solidFill>
                <a:latin typeface="Palatino Linotype"/>
                <a:cs typeface="Palatino Linotype"/>
              </a:rPr>
              <a:t>название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45" dirty="0">
                <a:solidFill>
                  <a:srgbClr val="00007F"/>
                </a:solidFill>
                <a:latin typeface="Palatino Linotype"/>
                <a:cs typeface="Palatino Linotype"/>
              </a:rPr>
              <a:t>которой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35" dirty="0">
                <a:solidFill>
                  <a:srgbClr val="00007F"/>
                </a:solidFill>
                <a:latin typeface="Palatino Linotype"/>
                <a:cs typeface="Palatino Linotype"/>
              </a:rPr>
              <a:t>произошло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60" dirty="0">
                <a:solidFill>
                  <a:srgbClr val="00007F"/>
                </a:solidFill>
                <a:latin typeface="Palatino Linotype"/>
                <a:cs typeface="Palatino Linotype"/>
              </a:rPr>
              <a:t>от</a:t>
            </a:r>
            <a:r>
              <a:rPr sz="1600" b="1" spc="-4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95" dirty="0">
                <a:solidFill>
                  <a:srgbClr val="00007F"/>
                </a:solidFill>
                <a:latin typeface="Palatino Linotype"/>
                <a:cs typeface="Palatino Linotype"/>
              </a:rPr>
              <a:t>слова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85" dirty="0">
                <a:solidFill>
                  <a:srgbClr val="00007F"/>
                </a:solidFill>
                <a:latin typeface="Palatino Linotype"/>
                <a:cs typeface="Palatino Linotype"/>
              </a:rPr>
              <a:t>"частый".</a:t>
            </a:r>
            <a:endParaRPr sz="1600">
              <a:latin typeface="Palatino Linotype"/>
              <a:cs typeface="Palatino Linotype"/>
            </a:endParaRPr>
          </a:p>
          <a:p>
            <a:pPr marL="229235" indent="-217170">
              <a:lnSpc>
                <a:spcPct val="100000"/>
              </a:lnSpc>
              <a:buClr>
                <a:srgbClr val="FF0000"/>
              </a:buClr>
              <a:buFont typeface="Times New Roman"/>
              <a:buAutoNum type="arabicPeriod"/>
              <a:tabLst>
                <a:tab pos="229870" algn="l"/>
              </a:tabLst>
            </a:pPr>
            <a:r>
              <a:rPr sz="1600" b="1" spc="-40" dirty="0">
                <a:solidFill>
                  <a:srgbClr val="00007F"/>
                </a:solidFill>
                <a:latin typeface="Palatino Linotype"/>
                <a:cs typeface="Palatino Linotype"/>
              </a:rPr>
              <a:t>В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35" dirty="0">
                <a:solidFill>
                  <a:srgbClr val="00007F"/>
                </a:solidFill>
                <a:latin typeface="Palatino Linotype"/>
                <a:cs typeface="Palatino Linotype"/>
              </a:rPr>
              <a:t>дни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95" dirty="0">
                <a:solidFill>
                  <a:srgbClr val="00007F"/>
                </a:solidFill>
                <a:latin typeface="Times New Roman"/>
                <a:cs typeface="Times New Roman"/>
              </a:rPr>
              <a:t>П</a:t>
            </a:r>
            <a:r>
              <a:rPr sz="1600" b="1" spc="-95" dirty="0">
                <a:solidFill>
                  <a:srgbClr val="00007F"/>
                </a:solidFill>
                <a:latin typeface="Palatino Linotype"/>
                <a:cs typeface="Palatino Linotype"/>
              </a:rPr>
              <a:t>асхи</a:t>
            </a:r>
            <a:r>
              <a:rPr sz="1600" b="1" spc="-4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45" dirty="0">
                <a:solidFill>
                  <a:srgbClr val="00007F"/>
                </a:solidFill>
                <a:latin typeface="Palatino Linotype"/>
                <a:cs typeface="Palatino Linotype"/>
              </a:rPr>
              <a:t>они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40" dirty="0">
                <a:solidFill>
                  <a:srgbClr val="00007F"/>
                </a:solidFill>
                <a:latin typeface="Palatino Linotype"/>
                <a:cs typeface="Palatino Linotype"/>
              </a:rPr>
              <a:t>обходили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25" dirty="0">
                <a:solidFill>
                  <a:srgbClr val="00007F"/>
                </a:solidFill>
                <a:latin typeface="Palatino Linotype"/>
                <a:cs typeface="Palatino Linotype"/>
              </a:rPr>
              <a:t>деревенские</a:t>
            </a:r>
            <a:r>
              <a:rPr sz="1600" b="1" spc="-4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05" dirty="0">
                <a:solidFill>
                  <a:srgbClr val="00007F"/>
                </a:solidFill>
                <a:latin typeface="Palatino Linotype"/>
                <a:cs typeface="Palatino Linotype"/>
              </a:rPr>
              <a:t>дворы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90" dirty="0">
                <a:solidFill>
                  <a:srgbClr val="00007F"/>
                </a:solidFill>
                <a:latin typeface="Palatino Linotype"/>
                <a:cs typeface="Palatino Linotype"/>
              </a:rPr>
              <a:t>с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55" dirty="0">
                <a:solidFill>
                  <a:srgbClr val="00007F"/>
                </a:solidFill>
                <a:latin typeface="Palatino Linotype"/>
                <a:cs typeface="Palatino Linotype"/>
              </a:rPr>
              <a:t>пением</a:t>
            </a:r>
            <a:r>
              <a:rPr sz="1600" b="1" spc="-4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10" dirty="0">
                <a:solidFill>
                  <a:srgbClr val="00007F"/>
                </a:solidFill>
                <a:latin typeface="Palatino Linotype"/>
                <a:cs typeface="Palatino Linotype"/>
              </a:rPr>
              <a:t>особых,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00" dirty="0">
                <a:solidFill>
                  <a:srgbClr val="00007F"/>
                </a:solidFill>
                <a:latin typeface="Palatino Linotype"/>
                <a:cs typeface="Palatino Linotype"/>
              </a:rPr>
              <a:t>"великоденских"</a:t>
            </a:r>
            <a:r>
              <a:rPr sz="1600" b="1" spc="-50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14" dirty="0">
                <a:solidFill>
                  <a:srgbClr val="00007F"/>
                </a:solidFill>
                <a:latin typeface="Palatino Linotype"/>
                <a:cs typeface="Palatino Linotype"/>
              </a:rPr>
              <a:t>песен.</a:t>
            </a:r>
            <a:endParaRPr sz="1600">
              <a:latin typeface="Palatino Linotype"/>
              <a:cs typeface="Palatino Linotype"/>
            </a:endParaRPr>
          </a:p>
          <a:p>
            <a:pPr marL="269875" indent="-257810">
              <a:lnSpc>
                <a:spcPts val="1910"/>
              </a:lnSpc>
              <a:spcBef>
                <a:spcPts val="20"/>
              </a:spcBef>
              <a:buClr>
                <a:srgbClr val="FF0000"/>
              </a:buClr>
              <a:buFont typeface="Times New Roman"/>
              <a:buAutoNum type="arabicPeriod"/>
              <a:tabLst>
                <a:tab pos="270510" algn="l"/>
              </a:tabLst>
            </a:pPr>
            <a:r>
              <a:rPr sz="1600" b="1" spc="-105" dirty="0">
                <a:solidFill>
                  <a:srgbClr val="00007F"/>
                </a:solidFill>
                <a:latin typeface="Palatino Linotype"/>
                <a:cs typeface="Palatino Linotype"/>
              </a:rPr>
              <a:t>Русский</a:t>
            </a:r>
            <a:r>
              <a:rPr sz="1600" b="1" spc="-5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35" dirty="0">
                <a:solidFill>
                  <a:srgbClr val="00007F"/>
                </a:solidFill>
                <a:latin typeface="Palatino Linotype"/>
                <a:cs typeface="Palatino Linotype"/>
              </a:rPr>
              <a:t>народный</a:t>
            </a:r>
            <a:r>
              <a:rPr sz="1600" b="1" spc="-5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10" dirty="0">
                <a:solidFill>
                  <a:srgbClr val="00007F"/>
                </a:solidFill>
                <a:latin typeface="Palatino Linotype"/>
                <a:cs typeface="Palatino Linotype"/>
              </a:rPr>
              <a:t>музыкальный</a:t>
            </a:r>
            <a:r>
              <a:rPr sz="1600" b="1" spc="-5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35" dirty="0">
                <a:solidFill>
                  <a:srgbClr val="00007F"/>
                </a:solidFill>
                <a:latin typeface="Palatino Linotype"/>
                <a:cs typeface="Palatino Linotype"/>
              </a:rPr>
              <a:t>инструмент.</a:t>
            </a:r>
            <a:endParaRPr sz="1600">
              <a:latin typeface="Palatino Linotype"/>
              <a:cs typeface="Palatino Linotype"/>
            </a:endParaRPr>
          </a:p>
          <a:p>
            <a:pPr marL="269875" indent="-257810">
              <a:lnSpc>
                <a:spcPts val="1910"/>
              </a:lnSpc>
              <a:buClr>
                <a:srgbClr val="FF0000"/>
              </a:buClr>
              <a:buFont typeface="Times New Roman"/>
              <a:buAutoNum type="arabicPeriod"/>
              <a:tabLst>
                <a:tab pos="270510" algn="l"/>
              </a:tabLst>
            </a:pPr>
            <a:r>
              <a:rPr sz="1600" b="1" spc="-100" dirty="0">
                <a:solidFill>
                  <a:srgbClr val="00007F"/>
                </a:solidFill>
                <a:latin typeface="Palatino Linotype"/>
                <a:cs typeface="Palatino Linotype"/>
              </a:rPr>
              <a:t>Бывает</a:t>
            </a:r>
            <a:r>
              <a:rPr sz="1600" b="1" spc="-5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90" dirty="0">
                <a:solidFill>
                  <a:srgbClr val="00007F"/>
                </a:solidFill>
                <a:latin typeface="Palatino Linotype"/>
                <a:cs typeface="Palatino Linotype"/>
              </a:rPr>
              <a:t>"хромка",</a:t>
            </a:r>
            <a:r>
              <a:rPr sz="1600" b="1" spc="-5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00" dirty="0">
                <a:solidFill>
                  <a:srgbClr val="00007F"/>
                </a:solidFill>
                <a:latin typeface="Palatino Linotype"/>
                <a:cs typeface="Palatino Linotype"/>
              </a:rPr>
              <a:t>"бывает</a:t>
            </a:r>
            <a:r>
              <a:rPr sz="1600" b="1" spc="-5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00" dirty="0">
                <a:solidFill>
                  <a:srgbClr val="00007F"/>
                </a:solidFill>
                <a:latin typeface="Palatino Linotype"/>
                <a:cs typeface="Palatino Linotype"/>
              </a:rPr>
              <a:t>"трёхрядка".</a:t>
            </a:r>
            <a:endParaRPr sz="1600">
              <a:latin typeface="Palatino Linotype"/>
              <a:cs typeface="Palatino Linotype"/>
            </a:endParaRPr>
          </a:p>
          <a:p>
            <a:pPr marL="278130" indent="-266065">
              <a:lnSpc>
                <a:spcPct val="100000"/>
              </a:lnSpc>
              <a:buClr>
                <a:srgbClr val="FF0000"/>
              </a:buClr>
              <a:buAutoNum type="arabicPeriod"/>
              <a:tabLst>
                <a:tab pos="278765" algn="l"/>
              </a:tabLst>
            </a:pPr>
            <a:r>
              <a:rPr sz="1600" b="1" spc="-15" dirty="0">
                <a:solidFill>
                  <a:srgbClr val="00007F"/>
                </a:solidFill>
                <a:latin typeface="Times New Roman"/>
                <a:cs typeface="Times New Roman"/>
              </a:rPr>
              <a:t>Песня</a:t>
            </a:r>
            <a:r>
              <a:rPr sz="1600" b="1" spc="-70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600" b="1" spc="-25" dirty="0">
                <a:solidFill>
                  <a:srgbClr val="00007F"/>
                </a:solidFill>
                <a:latin typeface="Times New Roman"/>
                <a:cs typeface="Times New Roman"/>
              </a:rPr>
              <a:t>наших</a:t>
            </a:r>
            <a:r>
              <a:rPr sz="1600" b="1" spc="-65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007F"/>
                </a:solidFill>
                <a:latin typeface="Times New Roman"/>
                <a:cs typeface="Times New Roman"/>
              </a:rPr>
              <a:t>предков,</a:t>
            </a:r>
            <a:r>
              <a:rPr sz="1600" b="1" spc="-70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600" b="1" spc="-30" dirty="0">
                <a:solidFill>
                  <a:srgbClr val="00007F"/>
                </a:solidFill>
                <a:latin typeface="Times New Roman"/>
                <a:cs typeface="Times New Roman"/>
              </a:rPr>
              <a:t>прославляющая</a:t>
            </a:r>
            <a:r>
              <a:rPr sz="1600" b="1" spc="-65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00007F"/>
                </a:solidFill>
                <a:latin typeface="Times New Roman"/>
                <a:cs typeface="Times New Roman"/>
              </a:rPr>
              <a:t>весну.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buFont typeface="Times New Roman"/>
              <a:buAutoNum type="arabicPeriod"/>
            </a:pPr>
            <a:endParaRPr sz="2200">
              <a:latin typeface="Times New Roman"/>
              <a:cs typeface="Times New Roman"/>
            </a:endParaRPr>
          </a:p>
          <a:p>
            <a:pPr marL="100965">
              <a:lnSpc>
                <a:spcPct val="100000"/>
              </a:lnSpc>
              <a:spcBef>
                <a:spcPts val="1295"/>
              </a:spcBef>
            </a:pPr>
            <a:r>
              <a:rPr sz="1600" b="1" spc="-100" dirty="0">
                <a:solidFill>
                  <a:srgbClr val="FF0000"/>
                </a:solidFill>
                <a:latin typeface="Palatino Linotype"/>
                <a:cs typeface="Palatino Linotype"/>
              </a:rPr>
              <a:t>ПО</a:t>
            </a:r>
            <a:r>
              <a:rPr sz="1600" b="1" spc="-55" dirty="0">
                <a:solidFill>
                  <a:srgbClr val="FF0000"/>
                </a:solidFill>
                <a:latin typeface="Palatino Linotype"/>
                <a:cs typeface="Palatino Linotype"/>
              </a:rPr>
              <a:t> </a:t>
            </a:r>
            <a:r>
              <a:rPr sz="1600" b="1" spc="-70" dirty="0">
                <a:solidFill>
                  <a:srgbClr val="FF0000"/>
                </a:solidFill>
                <a:latin typeface="Palatino Linotype"/>
                <a:cs typeface="Palatino Linotype"/>
              </a:rPr>
              <a:t>ВЕРТИКАЛИ</a:t>
            </a:r>
            <a:endParaRPr sz="1600">
              <a:latin typeface="Palatino Linotype"/>
              <a:cs typeface="Palatino Linotype"/>
            </a:endParaRPr>
          </a:p>
          <a:p>
            <a:pPr marL="356235" lvl="1" indent="-255904">
              <a:lnSpc>
                <a:spcPts val="1910"/>
              </a:lnSpc>
              <a:spcBef>
                <a:spcPts val="10"/>
              </a:spcBef>
              <a:buClr>
                <a:srgbClr val="FF0000"/>
              </a:buClr>
              <a:buAutoNum type="arabicPeriod"/>
              <a:tabLst>
                <a:tab pos="356870" algn="l"/>
              </a:tabLst>
            </a:pPr>
            <a:r>
              <a:rPr sz="1600" b="1" spc="-105" dirty="0">
                <a:solidFill>
                  <a:srgbClr val="00007F"/>
                </a:solidFill>
                <a:latin typeface="Palatino Linotype"/>
                <a:cs typeface="Palatino Linotype"/>
              </a:rPr>
              <a:t>Русский</a:t>
            </a:r>
            <a:r>
              <a:rPr sz="1600" b="1" spc="-5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20" dirty="0">
                <a:solidFill>
                  <a:srgbClr val="00007F"/>
                </a:solidFill>
                <a:latin typeface="Palatino Linotype"/>
                <a:cs typeface="Palatino Linotype"/>
              </a:rPr>
              <a:t>танец,</a:t>
            </a:r>
            <a:r>
              <a:rPr sz="1600" b="1" spc="-5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30" dirty="0">
                <a:solidFill>
                  <a:srgbClr val="00007F"/>
                </a:solidFill>
                <a:latin typeface="Palatino Linotype"/>
                <a:cs typeface="Palatino Linotype"/>
              </a:rPr>
              <a:t>состоящий</a:t>
            </a:r>
            <a:r>
              <a:rPr sz="1600" b="1" spc="-5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65" dirty="0">
                <a:solidFill>
                  <a:srgbClr val="00007F"/>
                </a:solidFill>
                <a:latin typeface="Palatino Linotype"/>
                <a:cs typeface="Palatino Linotype"/>
              </a:rPr>
              <a:t>из</a:t>
            </a:r>
            <a:r>
              <a:rPr sz="1600" b="1" spc="-5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20" dirty="0">
                <a:solidFill>
                  <a:srgbClr val="00007F"/>
                </a:solidFill>
                <a:latin typeface="Palatino Linotype"/>
                <a:cs typeface="Palatino Linotype"/>
              </a:rPr>
              <a:t>нескольких</a:t>
            </a:r>
            <a:r>
              <a:rPr sz="1600" b="1" spc="-5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40" dirty="0">
                <a:solidFill>
                  <a:srgbClr val="00007F"/>
                </a:solidFill>
                <a:latin typeface="Palatino Linotype"/>
                <a:cs typeface="Palatino Linotype"/>
              </a:rPr>
              <a:t>фигур</a:t>
            </a:r>
            <a:r>
              <a:rPr sz="1600" b="1" spc="5" dirty="0">
                <a:solidFill>
                  <a:srgbClr val="00007F"/>
                </a:solidFill>
                <a:latin typeface="Times New Roman"/>
                <a:cs typeface="Times New Roman"/>
              </a:rPr>
              <a:t>.</a:t>
            </a:r>
            <a:endParaRPr sz="1600">
              <a:latin typeface="Times New Roman"/>
              <a:cs typeface="Times New Roman"/>
            </a:endParaRPr>
          </a:p>
          <a:p>
            <a:pPr marL="356235" lvl="1" indent="-255904">
              <a:lnSpc>
                <a:spcPts val="1910"/>
              </a:lnSpc>
              <a:buClr>
                <a:srgbClr val="FF0000"/>
              </a:buClr>
              <a:buAutoNum type="arabicPeriod"/>
              <a:tabLst>
                <a:tab pos="356870" algn="l"/>
              </a:tabLst>
            </a:pPr>
            <a:r>
              <a:rPr sz="1600" b="1" spc="-95" dirty="0">
                <a:solidFill>
                  <a:srgbClr val="00007F"/>
                </a:solidFill>
                <a:latin typeface="Palatino Linotype"/>
                <a:cs typeface="Palatino Linotype"/>
              </a:rPr>
              <a:t>"Солист"</a:t>
            </a:r>
            <a:r>
              <a:rPr sz="1600" b="1" spc="-55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1600" b="1" spc="-100" dirty="0">
                <a:solidFill>
                  <a:srgbClr val="00007F"/>
                </a:solidFill>
                <a:latin typeface="Palatino Linotype"/>
                <a:cs typeface="Palatino Linotype"/>
              </a:rPr>
              <a:t>по-русски.</a:t>
            </a:r>
            <a:endParaRPr sz="1600">
              <a:latin typeface="Palatino Linotype"/>
              <a:cs typeface="Palatino Linotype"/>
            </a:endParaRPr>
          </a:p>
          <a:p>
            <a:pPr marL="356235" lvl="1" indent="-255904">
              <a:lnSpc>
                <a:spcPts val="1914"/>
              </a:lnSpc>
              <a:spcBef>
                <a:spcPts val="10"/>
              </a:spcBef>
              <a:buClr>
                <a:srgbClr val="FF0000"/>
              </a:buClr>
              <a:buAutoNum type="arabicPeriod"/>
              <a:tabLst>
                <a:tab pos="356870" algn="l"/>
              </a:tabLst>
            </a:pPr>
            <a:r>
              <a:rPr sz="1600" b="1" spc="-40" dirty="0">
                <a:solidFill>
                  <a:srgbClr val="00007F"/>
                </a:solidFill>
                <a:latin typeface="Times New Roman"/>
                <a:cs typeface="Times New Roman"/>
              </a:rPr>
              <a:t>Мамина</a:t>
            </a:r>
            <a:r>
              <a:rPr sz="1600" b="1" spc="-55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007F"/>
                </a:solidFill>
                <a:latin typeface="Times New Roman"/>
                <a:cs typeface="Times New Roman"/>
              </a:rPr>
              <a:t>песня</a:t>
            </a:r>
            <a:r>
              <a:rPr sz="1600" b="1" spc="-55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600" b="1" spc="-25" dirty="0">
                <a:solidFill>
                  <a:srgbClr val="00007F"/>
                </a:solidFill>
                <a:latin typeface="Times New Roman"/>
                <a:cs typeface="Times New Roman"/>
              </a:rPr>
              <a:t>на</a:t>
            </a:r>
            <a:r>
              <a:rPr sz="1600" b="1" spc="-55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007F"/>
                </a:solidFill>
                <a:latin typeface="Times New Roman"/>
                <a:cs typeface="Times New Roman"/>
              </a:rPr>
              <a:t>ночь.</a:t>
            </a:r>
            <a:endParaRPr sz="1600">
              <a:latin typeface="Times New Roman"/>
              <a:cs typeface="Times New Roman"/>
            </a:endParaRPr>
          </a:p>
          <a:p>
            <a:pPr marL="356235" lvl="1" indent="-255904">
              <a:lnSpc>
                <a:spcPts val="1914"/>
              </a:lnSpc>
              <a:buClr>
                <a:srgbClr val="FF0000"/>
              </a:buClr>
              <a:buAutoNum type="arabicPeriod"/>
              <a:tabLst>
                <a:tab pos="356870" algn="l"/>
              </a:tabLst>
            </a:pPr>
            <a:r>
              <a:rPr sz="1600" b="1" spc="-50" dirty="0">
                <a:solidFill>
                  <a:srgbClr val="00007F"/>
                </a:solidFill>
                <a:latin typeface="Times New Roman"/>
                <a:cs typeface="Times New Roman"/>
              </a:rPr>
              <a:t>В</a:t>
            </a:r>
            <a:r>
              <a:rPr sz="1600" b="1" spc="-55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600" b="1" spc="-30" dirty="0">
                <a:solidFill>
                  <a:srgbClr val="00007F"/>
                </a:solidFill>
                <a:latin typeface="Times New Roman"/>
                <a:cs typeface="Times New Roman"/>
              </a:rPr>
              <a:t>старину</a:t>
            </a:r>
            <a:r>
              <a:rPr sz="1600" b="1" spc="-55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600" b="1" spc="-30" dirty="0">
                <a:solidFill>
                  <a:srgbClr val="00007F"/>
                </a:solidFill>
                <a:latin typeface="Times New Roman"/>
                <a:cs typeface="Times New Roman"/>
              </a:rPr>
              <a:t>исполнялась</a:t>
            </a:r>
            <a:r>
              <a:rPr sz="1600" b="1" spc="-55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600" b="1" spc="10" dirty="0">
                <a:solidFill>
                  <a:srgbClr val="00007F"/>
                </a:solidFill>
                <a:latin typeface="Times New Roman"/>
                <a:cs typeface="Times New Roman"/>
              </a:rPr>
              <a:t>под</a:t>
            </a:r>
            <a:r>
              <a:rPr sz="1600" b="1" spc="-55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00007F"/>
                </a:solidFill>
                <a:latin typeface="Times New Roman"/>
                <a:cs typeface="Times New Roman"/>
              </a:rPr>
              <a:t>звуки</a:t>
            </a:r>
            <a:r>
              <a:rPr sz="1600" b="1" spc="-55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600" b="1" spc="-35" dirty="0">
                <a:solidFill>
                  <a:srgbClr val="00007F"/>
                </a:solidFill>
                <a:latin typeface="Times New Roman"/>
                <a:cs typeface="Times New Roman"/>
              </a:rPr>
              <a:t>гуслей.</a:t>
            </a:r>
            <a:endParaRPr sz="1600">
              <a:latin typeface="Times New Roman"/>
              <a:cs typeface="Times New Roman"/>
            </a:endParaRPr>
          </a:p>
          <a:p>
            <a:pPr marL="356235" lvl="1" indent="-255904">
              <a:lnSpc>
                <a:spcPts val="1905"/>
              </a:lnSpc>
              <a:spcBef>
                <a:spcPts val="20"/>
              </a:spcBef>
              <a:buClr>
                <a:srgbClr val="FF0000"/>
              </a:buClr>
              <a:buAutoNum type="arabicPeriod"/>
              <a:tabLst>
                <a:tab pos="356870" algn="l"/>
              </a:tabLst>
            </a:pPr>
            <a:r>
              <a:rPr sz="1600" b="1" spc="-5" dirty="0">
                <a:solidFill>
                  <a:srgbClr val="00007F"/>
                </a:solidFill>
                <a:latin typeface="Times New Roman"/>
                <a:cs typeface="Times New Roman"/>
              </a:rPr>
              <a:t>Песнопение,</a:t>
            </a:r>
            <a:r>
              <a:rPr sz="1600" b="1" spc="-45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00007F"/>
                </a:solidFill>
                <a:latin typeface="Times New Roman"/>
                <a:cs typeface="Times New Roman"/>
              </a:rPr>
              <a:t>отражающее</a:t>
            </a:r>
            <a:r>
              <a:rPr sz="1600" b="1" spc="-40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600" b="1" spc="-50" dirty="0">
                <a:solidFill>
                  <a:srgbClr val="00007F"/>
                </a:solidFill>
                <a:latin typeface="Times New Roman"/>
                <a:cs typeface="Times New Roman"/>
              </a:rPr>
              <a:t>суть</a:t>
            </a:r>
            <a:r>
              <a:rPr sz="1600" b="1" spc="-45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00007F"/>
                </a:solidFill>
                <a:latin typeface="Times New Roman"/>
                <a:cs typeface="Times New Roman"/>
              </a:rPr>
              <a:t>православного</a:t>
            </a:r>
            <a:r>
              <a:rPr sz="1600" b="1" spc="-40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00007F"/>
                </a:solidFill>
                <a:latin typeface="Times New Roman"/>
                <a:cs typeface="Times New Roman"/>
              </a:rPr>
              <a:t>праздника,</a:t>
            </a:r>
            <a:r>
              <a:rPr sz="1600" b="1" spc="-45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600" b="1" spc="-35" dirty="0">
                <a:solidFill>
                  <a:srgbClr val="00007F"/>
                </a:solidFill>
                <a:latin typeface="Times New Roman"/>
                <a:cs typeface="Times New Roman"/>
              </a:rPr>
              <a:t>бывает</a:t>
            </a:r>
            <a:r>
              <a:rPr sz="1600" b="1" spc="-40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007F"/>
                </a:solidFill>
                <a:latin typeface="Times New Roman"/>
                <a:cs typeface="Times New Roman"/>
              </a:rPr>
              <a:t>Рождественский,</a:t>
            </a:r>
            <a:r>
              <a:rPr sz="1600" b="1" spc="-45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600" b="1" spc="-30" dirty="0">
                <a:solidFill>
                  <a:srgbClr val="00007F"/>
                </a:solidFill>
                <a:latin typeface="Times New Roman"/>
                <a:cs typeface="Times New Roman"/>
              </a:rPr>
              <a:t>Пасхальный...</a:t>
            </a:r>
            <a:endParaRPr sz="1600">
              <a:latin typeface="Times New Roman"/>
              <a:cs typeface="Times New Roman"/>
            </a:endParaRPr>
          </a:p>
          <a:p>
            <a:pPr marL="352425" lvl="1" indent="-252095">
              <a:lnSpc>
                <a:spcPts val="1905"/>
              </a:lnSpc>
              <a:buClr>
                <a:srgbClr val="FF0000"/>
              </a:buClr>
              <a:buAutoNum type="arabicPeriod"/>
              <a:tabLst>
                <a:tab pos="353060" algn="l"/>
              </a:tabLst>
            </a:pPr>
            <a:r>
              <a:rPr sz="1600" b="1" spc="-30" dirty="0">
                <a:solidFill>
                  <a:srgbClr val="00007F"/>
                </a:solidFill>
                <a:latin typeface="Times New Roman"/>
                <a:cs typeface="Times New Roman"/>
              </a:rPr>
              <a:t>Русский</a:t>
            </a:r>
            <a:r>
              <a:rPr sz="1600" b="1" spc="-65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600" b="1" spc="-25" dirty="0">
                <a:solidFill>
                  <a:srgbClr val="00007F"/>
                </a:solidFill>
                <a:latin typeface="Times New Roman"/>
                <a:cs typeface="Times New Roman"/>
              </a:rPr>
              <a:t>танец</a:t>
            </a:r>
            <a:r>
              <a:rPr sz="1600" b="1" spc="-65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600" b="1" spc="-30" dirty="0">
                <a:solidFill>
                  <a:srgbClr val="00007F"/>
                </a:solidFill>
                <a:latin typeface="Times New Roman"/>
                <a:cs typeface="Times New Roman"/>
              </a:rPr>
              <a:t>в</a:t>
            </a:r>
            <a:r>
              <a:rPr sz="1600" b="1" spc="-65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600" b="1" spc="-45" dirty="0">
                <a:solidFill>
                  <a:srgbClr val="00007F"/>
                </a:solidFill>
                <a:latin typeface="Times New Roman"/>
                <a:cs typeface="Times New Roman"/>
              </a:rPr>
              <a:t>кругу.</a:t>
            </a:r>
            <a:endParaRPr sz="1600">
              <a:latin typeface="Times New Roman"/>
              <a:cs typeface="Times New Roman"/>
            </a:endParaRPr>
          </a:p>
          <a:p>
            <a:pPr marL="309880" lvl="1" indent="-241300">
              <a:lnSpc>
                <a:spcPct val="100000"/>
              </a:lnSpc>
              <a:spcBef>
                <a:spcPts val="350"/>
              </a:spcBef>
              <a:buClr>
                <a:srgbClr val="FF0000"/>
              </a:buClr>
              <a:buAutoNum type="arabicPeriod"/>
              <a:tabLst>
                <a:tab pos="310515" algn="l"/>
              </a:tabLst>
            </a:pPr>
            <a:r>
              <a:rPr sz="2400" b="1" spc="-157" baseline="3472" dirty="0">
                <a:solidFill>
                  <a:srgbClr val="00007F"/>
                </a:solidFill>
                <a:latin typeface="Palatino Linotype"/>
                <a:cs typeface="Palatino Linotype"/>
              </a:rPr>
              <a:t>Русский</a:t>
            </a:r>
            <a:r>
              <a:rPr sz="2400" b="1" spc="-75" baseline="3472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2400" b="1" spc="-202" baseline="3472" dirty="0">
                <a:solidFill>
                  <a:srgbClr val="00007F"/>
                </a:solidFill>
                <a:latin typeface="Palatino Linotype"/>
                <a:cs typeface="Palatino Linotype"/>
              </a:rPr>
              <a:t>народный</a:t>
            </a:r>
            <a:r>
              <a:rPr sz="2400" b="1" spc="-67" baseline="3472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2400" b="1" spc="-165" baseline="3472" dirty="0">
                <a:solidFill>
                  <a:srgbClr val="00007F"/>
                </a:solidFill>
                <a:latin typeface="Palatino Linotype"/>
                <a:cs typeface="Palatino Linotype"/>
              </a:rPr>
              <a:t>музыкальный</a:t>
            </a:r>
            <a:r>
              <a:rPr sz="2400" b="1" spc="-67" baseline="3472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2400" b="1" spc="-225" baseline="3472" dirty="0">
                <a:solidFill>
                  <a:srgbClr val="00007F"/>
                </a:solidFill>
                <a:latin typeface="Palatino Linotype"/>
                <a:cs typeface="Palatino Linotype"/>
              </a:rPr>
              <a:t>инструмент</a:t>
            </a:r>
            <a:r>
              <a:rPr sz="2400" b="1" spc="-67" baseline="3472" dirty="0">
                <a:solidFill>
                  <a:srgbClr val="00007F"/>
                </a:solidFill>
                <a:latin typeface="Palatino Linotype"/>
                <a:cs typeface="Palatino Linotype"/>
              </a:rPr>
              <a:t> </a:t>
            </a:r>
            <a:r>
              <a:rPr sz="2400" b="1" spc="-120" baseline="3472" dirty="0">
                <a:solidFill>
                  <a:srgbClr val="00007F"/>
                </a:solidFill>
                <a:latin typeface="Palatino Linotype"/>
                <a:cs typeface="Palatino Linotype"/>
              </a:rPr>
              <a:t>(щипковый).</a:t>
            </a:r>
            <a:endParaRPr sz="2400" baseline="3472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3004" y="182881"/>
            <a:ext cx="10559415" cy="7149465"/>
            <a:chOff x="133004" y="182881"/>
            <a:chExt cx="10559415" cy="71494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004" y="182881"/>
              <a:ext cx="10424210" cy="714893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66723" y="226088"/>
              <a:ext cx="3057128" cy="31524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97041" y="254923"/>
              <a:ext cx="4995342" cy="586591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045132" y="360451"/>
            <a:ext cx="1270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42424" y="2042655"/>
            <a:ext cx="1270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3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051288" y="2286495"/>
            <a:ext cx="1270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4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50076" y="858456"/>
            <a:ext cx="581660" cy="1276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1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00">
              <a:latin typeface="Times New Roman"/>
              <a:cs typeface="Times New Roman"/>
            </a:endParaRPr>
          </a:p>
          <a:p>
            <a:pPr marL="56515">
              <a:lnSpc>
                <a:spcPct val="100000"/>
              </a:lnSpc>
            </a:pPr>
            <a:r>
              <a:rPr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1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50572" y="2322258"/>
            <a:ext cx="1270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3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90459" y="2330830"/>
            <a:ext cx="1270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4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25437" y="2596845"/>
            <a:ext cx="1601470" cy="2419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5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100">
              <a:latin typeface="Times New Roman"/>
              <a:cs typeface="Times New Roman"/>
            </a:endParaRPr>
          </a:p>
          <a:p>
            <a:pPr marL="666115">
              <a:lnSpc>
                <a:spcPts val="1825"/>
              </a:lnSpc>
            </a:pPr>
            <a:r>
              <a:rPr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5</a:t>
            </a:r>
            <a:endParaRPr sz="1600">
              <a:latin typeface="Times New Roman"/>
              <a:cs typeface="Times New Roman"/>
            </a:endParaRPr>
          </a:p>
          <a:p>
            <a:pPr marL="622300">
              <a:lnSpc>
                <a:spcPts val="1789"/>
              </a:lnSpc>
            </a:pPr>
            <a:r>
              <a:rPr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6</a:t>
            </a:r>
            <a:endParaRPr sz="1600">
              <a:latin typeface="Times New Roman"/>
              <a:cs typeface="Times New Roman"/>
            </a:endParaRPr>
          </a:p>
          <a:p>
            <a:pPr marL="1076325">
              <a:lnSpc>
                <a:spcPts val="1885"/>
              </a:lnSpc>
            </a:pPr>
            <a:r>
              <a:rPr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6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7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Times New Roman"/>
              <a:cs typeface="Times New Roman"/>
            </a:endParaRPr>
          </a:p>
          <a:p>
            <a:pPr marL="1076325">
              <a:lnSpc>
                <a:spcPct val="100000"/>
              </a:lnSpc>
            </a:pPr>
            <a:r>
              <a:rPr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8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352297"/>
            <a:ext cx="9401810" cy="6071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759065">
              <a:lnSpc>
                <a:spcPct val="1438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Там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живёт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моя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сестрица,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Хохотунья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певица, 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Вам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споёт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начало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песни,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200" spc="-5" dirty="0">
                <a:latin typeface="Times New Roman"/>
                <a:cs typeface="Times New Roman"/>
              </a:rPr>
              <a:t>Допевать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же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будем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вместе</a:t>
            </a:r>
            <a:endParaRPr sz="1200" dirty="0">
              <a:latin typeface="Times New Roman"/>
              <a:cs typeface="Times New Roman"/>
            </a:endParaRPr>
          </a:p>
          <a:p>
            <a:pPr marL="2213610" marR="5080" indent="-1800225">
              <a:lnSpc>
                <a:spcPct val="143800"/>
              </a:lnSpc>
              <a:spcBef>
                <a:spcPts val="5"/>
              </a:spcBef>
            </a:pPr>
            <a:r>
              <a:rPr sz="1200" i="1" spc="-5" dirty="0">
                <a:latin typeface="Times New Roman"/>
                <a:cs typeface="Times New Roman"/>
              </a:rPr>
              <a:t>Проводится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конкурс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«Допой</a:t>
            </a:r>
            <a:r>
              <a:rPr sz="1200" b="1" spc="1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песню»</a:t>
            </a:r>
            <a:r>
              <a:rPr sz="1200" i="1" spc="-5" dirty="0">
                <a:latin typeface="Times New Roman"/>
                <a:cs typeface="Times New Roman"/>
              </a:rPr>
              <a:t>: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5" dirty="0" err="1" smtClean="0">
                <a:latin typeface="Times New Roman"/>
                <a:cs typeface="Times New Roman"/>
              </a:rPr>
              <a:t>звучит</a:t>
            </a:r>
            <a:r>
              <a:rPr sz="1200" i="1" spc="10" dirty="0" smtClean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начало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знакомой</a:t>
            </a:r>
            <a:r>
              <a:rPr sz="1200" i="1" spc="2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русской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народной</a:t>
            </a:r>
            <a:r>
              <a:rPr sz="1200" i="1" spc="2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песни,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которую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ребята</a:t>
            </a:r>
            <a:r>
              <a:rPr sz="1200" i="1" spc="2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должны </a:t>
            </a:r>
            <a:r>
              <a:rPr sz="1200" i="1" spc="-28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продолжить;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кто</a:t>
            </a:r>
            <a:r>
              <a:rPr sz="1200" i="1" dirty="0">
                <a:latin typeface="Times New Roman"/>
                <a:cs typeface="Times New Roman"/>
              </a:rPr>
              <a:t> из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ребят первым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«подхватит»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песню, тот</a:t>
            </a:r>
            <a:r>
              <a:rPr sz="1200" i="1" dirty="0">
                <a:latin typeface="Times New Roman"/>
                <a:cs typeface="Times New Roman"/>
              </a:rPr>
              <a:t> и </a:t>
            </a:r>
            <a:r>
              <a:rPr sz="1200" i="1" spc="-5" dirty="0">
                <a:latin typeface="Times New Roman"/>
                <a:cs typeface="Times New Roman"/>
              </a:rPr>
              <a:t>получает жетон.</a:t>
            </a:r>
            <a:endParaRPr sz="1200" dirty="0">
              <a:latin typeface="Times New Roman"/>
              <a:cs typeface="Times New Roman"/>
            </a:endParaRPr>
          </a:p>
          <a:p>
            <a:pPr marL="12700" marR="8592185">
              <a:lnSpc>
                <a:spcPct val="143300"/>
              </a:lnSpc>
              <a:spcBef>
                <a:spcPts val="10"/>
              </a:spcBef>
            </a:pPr>
            <a:r>
              <a:rPr sz="1200" b="1" spc="-5" dirty="0">
                <a:latin typeface="Times New Roman"/>
                <a:cs typeface="Times New Roman"/>
              </a:rPr>
              <a:t>Ведущий 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</a:t>
            </a:r>
            <a:r>
              <a:rPr sz="1200" dirty="0">
                <a:latin typeface="Times New Roman"/>
                <a:cs typeface="Times New Roman"/>
              </a:rPr>
              <a:t>ол дороги,  </a:t>
            </a:r>
            <a:r>
              <a:rPr sz="1200" spc="-5" dirty="0">
                <a:latin typeface="Times New Roman"/>
                <a:cs typeface="Times New Roman"/>
              </a:rPr>
              <a:t>Пол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пути</a:t>
            </a:r>
            <a:endParaRPr sz="1200" dirty="0">
              <a:latin typeface="Times New Roman"/>
              <a:cs typeface="Times New Roman"/>
            </a:endParaRPr>
          </a:p>
          <a:p>
            <a:pPr marL="12700" marR="7818120">
              <a:lnSpc>
                <a:spcPct val="143800"/>
              </a:lnSpc>
            </a:pPr>
            <a:r>
              <a:rPr sz="1200" dirty="0">
                <a:latin typeface="Times New Roman"/>
                <a:cs typeface="Times New Roman"/>
              </a:rPr>
              <a:t>Мы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уже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смогли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пройти,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А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теперь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отдохнём,</a:t>
            </a: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200" spc="-5" dirty="0">
                <a:latin typeface="Times New Roman"/>
                <a:cs typeface="Times New Roman"/>
              </a:rPr>
              <a:t>Дружно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спляшем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споём.</a:t>
            </a:r>
            <a:endParaRPr sz="1200" dirty="0">
              <a:latin typeface="Times New Roman"/>
              <a:cs typeface="Times New Roman"/>
            </a:endParaRPr>
          </a:p>
          <a:p>
            <a:pPr marL="2085339">
              <a:lnSpc>
                <a:spcPct val="100000"/>
              </a:lnSpc>
              <a:spcBef>
                <a:spcPts val="635"/>
              </a:spcBef>
            </a:pPr>
            <a:r>
              <a:rPr sz="1200" i="1" spc="-5" dirty="0">
                <a:latin typeface="Times New Roman"/>
                <a:cs typeface="Times New Roman"/>
              </a:rPr>
              <a:t>По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выбору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педагога</a:t>
            </a:r>
            <a:r>
              <a:rPr sz="1200" i="1" spc="32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ребята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исполняют</a:t>
            </a:r>
            <a:r>
              <a:rPr sz="1200" i="1" spc="32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знакомую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игровую</a:t>
            </a:r>
            <a:r>
              <a:rPr sz="1200" i="1" spc="3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русскую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народную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песню.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1200" b="1" spc="-5" dirty="0">
                <a:latin typeface="Times New Roman"/>
                <a:cs typeface="Times New Roman"/>
              </a:rPr>
              <a:t>Ведущий</a:t>
            </a:r>
            <a:endParaRPr sz="1200" dirty="0">
              <a:latin typeface="Times New Roman"/>
              <a:cs typeface="Times New Roman"/>
            </a:endParaRPr>
          </a:p>
          <a:p>
            <a:pPr marL="12700" marR="7389495">
              <a:lnSpc>
                <a:spcPts val="2070"/>
              </a:lnSpc>
              <a:spcBef>
                <a:spcPts val="165"/>
              </a:spcBef>
            </a:pPr>
            <a:r>
              <a:rPr sz="1200" spc="-5" dirty="0">
                <a:latin typeface="Times New Roman"/>
                <a:cs typeface="Times New Roman"/>
              </a:rPr>
              <a:t>Спешим </a:t>
            </a:r>
            <a:r>
              <a:rPr sz="1200" dirty="0">
                <a:latin typeface="Times New Roman"/>
                <a:cs typeface="Times New Roman"/>
              </a:rPr>
              <a:t>в </a:t>
            </a:r>
            <a:r>
              <a:rPr sz="1200" spc="-5" dirty="0">
                <a:latin typeface="Times New Roman"/>
                <a:cs typeface="Times New Roman"/>
              </a:rPr>
              <a:t>деревню Гармошка,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Осталось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пути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немножко.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200" spc="-5" dirty="0">
                <a:latin typeface="Times New Roman"/>
                <a:cs typeface="Times New Roman"/>
              </a:rPr>
              <a:t>Справа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медведь,</a:t>
            </a:r>
            <a:endParaRPr sz="1200" dirty="0">
              <a:latin typeface="Times New Roman"/>
              <a:cs typeface="Times New Roman"/>
            </a:endParaRPr>
          </a:p>
          <a:p>
            <a:pPr marL="12700" marR="8345170">
              <a:lnSpc>
                <a:spcPct val="1435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Он любит петь.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Громко поёт, 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Пройти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не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даёт.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200" spc="-5" dirty="0">
                <a:latin typeface="Times New Roman"/>
                <a:cs typeface="Times New Roman"/>
              </a:rPr>
              <a:t>По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секрету вам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скажу:</a:t>
            </a:r>
            <a:endParaRPr sz="1200" dirty="0">
              <a:latin typeface="Times New Roman"/>
              <a:cs typeface="Times New Roman"/>
            </a:endParaRPr>
          </a:p>
          <a:p>
            <a:pPr marL="12700" marR="7663180">
              <a:lnSpc>
                <a:spcPct val="143700"/>
              </a:lnSpc>
            </a:pPr>
            <a:r>
              <a:rPr sz="1200" dirty="0">
                <a:latin typeface="Times New Roman"/>
                <a:cs typeface="Times New Roman"/>
              </a:rPr>
              <a:t>С </a:t>
            </a:r>
            <a:r>
              <a:rPr sz="1200" spc="-5" dirty="0">
                <a:latin typeface="Times New Roman"/>
                <a:cs typeface="Times New Roman"/>
              </a:rPr>
              <a:t>этим Мишкой </a:t>
            </a:r>
            <a:r>
              <a:rPr sz="1200" dirty="0">
                <a:latin typeface="Times New Roman"/>
                <a:cs typeface="Times New Roman"/>
              </a:rPr>
              <a:t>я </a:t>
            </a:r>
            <a:r>
              <a:rPr sz="1200" spc="-5" dirty="0">
                <a:latin typeface="Times New Roman"/>
                <a:cs typeface="Times New Roman"/>
              </a:rPr>
              <a:t>дружу. 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Вы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ему </a:t>
            </a:r>
            <a:r>
              <a:rPr sz="1200" dirty="0">
                <a:latin typeface="Times New Roman"/>
                <a:cs typeface="Times New Roman"/>
              </a:rPr>
              <a:t>–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частушек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много,</a:t>
            </a:r>
            <a:endParaRPr sz="1200" dirty="0"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300" y="1724025"/>
            <a:ext cx="1072976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</TotalTime>
  <Words>1263</Words>
  <Application>Microsoft Office PowerPoint</Application>
  <PresentationFormat>Произвольный</PresentationFormat>
  <Paragraphs>190</Paragraphs>
  <Slides>15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Calibri</vt:lpstr>
      <vt:lpstr>Monotype Corsiva</vt:lpstr>
      <vt:lpstr>Palatino Linotype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 К КРОССВОРДУ "Песни русские поём"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Тафинцева</cp:lastModifiedBy>
  <cp:revision>7</cp:revision>
  <dcterms:created xsi:type="dcterms:W3CDTF">2022-02-11T18:46:13Z</dcterms:created>
  <dcterms:modified xsi:type="dcterms:W3CDTF">2022-02-12T13:52:52Z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2013-10-28T00:00:00Z</vt:filetime>
  </property>
  <property fmtid="{D5CDD505-2E9C-101B-9397-08002B2CF9AE}" pid="3" name="Creator">
    <vt:lpwstr>Acrobat PDFMaker 11 для Word</vt:lpwstr>
  </property>
  <property fmtid="{D5CDD505-2E9C-101B-9397-08002B2CF9AE}" pid="4" name="LastSaved">
    <vt:filetime>2022-02-11T00:00:00Z</vt:filetime>
  </property>
</Properties>
</file>