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1" r:id="rId3"/>
    <p:sldId id="272" r:id="rId4"/>
    <p:sldId id="260" r:id="rId5"/>
    <p:sldId id="262" r:id="rId6"/>
    <p:sldId id="273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1%D1%82%D1%8B_(%D0%B4%D0%B0%D0%B9%D0%B2%D0%B8%D0%BD%D0%B3)" TargetMode="External"/><Relationship Id="rId2" Type="http://schemas.openxmlformats.org/officeDocument/2006/relationships/hyperlink" Target="https://ru.wikipedia.org/wiki/%D0%A1%D0%BF%D0%BE%D1%80%D1%82%D0%B8%D0%B2%D0%BD%D1%8B%D0%B9_%D0%B8%D0%BD%D0%B2%D0%B5%D0%BD%D1%82%D0%B0%D1%80%D1%8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852936"/>
            <a:ext cx="7558608" cy="144016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Фридайвинг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725144"/>
            <a:ext cx="6768752" cy="1584176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Авторы презентации </a:t>
            </a:r>
          </a:p>
          <a:p>
            <a:pPr algn="r"/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тренеры-преподаватели </a:t>
            </a:r>
          </a:p>
          <a:p>
            <a:pPr algn="r"/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МБОУ СОШ №44 г. Сургут </a:t>
            </a:r>
          </a:p>
          <a:p>
            <a:pPr algn="r"/>
            <a:r>
              <a:rPr lang="ru-RU" sz="2000" dirty="0" err="1" smtClean="0">
                <a:solidFill>
                  <a:prstClr val="black"/>
                </a:solidFill>
                <a:ea typeface="+mj-ea"/>
                <a:cs typeface="+mj-cs"/>
              </a:rPr>
              <a:t>Япарова</a:t>
            </a:r>
            <a:r>
              <a:rPr lang="ru-RU" sz="2000" dirty="0" smtClean="0">
                <a:solidFill>
                  <a:prstClr val="black"/>
                </a:solidFill>
                <a:ea typeface="+mj-ea"/>
                <a:cs typeface="+mj-cs"/>
              </a:rPr>
              <a:t> З.А., Трусова А.В.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559872" cy="312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4015716" cy="1902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98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80770"/>
            <a:ext cx="4896544" cy="51480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Соревнования </a:t>
            </a:r>
            <a:r>
              <a:rPr lang="ru-RU" b="1" dirty="0">
                <a:solidFill>
                  <a:schemeClr val="tx1"/>
                </a:solidFill>
              </a:rPr>
              <a:t>проводятся в открытом море. </a:t>
            </a:r>
            <a:r>
              <a:rPr lang="ru-RU" b="1" dirty="0" err="1">
                <a:solidFill>
                  <a:schemeClr val="tx1"/>
                </a:solidFill>
              </a:rPr>
              <a:t>Фридайвер</a:t>
            </a:r>
            <a:r>
              <a:rPr lang="ru-RU" b="1" dirty="0">
                <a:solidFill>
                  <a:schemeClr val="tx1"/>
                </a:solidFill>
              </a:rPr>
              <a:t> готовится к погружению, держась за буй, к которому привязан уходящий вглубь трос с отметкой глубины, которая заказывается заранее. Спортсмен должен поднять бирку на поверхность и отдать ее судье. Бирка находится на заявленной глубине, на специальной платформе в конце троса, и крепится к таким образом, чтобы ее можно было сорвать без лишних усилий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66" y="548680"/>
            <a:ext cx="8312434" cy="86895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  <a:t>ДИСЦИПЛИНЫ В ОТКРЫТОЙ ВОДЕ</a:t>
            </a:r>
            <a:b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  <a:t>С ТРОСОМ</a:t>
            </a:r>
            <a:b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" y="982795"/>
            <a:ext cx="3621569" cy="544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5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464496" cy="518457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Ф</a:t>
            </a:r>
            <a:r>
              <a:rPr lang="ru-RU" b="1" dirty="0" err="1" smtClean="0">
                <a:solidFill>
                  <a:schemeClr val="tx1"/>
                </a:solidFill>
              </a:rPr>
              <a:t>ридайвер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спускается вертикально вниз и поднимается вверх на задержке дыхания, используя только силу собственных мышц. Любые дополнительные средства продвижения под водой не используются, движение по тросу с использованием рук запрещено.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Эта </a:t>
            </a:r>
            <a:r>
              <a:rPr lang="ru-RU" b="1" dirty="0">
                <a:solidFill>
                  <a:schemeClr val="tx1"/>
                </a:solidFill>
              </a:rPr>
              <a:t>дисциплина ‒ одна из самых сложных, </a:t>
            </a:r>
            <a:r>
              <a:rPr lang="ru-RU" b="1" dirty="0" err="1">
                <a:solidFill>
                  <a:schemeClr val="tx1"/>
                </a:solidFill>
              </a:rPr>
              <a:t>фридайвинг</a:t>
            </a:r>
            <a:r>
              <a:rPr lang="ru-RU" b="1" dirty="0">
                <a:solidFill>
                  <a:schemeClr val="tx1"/>
                </a:solidFill>
              </a:rPr>
              <a:t> в чистом виде, без использования дополнительного оборудования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solidFill>
                  <a:prstClr val="black"/>
                </a:solidFill>
                <a:ea typeface="+mn-ea"/>
                <a:cs typeface="+mn-cs"/>
              </a:rPr>
              <a:t>ПОСТОЯННЫЙ ВЕС БЕЗ ЛАСТ (CONSTANT WEIGHT WITHOUT FINS, CNF)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416436" cy="285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8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340768"/>
            <a:ext cx="4464496" cy="50405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282828"/>
                </a:solidFill>
                <a:latin typeface="Arial"/>
              </a:rPr>
              <a:t>вертикальное 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погружение и подъем обратно на задержке дыхания с </a:t>
            </a:r>
            <a:r>
              <a:rPr lang="ru-RU" dirty="0" err="1">
                <a:solidFill>
                  <a:srgbClr val="282828"/>
                </a:solidFill>
                <a:latin typeface="Arial"/>
              </a:rPr>
              <a:t>моноластом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 или обычными ластами. Подтягиваться по тросу или изменять вес грузов в течение погружения запрещено. Касание троса допускается только в нижней точке ‒ для окончания спуска и начала подъема.  Самая популярная дисциплина </a:t>
            </a:r>
            <a:r>
              <a:rPr lang="ru-RU" dirty="0" err="1">
                <a:solidFill>
                  <a:srgbClr val="282828"/>
                </a:solidFill>
                <a:latin typeface="Arial"/>
              </a:rPr>
              <a:t>фридайвинга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>
                <a:solidFill>
                  <a:srgbClr val="282828"/>
                </a:solidFill>
                <a:latin typeface="Arial"/>
                <a:ea typeface="+mn-ea"/>
                <a:cs typeface="+mn-cs"/>
              </a:rPr>
              <a:t>ПОСТОЯННЫЙ ВЕС (CONSTANT WEIGHT, CWT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069503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5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700808"/>
            <a:ext cx="4330824" cy="47525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282828"/>
                </a:solidFill>
                <a:latin typeface="Arial"/>
              </a:rPr>
              <a:t>погружение 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на задержке дыхания без дополнительного снаряжения, подтягиваясь руками по тросу во время спуска и подъема. Дисциплина для начинающих </a:t>
            </a:r>
            <a:r>
              <a:rPr lang="ru-RU" dirty="0" err="1">
                <a:solidFill>
                  <a:srgbClr val="282828"/>
                </a:solidFill>
                <a:latin typeface="Arial"/>
              </a:rPr>
              <a:t>фридайверов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.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282828"/>
                </a:solidFill>
                <a:latin typeface="Arial"/>
                <a:ea typeface="+mn-ea"/>
                <a:cs typeface="+mn-cs"/>
              </a:rPr>
              <a:t>СВОБОДНОЕ ПОГРУЖЕНИЕ (FREE IMMERSION, FIM)</a:t>
            </a:r>
            <a:r>
              <a:rPr lang="ru-RU" sz="3200" dirty="0">
                <a:solidFill>
                  <a:srgbClr val="282828"/>
                </a:solidFill>
                <a:latin typeface="Arial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AutoShape 2" descr="Что такое фридайвинг? | Mad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429000" cy="4776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62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284984"/>
            <a:ext cx="8219256" cy="3384376"/>
          </a:xfrm>
        </p:spPr>
        <p:txBody>
          <a:bodyPr>
            <a:normAutofit fontScale="92500" lnSpcReduction="20000"/>
          </a:bodyPr>
          <a:lstStyle/>
          <a:p>
            <a:pPr algn="just" fontAlgn="base"/>
            <a:r>
              <a:rPr lang="ru-RU" b="1" i="1" dirty="0" smtClean="0">
                <a:solidFill>
                  <a:srgbClr val="282828"/>
                </a:solidFill>
                <a:latin typeface="Arial"/>
              </a:rPr>
              <a:t>Соревнования </a:t>
            </a:r>
            <a:r>
              <a:rPr lang="ru-RU" b="1" i="1" dirty="0">
                <a:solidFill>
                  <a:srgbClr val="282828"/>
                </a:solidFill>
                <a:latin typeface="Arial"/>
              </a:rPr>
              <a:t>в этих дисциплинах AIDA не проводит</a:t>
            </a:r>
            <a:endParaRPr lang="ru-RU" dirty="0">
              <a:solidFill>
                <a:srgbClr val="282828"/>
              </a:solidFill>
              <a:latin typeface="Arial"/>
            </a:endParaRPr>
          </a:p>
          <a:p>
            <a:pPr algn="just" fontAlgn="base"/>
            <a:r>
              <a:rPr lang="ru-RU" b="1" dirty="0">
                <a:solidFill>
                  <a:srgbClr val="282828"/>
                </a:solidFill>
                <a:latin typeface="Arial"/>
              </a:rPr>
              <a:t>Старые конструкции следа предполагали погружение вниз головой, новые ‒ ногами.</a:t>
            </a:r>
            <a:endParaRPr lang="ru-RU" dirty="0">
              <a:solidFill>
                <a:srgbClr val="282828"/>
              </a:solidFill>
              <a:latin typeface="Arial"/>
            </a:endParaRPr>
          </a:p>
          <a:p>
            <a:pPr algn="just" fontAlgn="base"/>
            <a:r>
              <a:rPr lang="ru-RU" b="1" dirty="0">
                <a:solidFill>
                  <a:srgbClr val="282828"/>
                </a:solidFill>
                <a:latin typeface="Arial"/>
              </a:rPr>
              <a:t>ПЕРЕМЕННЫЙ ВЕС (VARIABLE WEIGHT, VWT)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 —  погружение с помощью следа, подъем в ластах, </a:t>
            </a:r>
            <a:r>
              <a:rPr lang="ru-RU" dirty="0" err="1">
                <a:solidFill>
                  <a:srgbClr val="282828"/>
                </a:solidFill>
                <a:latin typeface="Arial"/>
              </a:rPr>
              <a:t>моноласте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 или подтягиваясь по тросу.</a:t>
            </a:r>
          </a:p>
          <a:p>
            <a:pPr algn="just" fontAlgn="base"/>
            <a:r>
              <a:rPr lang="ru-RU" b="1" dirty="0">
                <a:solidFill>
                  <a:srgbClr val="282828"/>
                </a:solidFill>
                <a:latin typeface="Arial"/>
              </a:rPr>
              <a:t>БЕЗ ОГРАНИЧЕНИЙ (NO LIMIT, NLT)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 — погружение на следе, подъем с помощью шара, наполняемого воздухом, </a:t>
            </a:r>
            <a:r>
              <a:rPr lang="ru-RU" dirty="0" err="1">
                <a:solidFill>
                  <a:srgbClr val="282828"/>
                </a:solidFill>
                <a:latin typeface="Arial"/>
              </a:rPr>
              <a:t>дайверского</a:t>
            </a:r>
            <a:r>
              <a:rPr lang="ru-RU" dirty="0">
                <a:solidFill>
                  <a:srgbClr val="282828"/>
                </a:solidFill>
                <a:latin typeface="Arial"/>
              </a:rPr>
              <a:t> костюма, пояса с надувными элементами или любого другого снаряжения на собственный выбор. Наиболее глубоководная и опасная дисциплина.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32656"/>
            <a:ext cx="3538735" cy="1368152"/>
          </a:xfrm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ru-RU" sz="2200" b="1" dirty="0">
                <a:solidFill>
                  <a:srgbClr val="003366"/>
                </a:solidFill>
                <a:latin typeface="Roboto Condensed"/>
                <a:ea typeface="+mn-ea"/>
                <a:cs typeface="+mn-cs"/>
              </a:rPr>
              <a:t>СО СЛЕДОМ</a:t>
            </a:r>
            <a:r>
              <a:rPr lang="ru-RU" sz="2200" b="1" dirty="0">
                <a:solidFill>
                  <a:srgbClr val="282828"/>
                </a:solidFill>
                <a:latin typeface="Roboto Condensed"/>
                <a:ea typeface="+mn-ea"/>
                <a:cs typeface="+mn-cs"/>
              </a:rPr>
              <a:t/>
            </a:r>
            <a:br>
              <a:rPr lang="ru-RU" sz="2200" b="1" dirty="0">
                <a:solidFill>
                  <a:srgbClr val="282828"/>
                </a:solidFill>
                <a:latin typeface="Roboto Condensed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370910" cy="290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5220"/>
            <a:ext cx="3048719" cy="2025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886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3744416" cy="5256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Постоянный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 без ласт (CNF)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101 м (16.12.2010), Уильям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Трабридж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(Новая Зеландия)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71 м (13.05.2015), Наталья Молчанова (Россия)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Постоянный вес (CWT)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129 м (28.10.2016), Алексей Молчанов (Россия)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101 м (25.09.2009), Наталья Молчанова (Россия)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без ласт (DNF)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218 м (27.09.2010), Дэвид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Муллинз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(Новая Зеландия)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182 м (27.06.2013), Наталья Молчанова (Россия)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1569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ОФИЦИАЛЬНЫЕ МИРОВЫЕ РЕКОРДЫ ПО ВЕРСИИ AIDA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01" y="1700808"/>
            <a:ext cx="3563796" cy="237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4" y="2903551"/>
            <a:ext cx="2280360" cy="369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33" y="4365104"/>
            <a:ext cx="331236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9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340768"/>
            <a:ext cx="8226424" cy="259228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Основной организацией, занимающейся регистрацией рекордов и проведением соревнований, является AIDA (</a:t>
            </a:r>
            <a:r>
              <a:rPr lang="ru-RU" b="1" dirty="0" err="1">
                <a:solidFill>
                  <a:schemeClr val="tx1"/>
                </a:solidFill>
              </a:rPr>
              <a:t>Association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Internationale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Pour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Le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Developpement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De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L’apnee</a:t>
            </a:r>
            <a:r>
              <a:rPr lang="ru-RU" b="1" dirty="0">
                <a:solidFill>
                  <a:schemeClr val="tx1"/>
                </a:solidFill>
              </a:rPr>
              <a:t> ‒ Международная Ассоциация развития апноэ), основанная в 1992 году.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b="1" dirty="0" smtClean="0">
                <a:solidFill>
                  <a:schemeClr val="tx1"/>
                </a:solidFill>
              </a:rPr>
              <a:t>Ассоциация </a:t>
            </a:r>
            <a:r>
              <a:rPr lang="ru-RU" b="1" dirty="0" smtClean="0">
                <a:solidFill>
                  <a:schemeClr val="tx1"/>
                </a:solidFill>
              </a:rPr>
              <a:t>AIDA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AutoShape 2" descr="Если вода жидкая – ныряем. Соревнования по фридайвингу проходят на Байкале  | СПОРТ | АиФ Иркут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0" y="3573015"/>
            <a:ext cx="4570439" cy="3046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79" y="3789040"/>
            <a:ext cx="4042420" cy="2344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9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4752527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(от англ. </a:t>
            </a:r>
            <a:r>
              <a:rPr lang="ru-RU" sz="3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free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— свободно и англ. </a:t>
            </a:r>
            <a:r>
              <a:rPr lang="ru-RU" sz="3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dive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— нырять) — подводное плавание с задержкой дыхания (апноэ)</a:t>
            </a:r>
            <a:endParaRPr lang="ru-RU" sz="2500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Апное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5239577" cy="294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66" y="4077072"/>
            <a:ext cx="3168753" cy="2089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11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>
            <a:normAutofit/>
          </a:bodyPr>
          <a:lstStyle/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КОММЕРЧЕСКИЙ</a:t>
            </a:r>
            <a:r>
              <a:rPr lang="ru-RU" sz="2400" b="1" dirty="0">
                <a:solidFill>
                  <a:schemeClr val="tx1"/>
                </a:solidFill>
              </a:rPr>
              <a:t> </a:t>
            </a:r>
            <a:r>
              <a:rPr lang="ru-RU" sz="2400" b="1" dirty="0" smtClean="0">
                <a:solidFill>
                  <a:schemeClr val="tx1"/>
                </a:solidFill>
              </a:rPr>
              <a:t>ФРИДАЙВИНГ</a:t>
            </a:r>
            <a:r>
              <a:rPr lang="ru-RU" sz="2400" b="1" dirty="0">
                <a:solidFill>
                  <a:schemeClr val="tx1"/>
                </a:solidFill>
              </a:rPr>
              <a:t> ‒ погружения с целью </a:t>
            </a:r>
            <a:r>
              <a:rPr lang="ru-RU" sz="2400" b="1" dirty="0" smtClean="0">
                <a:solidFill>
                  <a:schemeClr val="tx1"/>
                </a:solidFill>
              </a:rPr>
              <a:t>заработка</a:t>
            </a:r>
            <a:endParaRPr lang="ru-RU" sz="2400" b="1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РЕКРЕАЦИОННЫЙ</a:t>
            </a:r>
            <a:r>
              <a:rPr lang="ru-RU" sz="2400" b="1" dirty="0">
                <a:solidFill>
                  <a:schemeClr val="tx1"/>
                </a:solidFill>
              </a:rPr>
              <a:t> ФРИДАЙВИНГ ‒ погружения ради удовольствия, наблюдения за жителями морских </a:t>
            </a:r>
            <a:r>
              <a:rPr lang="ru-RU" sz="2400" b="1" dirty="0" smtClean="0">
                <a:solidFill>
                  <a:schemeClr val="tx1"/>
                </a:solidFill>
              </a:rPr>
              <a:t>глуби</a:t>
            </a:r>
            <a:endParaRPr lang="ru-RU" b="1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СПОРТИВНЫЙ </a:t>
            </a:r>
            <a:r>
              <a:rPr lang="ru-RU" sz="2400" b="1" dirty="0">
                <a:solidFill>
                  <a:schemeClr val="tx1"/>
                </a:solidFill>
              </a:rPr>
              <a:t>ФРИДАЙВИНГ‒ погружения в рамках соревнований, с целью установления </a:t>
            </a:r>
            <a:r>
              <a:rPr lang="ru-RU" sz="2400" b="1" dirty="0" smtClean="0">
                <a:solidFill>
                  <a:schemeClr val="tx1"/>
                </a:solidFill>
              </a:rPr>
              <a:t>рекордов</a:t>
            </a:r>
            <a:endParaRPr lang="ru-RU" sz="2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ea typeface="+mn-ea"/>
                <a:cs typeface="+mn-cs"/>
              </a:rPr>
              <a:t>три основные направления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" y="3861049"/>
            <a:ext cx="4941440" cy="247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86" y="3746656"/>
            <a:ext cx="3986366" cy="256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33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208912" cy="4425355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chemeClr val="tx1"/>
                </a:solidFill>
              </a:rPr>
              <a:t>три в бассейне и пять глубоководных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ДИСЦИПЛИНЫ В БАССЕЙНЕ</a:t>
            </a:r>
          </a:p>
          <a:p>
            <a:r>
              <a:rPr lang="ru-RU" b="1" dirty="0">
                <a:solidFill>
                  <a:schemeClr val="tx1"/>
                </a:solidFill>
              </a:rPr>
              <a:t>Соревнования проводятся в бассейнах 25/50 метров, глубиной не меньше 90 см.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>8 дисциплин </a:t>
            </a:r>
            <a:r>
              <a:rPr lang="ru-RU" sz="3200" b="1" dirty="0" err="1" smtClean="0">
                <a:solidFill>
                  <a:prstClr val="black"/>
                </a:solidFill>
                <a:ea typeface="+mn-ea"/>
                <a:cs typeface="+mn-cs"/>
              </a:rPr>
              <a:t>фридайвинга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07045"/>
            <a:ext cx="4675850" cy="3115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8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Техника безопасности всегда на всех этапах погружения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13" y="2674938"/>
            <a:ext cx="6135511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65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заплыв </a:t>
            </a:r>
            <a:r>
              <a:rPr lang="ru-RU" b="1" dirty="0">
                <a:solidFill>
                  <a:schemeClr val="tx1"/>
                </a:solidFill>
              </a:rPr>
              <a:t>под водой в длину на задержке дыхания брасом без использования ласт и других приспособлений, придающих дополнительное </a:t>
            </a:r>
            <a:r>
              <a:rPr lang="ru-RU" b="1" dirty="0" smtClean="0">
                <a:solidFill>
                  <a:schemeClr val="tx1"/>
                </a:solidFill>
              </a:rPr>
              <a:t>ускорение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>ДИНАМИКА БЕЗ ЛАСТ (DYNAMIC WITHOUT FINS, DNF)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 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24944"/>
            <a:ext cx="6035665" cy="3378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5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3"/>
            <a:ext cx="8208912" cy="216024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задержка </a:t>
            </a:r>
            <a:r>
              <a:rPr lang="ru-RU" b="1" dirty="0">
                <a:solidFill>
                  <a:schemeClr val="tx1"/>
                </a:solidFill>
              </a:rPr>
              <a:t>дыхания на максимальное время, лежа лицом в воде.  Единственная дисциплина, в которой засекается время задержки дыхания, в остальных дисциплинах время значения не имеет, учитывается только длина  подводного заплыва или глубина погружения.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>СТАТИЧЕСКОЕ АПНОЭ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 </a:t>
            </a:r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>(STATIC APNEA, STA)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 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332697"/>
            <a:ext cx="7128792" cy="319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26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7992888" cy="2088231"/>
          </a:xfrm>
        </p:spPr>
        <p:txBody>
          <a:bodyPr>
            <a:normAutofit fontScale="77500" lnSpcReduction="20000"/>
          </a:bodyPr>
          <a:lstStyle/>
          <a:p>
            <a:r>
              <a:rPr lang="ru-RU" sz="4500" b="1" dirty="0" smtClean="0">
                <a:solidFill>
                  <a:schemeClr val="tx1"/>
                </a:solidFill>
              </a:rPr>
              <a:t>заплыв </a:t>
            </a:r>
            <a:r>
              <a:rPr lang="ru-RU" sz="4500" b="1" dirty="0">
                <a:solidFill>
                  <a:schemeClr val="tx1"/>
                </a:solidFill>
              </a:rPr>
              <a:t>под водой в длину в </a:t>
            </a:r>
            <a:r>
              <a:rPr lang="ru-RU" sz="4500" b="1" dirty="0" err="1">
                <a:solidFill>
                  <a:schemeClr val="tx1"/>
                </a:solidFill>
              </a:rPr>
              <a:t>моноласте</a:t>
            </a:r>
            <a:r>
              <a:rPr lang="ru-RU" sz="4500" b="1" dirty="0">
                <a:solidFill>
                  <a:schemeClr val="tx1"/>
                </a:solidFill>
              </a:rPr>
              <a:t> на задержке </a:t>
            </a:r>
            <a:r>
              <a:rPr lang="ru-RU" sz="4500" b="1" dirty="0" smtClean="0">
                <a:solidFill>
                  <a:schemeClr val="tx1"/>
                </a:solidFill>
              </a:rPr>
              <a:t>дыхания</a:t>
            </a:r>
          </a:p>
          <a:p>
            <a:r>
              <a:rPr lang="ru-RU" b="1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Монола́ст</a:t>
            </a:r>
            <a:r>
              <a:rPr lang="ru-RU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 (часто встречается неправильная форма </a:t>
            </a:r>
            <a:r>
              <a:rPr lang="ru-RU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моноласта</a:t>
            </a:r>
            <a:r>
              <a:rPr lang="ru-RU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) — </a:t>
            </a:r>
            <a:r>
              <a:rPr lang="ru-RU" dirty="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2" tooltip="Спортивный инвентарь"/>
              </a:rPr>
              <a:t>спортивный инвентарь</a:t>
            </a:r>
            <a:r>
              <a:rPr lang="ru-RU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, разновидность </a:t>
            </a:r>
            <a:r>
              <a:rPr lang="ru-RU" dirty="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3" tooltip="Ласты (дайвинг)"/>
              </a:rPr>
              <a:t>ластов</a:t>
            </a:r>
            <a:r>
              <a:rPr lang="ru-RU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, представляющая собой единую конструкцию, приводимую в движение обеими ногами одновременно. Техника плавания в </a:t>
            </a:r>
            <a:r>
              <a:rPr lang="ru-RU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моноласте</a:t>
            </a:r>
            <a:r>
              <a:rPr lang="ru-RU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 называется дельфин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>ДИНАМИКА В ЛАСТАХ (DYNAMIC WITH FINS, DYN)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 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50" y="3356992"/>
            <a:ext cx="3486746" cy="3361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097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277</TotalTime>
  <Words>478</Words>
  <Application>Microsoft Office PowerPoint</Application>
  <PresentationFormat>Экран (4:3)</PresentationFormat>
  <Paragraphs>54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Фридайвинг</vt:lpstr>
      <vt:lpstr> Ассоциация AIDA</vt:lpstr>
      <vt:lpstr>Апное</vt:lpstr>
      <vt:lpstr>три основные направления  </vt:lpstr>
      <vt:lpstr>8 дисциплин фридайвинга</vt:lpstr>
      <vt:lpstr>Техника безопасности всегда на всех этапах погружения</vt:lpstr>
      <vt:lpstr>ДИНАМИКА БЕЗ ЛАСТ (DYNAMIC WITHOUT FINS, DNF) </vt:lpstr>
      <vt:lpstr>СТАТИЧЕСКОЕ АПНОЭ (STATIC APNEA, STA) </vt:lpstr>
      <vt:lpstr>ДИНАМИКА В ЛАСТАХ (DYNAMIC WITH FINS, DYN) </vt:lpstr>
      <vt:lpstr>ДИСЦИПЛИНЫ В ОТКРЫТОЙ ВОДЕ С ТРОСОМ </vt:lpstr>
      <vt:lpstr>ПОСТОЯННЫЙ ВЕС БЕЗ ЛАСТ (CONSTANT WEIGHT WITHOUT FINS, CNF)</vt:lpstr>
      <vt:lpstr>ПОСТОЯННЫЙ ВЕС (CONSTANT WEIGHT, CWT</vt:lpstr>
      <vt:lpstr>СВОБОДНОЕ ПОГРУЖЕНИЕ (FREE IMMERSION, FIM) </vt:lpstr>
      <vt:lpstr>СО СЛЕДОМ </vt:lpstr>
      <vt:lpstr>ОФИЦИАЛЬНЫЕ МИРОВЫЕ РЕКОРДЫ ПО ВЕРСИИ AIDA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Фридайвинг</dc:title>
  <dc:creator>user</dc:creator>
  <cp:lastModifiedBy>user</cp:lastModifiedBy>
  <cp:revision>15</cp:revision>
  <dcterms:created xsi:type="dcterms:W3CDTF">2023-10-25T06:53:13Z</dcterms:created>
  <dcterms:modified xsi:type="dcterms:W3CDTF">2023-10-26T07:38:19Z</dcterms:modified>
</cp:coreProperties>
</file>