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296" r:id="rId5"/>
    <p:sldId id="271" r:id="rId6"/>
    <p:sldId id="258" r:id="rId7"/>
    <p:sldId id="312" r:id="rId8"/>
    <p:sldId id="313" r:id="rId9"/>
    <p:sldId id="316" r:id="rId10"/>
    <p:sldId id="317" r:id="rId11"/>
    <p:sldId id="318" r:id="rId12"/>
    <p:sldId id="319" r:id="rId13"/>
    <p:sldId id="314" r:id="rId14"/>
    <p:sldId id="32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61" autoAdjust="0"/>
    <p:restoredTop sz="94660"/>
  </p:normalViewPr>
  <p:slideViewPr>
    <p:cSldViewPr>
      <p:cViewPr>
        <p:scale>
          <a:sx n="100" d="100"/>
          <a:sy n="100" d="100"/>
        </p:scale>
        <p:origin x="-1215" y="-6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04.12.2022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04.12.2022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87016" y="214290"/>
            <a:ext cx="7142504" cy="1071570"/>
          </a:xfrm>
          <a:prstGeom prst="roundRect">
            <a:avLst/>
          </a:prstGeom>
          <a:solidFill>
            <a:schemeClr val="accent6"/>
          </a:solidFill>
          <a:ln w="31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0070C0"/>
                </a:solidFill>
                <a:latin typeface="Georgia" pitchFamily="18" charset="0"/>
              </a:rPr>
              <a:t>                   </a:t>
            </a:r>
            <a:r>
              <a:rPr lang="ru-RU" b="1" dirty="0" smtClean="0">
                <a:solidFill>
                  <a:srgbClr val="0070C0"/>
                </a:solidFill>
                <a:latin typeface="Georgia" pitchFamily="18" charset="0"/>
              </a:rPr>
              <a:t>М</a:t>
            </a:r>
            <a:r>
              <a:rPr lang="ru-RU" b="1" dirty="0">
                <a:solidFill>
                  <a:srgbClr val="0070C0"/>
                </a:solidFill>
                <a:latin typeface="Georgia" pitchFamily="18" charset="0"/>
              </a:rPr>
              <a:t>Б</a:t>
            </a:r>
            <a:r>
              <a:rPr lang="ru-RU" b="1" dirty="0" smtClean="0">
                <a:solidFill>
                  <a:srgbClr val="0070C0"/>
                </a:solidFill>
                <a:latin typeface="Georgia" pitchFamily="18" charset="0"/>
              </a:rPr>
              <a:t>ДОУ </a:t>
            </a:r>
            <a:r>
              <a:rPr lang="ru-RU" b="1" dirty="0">
                <a:solidFill>
                  <a:srgbClr val="0070C0"/>
                </a:solidFill>
                <a:latin typeface="Georgia" pitchFamily="18" charset="0"/>
              </a:rPr>
              <a:t>«Детский сад </a:t>
            </a:r>
            <a:r>
              <a:rPr lang="ru-RU" b="1" dirty="0" smtClean="0">
                <a:solidFill>
                  <a:srgbClr val="0070C0"/>
                </a:solidFill>
                <a:latin typeface="David"/>
              </a:rPr>
              <a:t>№ 157</a:t>
            </a:r>
            <a:r>
              <a:rPr lang="ru-RU" b="1" dirty="0" smtClean="0">
                <a:solidFill>
                  <a:srgbClr val="0070C0"/>
                </a:solidFill>
                <a:latin typeface="Georgia" pitchFamily="18" charset="0"/>
              </a:rPr>
              <a:t>» г. Владивосток</a:t>
            </a:r>
            <a:endParaRPr lang="ru-RU" b="1" dirty="0">
              <a:solidFill>
                <a:srgbClr val="0070C0"/>
              </a:solidFill>
              <a:latin typeface="Georgia" pitchFamily="18" charset="0"/>
            </a:endParaRPr>
          </a:p>
        </p:txBody>
      </p:sp>
      <p:sp>
        <p:nvSpPr>
          <p:cNvPr id="3" name="Выноска-облако 2"/>
          <p:cNvSpPr/>
          <p:nvPr/>
        </p:nvSpPr>
        <p:spPr>
          <a:xfrm>
            <a:off x="4286248" y="1142984"/>
            <a:ext cx="4357718" cy="2286016"/>
          </a:xfrm>
          <a:prstGeom prst="cloudCallout">
            <a:avLst>
              <a:gd name="adj1" fmla="val -47477"/>
              <a:gd name="adj2" fmla="val 5439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0800000" scaled="1"/>
            <a:tileRect/>
          </a:gradFill>
          <a:effectLst>
            <a:outerShdw blurRad="76200" dir="18900000" sy="23000" kx="-1200000" algn="bl"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threePt" dir="t"/>
            </a:scene3d>
            <a:sp3d extrusionH="57150">
              <a:bevelT w="57150" h="38100" prst="artDeco"/>
            </a:sp3d>
          </a:bodyPr>
          <a:lstStyle/>
          <a:p>
            <a:pPr algn="ctr"/>
            <a:r>
              <a:rPr lang="ru-RU" sz="2400" b="1" dirty="0">
                <a:ln>
                  <a:solidFill>
                    <a:srgbClr val="C00000"/>
                  </a:solidFill>
                </a:ln>
                <a:blipFill>
                  <a:blip r:embed="rId2"/>
                  <a:tile tx="0" ty="0" sx="100000" sy="100000" flip="none" algn="tl"/>
                </a:blipFill>
                <a:latin typeface="Georgia" pitchFamily="18" charset="0"/>
                <a:cs typeface="David" pitchFamily="34" charset="-79"/>
              </a:rPr>
              <a:t>ПРЕЗЕНТАЦИЯ</a:t>
            </a:r>
          </a:p>
        </p:txBody>
      </p:sp>
      <p:pic>
        <p:nvPicPr>
          <p:cNvPr id="1026" name="Picture 2"/>
          <p:cNvPicPr>
            <a:picLocks noChangeAspect="1" noChangeArrowheads="1"/>
          </p:cNvPicPr>
          <p:nvPr/>
        </p:nvPicPr>
        <p:blipFill>
          <a:blip r:embed="rId3" cstate="print"/>
          <a:srcRect/>
          <a:stretch>
            <a:fillRect/>
          </a:stretch>
        </p:blipFill>
        <p:spPr bwMode="auto">
          <a:xfrm>
            <a:off x="107504" y="2564904"/>
            <a:ext cx="3096344" cy="3744634"/>
          </a:xfrm>
          <a:prstGeom prst="rect">
            <a:avLst/>
          </a:prstGeom>
          <a:noFill/>
          <a:ln w="9525">
            <a:noFill/>
            <a:miter lim="800000"/>
            <a:headEnd/>
            <a:tailEnd/>
          </a:ln>
          <a:effectLst/>
        </p:spPr>
      </p:pic>
      <p:pic>
        <p:nvPicPr>
          <p:cNvPr id="16" name="Рисунок 15" descr="http://www.solnyshkoshop.com/image/data/Ava/solnisko_1.png"/>
          <p:cNvPicPr/>
          <p:nvPr/>
        </p:nvPicPr>
        <p:blipFill>
          <a:blip r:embed="rId4" cstate="print"/>
          <a:srcRect/>
          <a:stretch>
            <a:fillRect/>
          </a:stretch>
        </p:blipFill>
        <p:spPr bwMode="auto">
          <a:xfrm rot="19469244" flipH="1">
            <a:off x="7120970" y="964767"/>
            <a:ext cx="1474355" cy="1377488"/>
          </a:xfrm>
          <a:prstGeom prst="rect">
            <a:avLst/>
          </a:prstGeom>
          <a:noFill/>
          <a:ln w="9525">
            <a:noFill/>
            <a:miter lim="800000"/>
            <a:headEnd/>
            <a:tailEnd/>
          </a:ln>
        </p:spPr>
      </p:pic>
      <p:sp>
        <p:nvSpPr>
          <p:cNvPr id="18" name="Скругленный прямоугольник 17"/>
          <p:cNvSpPr/>
          <p:nvPr/>
        </p:nvSpPr>
        <p:spPr>
          <a:xfrm>
            <a:off x="3347864" y="3861048"/>
            <a:ext cx="5688632" cy="2736304"/>
          </a:xfrm>
          <a:prstGeom prst="roundRect">
            <a:avLst/>
          </a:prstGeom>
          <a:solidFill>
            <a:schemeClr val="accent6"/>
          </a:solidFill>
          <a:ln w="31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a:solidFill>
                <a:schemeClr val="tx1"/>
              </a:solidFill>
              <a:latin typeface="Georgia" pitchFamily="18" charset="0"/>
            </a:endParaRPr>
          </a:p>
          <a:p>
            <a:endParaRPr lang="ru-RU" b="1" dirty="0">
              <a:solidFill>
                <a:srgbClr val="0070C0"/>
              </a:solidFill>
              <a:latin typeface="Georgia" pitchFamily="18" charset="0"/>
            </a:endParaRPr>
          </a:p>
        </p:txBody>
      </p:sp>
      <p:pic>
        <p:nvPicPr>
          <p:cNvPr id="1034" name="Picture 10" descr="http://www.playcast.ru/uploads/2016/12/17/20921677.gif"/>
          <p:cNvPicPr>
            <a:picLocks noChangeAspect="1" noChangeArrowheads="1" noCrop="1"/>
          </p:cNvPicPr>
          <p:nvPr/>
        </p:nvPicPr>
        <p:blipFill>
          <a:blip r:embed="rId5" cstate="print"/>
          <a:srcRect/>
          <a:stretch>
            <a:fillRect/>
          </a:stretch>
        </p:blipFill>
        <p:spPr bwMode="auto">
          <a:xfrm>
            <a:off x="7487816" y="5000636"/>
            <a:ext cx="1656184" cy="1410823"/>
          </a:xfrm>
          <a:prstGeom prst="rect">
            <a:avLst/>
          </a:prstGeom>
          <a:noFill/>
        </p:spPr>
      </p:pic>
      <p:sp>
        <p:nvSpPr>
          <p:cNvPr id="8" name="TextBox 7"/>
          <p:cNvSpPr txBox="1"/>
          <p:nvPr/>
        </p:nvSpPr>
        <p:spPr>
          <a:xfrm>
            <a:off x="3563888" y="3929066"/>
            <a:ext cx="5365830" cy="2308324"/>
          </a:xfrm>
          <a:prstGeom prst="rect">
            <a:avLst/>
          </a:prstGeom>
          <a:noFill/>
        </p:spPr>
        <p:txBody>
          <a:bodyPr wrap="square" rtlCol="0">
            <a:spAutoFit/>
          </a:bodyPr>
          <a:lstStyle/>
          <a:p>
            <a:endParaRPr lang="uk-UA" dirty="0"/>
          </a:p>
          <a:p>
            <a:r>
              <a:rPr lang="uk-UA" dirty="0">
                <a:latin typeface="Times New Roman" pitchFamily="18" charset="0"/>
                <a:cs typeface="Times New Roman" pitchFamily="18" charset="0"/>
              </a:rPr>
              <a:t>                            На тему: </a:t>
            </a:r>
          </a:p>
          <a:p>
            <a:r>
              <a:rPr lang="uk-UA"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Нейроигры</a:t>
            </a:r>
            <a:r>
              <a:rPr lang="ru-RU" b="1" dirty="0" smtClean="0">
                <a:latin typeface="Times New Roman" pitchFamily="18" charset="0"/>
                <a:cs typeface="Times New Roman" pitchFamily="18" charset="0"/>
              </a:rPr>
              <a:t>, как средство развития креативного мышления у дошкольников 5-6 лет»</a:t>
            </a:r>
            <a:endParaRPr lang="ru-RU" b="1"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Подготовила: </a:t>
            </a:r>
            <a:r>
              <a:rPr lang="ru-RU" dirty="0" smtClean="0">
                <a:latin typeface="Times New Roman" pitchFamily="18" charset="0"/>
                <a:cs typeface="Times New Roman" pitchFamily="18" charset="0"/>
              </a:rPr>
              <a:t>воспитатель:</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Лавриненко Е.К.</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Владивосток, </a:t>
            </a:r>
            <a:r>
              <a:rPr lang="ru-RU" dirty="0">
                <a:latin typeface="Times New Roman" pitchFamily="18" charset="0"/>
                <a:cs typeface="Times New Roman" pitchFamily="18" charset="0"/>
              </a:rPr>
              <a:t>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t="3419" r="11767"/>
          <a:stretch>
            <a:fillRect/>
          </a:stretch>
        </p:blipFill>
        <p:spPr bwMode="auto">
          <a:xfrm>
            <a:off x="0" y="0"/>
            <a:ext cx="9144000" cy="6858000"/>
          </a:xfrm>
          <a:prstGeom prst="rect">
            <a:avLst/>
          </a:prstGeom>
          <a:noFill/>
          <a:ln w="9525">
            <a:noFill/>
            <a:miter lim="800000"/>
            <a:headEnd/>
            <a:tailEnd/>
          </a:ln>
        </p:spPr>
      </p:pic>
      <p:sp>
        <p:nvSpPr>
          <p:cNvPr id="5" name="Скругленный прямоугольник 4"/>
          <p:cNvSpPr/>
          <p:nvPr/>
        </p:nvSpPr>
        <p:spPr>
          <a:xfrm>
            <a:off x="683568" y="1412776"/>
            <a:ext cx="6696744" cy="51125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251520" y="188640"/>
            <a:ext cx="5400600" cy="1008112"/>
          </a:xfrm>
          <a:prstGeom prst="roundRect">
            <a:avLst/>
          </a:prstGeom>
          <a:solidFill>
            <a:schemeClr val="accent6"/>
          </a:solidFill>
          <a:ln w="31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b="1" dirty="0">
              <a:solidFill>
                <a:srgbClr val="0070C0"/>
              </a:solidFill>
              <a:latin typeface="Georgia" pitchFamily="18" charset="0"/>
            </a:endParaRPr>
          </a:p>
        </p:txBody>
      </p:sp>
      <p:pic>
        <p:nvPicPr>
          <p:cNvPr id="9" name="Picture 8" descr="http://s49novouralsk.edusite.ru/images/knopka.png"/>
          <p:cNvPicPr>
            <a:picLocks noChangeAspect="1" noChangeArrowheads="1"/>
          </p:cNvPicPr>
          <p:nvPr/>
        </p:nvPicPr>
        <p:blipFill>
          <a:blip r:embed="rId3" cstate="print"/>
          <a:srcRect/>
          <a:stretch>
            <a:fillRect/>
          </a:stretch>
        </p:blipFill>
        <p:spPr bwMode="auto">
          <a:xfrm flipH="1">
            <a:off x="251520" y="260648"/>
            <a:ext cx="792088" cy="792088"/>
          </a:xfrm>
          <a:prstGeom prst="rect">
            <a:avLst/>
          </a:prstGeom>
          <a:noFill/>
        </p:spPr>
      </p:pic>
      <p:pic>
        <p:nvPicPr>
          <p:cNvPr id="12" name="Picture 4" descr="http://detsad25pushkin.ucoz.ru/kons/t.vikt..png"/>
          <p:cNvPicPr>
            <a:picLocks noChangeAspect="1" noChangeArrowheads="1"/>
          </p:cNvPicPr>
          <p:nvPr/>
        </p:nvPicPr>
        <p:blipFill>
          <a:blip r:embed="rId4" cstate="print"/>
          <a:srcRect/>
          <a:stretch>
            <a:fillRect/>
          </a:stretch>
        </p:blipFill>
        <p:spPr bwMode="auto">
          <a:xfrm>
            <a:off x="5364088" y="2132856"/>
            <a:ext cx="3385027" cy="4276184"/>
          </a:xfrm>
          <a:prstGeom prst="rect">
            <a:avLst/>
          </a:prstGeom>
          <a:noFill/>
        </p:spPr>
      </p:pic>
      <p:pic>
        <p:nvPicPr>
          <p:cNvPr id="4098"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sp>
        <p:nvSpPr>
          <p:cNvPr id="10" name="Прямоугольник 9"/>
          <p:cNvSpPr/>
          <p:nvPr/>
        </p:nvSpPr>
        <p:spPr>
          <a:xfrm>
            <a:off x="1643042" y="428604"/>
            <a:ext cx="5929354" cy="646331"/>
          </a:xfrm>
          <a:prstGeom prst="rect">
            <a:avLst/>
          </a:prstGeom>
        </p:spPr>
        <p:txBody>
          <a:bodyPr wrap="square">
            <a:spAutoFit/>
          </a:bodyPr>
          <a:lstStyle/>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аудиал</a:t>
            </a:r>
            <a:r>
              <a:rPr lang="ru-RU" sz="3600" b="1" dirty="0">
                <a:solidFill>
                  <a:srgbClr val="FF0000"/>
                </a:solidFill>
                <a:latin typeface="Times New Roman" pitchFamily="18" charset="0"/>
                <a:cs typeface="Times New Roman" pitchFamily="18" charset="0"/>
              </a:rPr>
              <a:t>:</a:t>
            </a:r>
          </a:p>
        </p:txBody>
      </p:sp>
      <p:sp>
        <p:nvSpPr>
          <p:cNvPr id="13" name="Прямоугольник 12"/>
          <p:cNvSpPr/>
          <p:nvPr/>
        </p:nvSpPr>
        <p:spPr>
          <a:xfrm>
            <a:off x="1785918" y="1142984"/>
            <a:ext cx="6500858" cy="2677656"/>
          </a:xfrm>
          <a:prstGeom prst="rect">
            <a:avLst/>
          </a:prstGeom>
        </p:spPr>
        <p:txBody>
          <a:bodyPr wrap="square">
            <a:spAutoFit/>
          </a:bodyPr>
          <a:lstStyle/>
          <a:p>
            <a:r>
              <a:rPr lang="ru-RU" sz="2400" dirty="0">
                <a:latin typeface="Times New Roman" pitchFamily="18" charset="0"/>
                <a:cs typeface="Times New Roman" pitchFamily="18" charset="0"/>
              </a:rPr>
              <a:t>Используйте голосовые возможности:       </a:t>
            </a:r>
          </a:p>
          <a:p>
            <a:pPr>
              <a:buFontTx/>
              <a:buNone/>
            </a:pPr>
            <a:r>
              <a:rPr lang="ru-RU" sz="2400" dirty="0">
                <a:latin typeface="Times New Roman" pitchFamily="18" charset="0"/>
                <a:cs typeface="Times New Roman" pitchFamily="18" charset="0"/>
              </a:rPr>
              <a:t>•   паузы, интонацию, громкость.  </a:t>
            </a:r>
          </a:p>
          <a:p>
            <a:pPr>
              <a:buFontTx/>
              <a:buNone/>
            </a:pPr>
            <a:r>
              <a:rPr lang="ru-RU" sz="2400" dirty="0">
                <a:latin typeface="Times New Roman" pitchFamily="18" charset="0"/>
                <a:cs typeface="Times New Roman" pitchFamily="18" charset="0"/>
              </a:rPr>
              <a:t>•  Применяйте аудиоматериалы.</a:t>
            </a:r>
          </a:p>
          <a:p>
            <a:r>
              <a:rPr lang="ru-RU" sz="2400" dirty="0">
                <a:latin typeface="Times New Roman" pitchFamily="18" charset="0"/>
                <a:cs typeface="Times New Roman" pitchFamily="18" charset="0"/>
              </a:rPr>
              <a:t>•   Позвольте ребенку «разговаривать с самим собой», шевелить губами.</a:t>
            </a:r>
          </a:p>
          <a:p>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17" name="Прямоугольник 16"/>
          <p:cNvSpPr/>
          <p:nvPr/>
        </p:nvSpPr>
        <p:spPr>
          <a:xfrm>
            <a:off x="1785918" y="2643182"/>
            <a:ext cx="6215106" cy="3416320"/>
          </a:xfrm>
          <a:prstGeom prst="rect">
            <a:avLst/>
          </a:prstGeom>
        </p:spPr>
        <p:txBody>
          <a:bodyPr wrap="square">
            <a:spAutoFit/>
          </a:bodyPr>
          <a:lstStyle/>
          <a:p>
            <a:endParaRPr lang="ru-RU" dirty="0"/>
          </a:p>
          <a:p>
            <a:endParaRPr lang="ru-RU" dirty="0"/>
          </a:p>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кинестетик</a:t>
            </a:r>
            <a:r>
              <a:rPr lang="ru-RU" sz="3600" b="1" dirty="0">
                <a:solidFill>
                  <a:srgbClr val="FF0000"/>
                </a:solidFill>
                <a:latin typeface="Times New Roman" pitchFamily="18" charset="0"/>
                <a:cs typeface="Times New Roman" pitchFamily="18" charset="0"/>
              </a:rPr>
              <a:t>:</a:t>
            </a:r>
          </a:p>
          <a:p>
            <a:r>
              <a:rPr lang="ru-RU" sz="2400" dirty="0">
                <a:latin typeface="Times New Roman" pitchFamily="18" charset="0"/>
                <a:cs typeface="Times New Roman" pitchFamily="18" charset="0"/>
              </a:rPr>
              <a:t>•  Объясняйте  что-либо  медленно, при этом рекомендуется использовать действия, жесты, прикосновения. </a:t>
            </a:r>
          </a:p>
          <a:p>
            <a:r>
              <a:rPr lang="ru-RU" sz="2400" dirty="0">
                <a:latin typeface="Times New Roman" pitchFamily="18" charset="0"/>
                <a:cs typeface="Times New Roman" pitchFamily="18" charset="0"/>
              </a:rPr>
              <a:t>•  Чаще «обыгрывайте» информацию, помните, что этот ребенок – практик.</a:t>
            </a:r>
          </a:p>
          <a:p>
            <a:r>
              <a:rPr lang="ru-RU" sz="2400" dirty="0">
                <a:latin typeface="Times New Roman" pitchFamily="18" charset="0"/>
                <a:cs typeface="Times New Roman" pitchFamily="18" charset="0"/>
              </a:rPr>
              <a:t>•  Позвольте ребенку двигаться, бегать.</a:t>
            </a:r>
          </a:p>
        </p:txBody>
      </p:sp>
      <p:pic>
        <p:nvPicPr>
          <p:cNvPr id="3" name="Рисунок 2">
            <a:extLst>
              <a:ext uri="{FF2B5EF4-FFF2-40B4-BE49-F238E27FC236}">
                <a16:creationId xmlns:a16="http://schemas.microsoft.com/office/drawing/2014/main" xmlns="" id="{593735F3-2253-4B2B-B244-DAA2898DC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Прямоугольник 1"/>
          <p:cNvSpPr/>
          <p:nvPr/>
        </p:nvSpPr>
        <p:spPr>
          <a:xfrm>
            <a:off x="395536" y="428603"/>
            <a:ext cx="6462464" cy="1754326"/>
          </a:xfrm>
          <a:prstGeom prst="rect">
            <a:avLst/>
          </a:prstGeom>
        </p:spPr>
        <p:txBody>
          <a:bodyPr wrap="square">
            <a:spAutoFit/>
          </a:bodyPr>
          <a:lstStyle/>
          <a:p>
            <a:r>
              <a:rPr lang="ru-RU" b="1" dirty="0"/>
              <a:t>«Кулачок — ладошка»</a:t>
            </a:r>
            <a:r>
              <a:rPr lang="ru-RU" dirty="0"/>
              <a:t> Дети показывают руками печку: правая рука согнута в локте перед собой, на уровне груди, ладонь расправлена. Левая рука согнута в локте и поднята вверх, перпендикулярно правой руке, ладонь сжимаем в кулак. По хлопку меняем руки. На верху всегда должен быть кулачок, а внизу – ладошка. На поляне большой Стоит печка с трубой.</a:t>
            </a:r>
          </a:p>
        </p:txBody>
      </p:sp>
    </p:spTree>
    <p:extLst>
      <p:ext uri="{BB962C8B-B14F-4D97-AF65-F5344CB8AC3E}">
        <p14:creationId xmlns:p14="http://schemas.microsoft.com/office/powerpoint/2010/main" val="97367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9217" name="Rectangle 1"/>
          <p:cNvSpPr>
            <a:spLocks noChangeArrowheads="1"/>
          </p:cNvSpPr>
          <p:nvPr/>
        </p:nvSpPr>
        <p:spPr bwMode="auto">
          <a:xfrm>
            <a:off x="1214414" y="418534"/>
            <a:ext cx="735811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При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нормальном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речевом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развитии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дети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 5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годам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свободо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пользуются</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развернутой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фразовой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речью</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разными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конструкциями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сложных</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предложений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Они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имеют</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достаточный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словарный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запас,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владеют</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навыками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словообразования и словоизменения. К этому времени окончательно формируется правильное звукопроизношение, готовность к звуковому анализу и синтезу.</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Однако не во всех случаях эти процессы протекают благополучно: у некоторых детей,</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даже при нормальном слухе и интеллекте, резко </a:t>
            </a:r>
            <a:r>
              <a:rPr lang="ru-RU" sz="2400" dirty="0">
                <a:latin typeface="Times New Roman" pitchFamily="18" charset="0"/>
                <a:ea typeface="Calibri" pitchFamily="34" charset="0"/>
                <a:cs typeface="Times New Roman" pitchFamily="18" charset="0"/>
              </a:rPr>
              <a:t>нарушается</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формирование</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всех сторон речи</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звуковой,</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лексико-грамматической</a:t>
            </a:r>
            <a:r>
              <a:rPr lang="ru-RU" sz="2400" dirty="0">
                <a:latin typeface="Times New Roman" pitchFamily="18" charset="0"/>
                <a:ea typeface="Calibri" pitchFamily="34" charset="0"/>
                <a:cs typeface="Times New Roman" pitchFamily="18" charset="0"/>
              </a:rPr>
              <a:t>, семантической.</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Это нарушение впервые было установлено Р.Е. Левиной и определено как общее недоразвитие речи(ОНР).</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a:ln>
                <a:noFill/>
              </a:ln>
              <a:solidFill>
                <a:schemeClr val="tx1"/>
              </a:solidFill>
              <a:effectLst/>
              <a:latin typeface="+mj-lt"/>
              <a:cs typeface="Arial" pitchFamily="34" charset="0"/>
            </a:endParaRPr>
          </a:p>
        </p:txBody>
      </p:sp>
      <p:sp>
        <p:nvSpPr>
          <p:cNvPr id="6" name="Прямоугольник 5"/>
          <p:cNvSpPr/>
          <p:nvPr/>
        </p:nvSpPr>
        <p:spPr>
          <a:xfrm>
            <a:off x="9999663" y="-2310973"/>
            <a:ext cx="2286000" cy="492443"/>
          </a:xfrm>
          <a:prstGeom prst="rect">
            <a:avLst/>
          </a:prstGeom>
        </p:spPr>
        <p:txBody>
          <a:bodyPr>
            <a:spAutoFit/>
          </a:bodyPr>
          <a:lstStyle/>
          <a:p>
            <a:pPr lvl="0" fontAlgn="base">
              <a:spcBef>
                <a:spcPct val="0"/>
              </a:spcBef>
              <a:spcAft>
                <a:spcPct val="0"/>
              </a:spcAft>
            </a:pPr>
            <a:endParaRPr lang="ru-RU" sz="800" dirty="0">
              <a:solidFill>
                <a:prstClr val="black"/>
              </a:solidFill>
              <a:latin typeface="Arial" pitchFamily="34" charset="0"/>
              <a:cs typeface="Arial" pitchFamily="34" charset="0"/>
            </a:endParaRPr>
          </a:p>
          <a:p>
            <a:pPr lvl="0" eaLnBrk="0" fontAlgn="base" hangingPunct="0">
              <a:spcBef>
                <a:spcPct val="0"/>
              </a:spcBef>
              <a:spcAft>
                <a:spcPct val="0"/>
              </a:spcAft>
            </a:pPr>
            <a:endParaRPr lang="ru-RU" dirty="0">
              <a:solidFill>
                <a:prstClr val="black"/>
              </a:solidFill>
              <a:latin typeface="Arial" pitchFamily="34" charset="0"/>
              <a:cs typeface="Arial" pitchFamily="34" charset="0"/>
            </a:endParaRPr>
          </a:p>
        </p:txBody>
      </p:sp>
      <p:pic>
        <p:nvPicPr>
          <p:cNvPr id="3" name="Рисунок 2">
            <a:extLst>
              <a:ext uri="{FF2B5EF4-FFF2-40B4-BE49-F238E27FC236}">
                <a16:creationId xmlns:a16="http://schemas.microsoft.com/office/drawing/2014/main" xmlns="" id="{4791B051-4F8F-4AE3-B658-973C8EB49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Рисунок 4">
            <a:extLst>
              <a:ext uri="{FF2B5EF4-FFF2-40B4-BE49-F238E27FC236}">
                <a16:creationId xmlns:a16="http://schemas.microsoft.com/office/drawing/2014/main" xmlns="" id="{B6455937-9104-45B1-AD1A-F64955269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Рисунок 7">
            <a:extLst>
              <a:ext uri="{FF2B5EF4-FFF2-40B4-BE49-F238E27FC236}">
                <a16:creationId xmlns:a16="http://schemas.microsoft.com/office/drawing/2014/main" xmlns="" id="{22AC9D6A-ACE4-46EA-9578-CDD770EBB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xmlns="" id="{7C6085A3-30D9-4157-8E37-1AF837305778}"/>
              </a:ext>
            </a:extLst>
          </p:cNvPr>
          <p:cNvSpPr txBox="1"/>
          <p:nvPr/>
        </p:nvSpPr>
        <p:spPr>
          <a:xfrm>
            <a:off x="899592" y="764704"/>
            <a:ext cx="7672936" cy="677108"/>
          </a:xfrm>
          <a:prstGeom prst="rect">
            <a:avLst/>
          </a:prstGeom>
          <a:noFill/>
        </p:spPr>
        <p:txBody>
          <a:bodyPr wrap="square" rtlCol="0">
            <a:spAutoFit/>
          </a:bodyPr>
          <a:lstStyle/>
          <a:p>
            <a:pPr algn="just"/>
            <a:endParaRPr lang="ru-RU" sz="2000" dirty="0">
              <a:latin typeface="Times New Roman" panose="02020603050405020304" pitchFamily="18" charset="0"/>
              <a:cs typeface="Times New Roman" panose="02020603050405020304" pitchFamily="18" charset="0"/>
            </a:endParaRPr>
          </a:p>
          <a:p>
            <a:pPr marL="285750" indent="-285750">
              <a:buFontTx/>
              <a:buChar char="-"/>
            </a:pPr>
            <a:endParaRPr lang="ru-RU" dirty="0"/>
          </a:p>
        </p:txBody>
      </p:sp>
      <p:sp>
        <p:nvSpPr>
          <p:cNvPr id="4" name="TextBox 3">
            <a:extLst>
              <a:ext uri="{FF2B5EF4-FFF2-40B4-BE49-F238E27FC236}">
                <a16:creationId xmlns:a16="http://schemas.microsoft.com/office/drawing/2014/main" xmlns="" id="{800179EB-5BDD-42A7-8D0B-6B1B1C455357}"/>
              </a:ext>
            </a:extLst>
          </p:cNvPr>
          <p:cNvSpPr txBox="1"/>
          <p:nvPr/>
        </p:nvSpPr>
        <p:spPr>
          <a:xfrm>
            <a:off x="899592" y="764704"/>
            <a:ext cx="7344816" cy="400110"/>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67544" y="418535"/>
            <a:ext cx="5832648" cy="2308324"/>
          </a:xfrm>
          <a:prstGeom prst="rect">
            <a:avLst/>
          </a:prstGeom>
        </p:spPr>
        <p:txBody>
          <a:bodyPr wrap="square">
            <a:spAutoFit/>
          </a:bodyPr>
          <a:lstStyle/>
          <a:p>
            <a:r>
              <a:rPr lang="ru-RU" sz="1600" b="1" dirty="0"/>
              <a:t>Игра «Классики для пальчиков»</a:t>
            </a:r>
            <a:endParaRPr lang="ru-RU" sz="1600" dirty="0"/>
          </a:p>
          <a:p>
            <a:r>
              <a:rPr lang="ru-RU" sz="1600" dirty="0"/>
              <a:t>Возраст от 5 лет</a:t>
            </a:r>
          </a:p>
          <a:p>
            <a:r>
              <a:rPr lang="ru-RU" sz="1600" dirty="0"/>
              <a:t>-Развитие концентрации внимания, усидчивости.</a:t>
            </a:r>
          </a:p>
          <a:p>
            <a:r>
              <a:rPr lang="ru-RU" sz="1600" dirty="0"/>
              <a:t>-Синхронизация работы левого и правого полушария, тренировка межполушарных связей.</a:t>
            </a:r>
          </a:p>
          <a:p>
            <a:r>
              <a:rPr lang="ru-RU" sz="1600" dirty="0"/>
              <a:t>- Оптимизация и улучшение мозговой деятельности в целом.</a:t>
            </a:r>
          </a:p>
          <a:p>
            <a:r>
              <a:rPr lang="ru-RU" sz="1600" dirty="0"/>
              <a:t>Оборудование: набор дорожек для левой и правой руки</a:t>
            </a:r>
          </a:p>
          <a:p>
            <a:r>
              <a:rPr lang="ru-RU" sz="1600" dirty="0"/>
              <a:t>Ход игры:</a:t>
            </a:r>
          </a:p>
          <a:p>
            <a:r>
              <a:rPr lang="ru-RU" sz="1600" dirty="0"/>
              <a:t>Задача ребенка пройти классики одновременно двумя руками.</a:t>
            </a:r>
          </a:p>
        </p:txBody>
      </p:sp>
    </p:spTree>
    <p:extLst>
      <p:ext uri="{BB962C8B-B14F-4D97-AF65-F5344CB8AC3E}">
        <p14:creationId xmlns:p14="http://schemas.microsoft.com/office/powerpoint/2010/main" val="315390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9217" name="Rectangle 1"/>
          <p:cNvSpPr>
            <a:spLocks noChangeArrowheads="1"/>
          </p:cNvSpPr>
          <p:nvPr/>
        </p:nvSpPr>
        <p:spPr bwMode="auto">
          <a:xfrm>
            <a:off x="1214414" y="418534"/>
            <a:ext cx="735811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При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нормальном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речевом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развитии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дети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 5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годам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свободо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пользуются</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развернутой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фразовой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речью</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разными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конструкциями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сложных</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предложений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Они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имеют</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достаточный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словарный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запас,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владеют</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навыками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словообразования и словоизменения. К этому времени окончательно формируется правильное звукопроизношение, готовность к звуковому анализу и синтезу.</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Однако не во всех случаях эти процессы протекают благополучно: у некоторых детей,</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даже при нормальном слухе и интеллекте, резко </a:t>
            </a:r>
            <a:r>
              <a:rPr lang="ru-RU" sz="2400" dirty="0">
                <a:latin typeface="Times New Roman" pitchFamily="18" charset="0"/>
                <a:ea typeface="Calibri" pitchFamily="34" charset="0"/>
                <a:cs typeface="Times New Roman" pitchFamily="18" charset="0"/>
              </a:rPr>
              <a:t>нарушается</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формирование</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всех сторон речи</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звуковой,</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лексико-грамматической</a:t>
            </a:r>
            <a:r>
              <a:rPr lang="ru-RU" sz="2400" dirty="0">
                <a:latin typeface="Times New Roman" pitchFamily="18" charset="0"/>
                <a:ea typeface="Calibri" pitchFamily="34" charset="0"/>
                <a:cs typeface="Times New Roman" pitchFamily="18" charset="0"/>
              </a:rPr>
              <a:t>, семантической.</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Это нарушение впервые было установлено Р.Е. Левиной и определено как общее недоразвитие речи(ОНР).</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a:ln>
                <a:noFill/>
              </a:ln>
              <a:solidFill>
                <a:schemeClr val="tx1"/>
              </a:solidFill>
              <a:effectLst/>
              <a:latin typeface="+mj-lt"/>
              <a:cs typeface="Arial" pitchFamily="34" charset="0"/>
            </a:endParaRPr>
          </a:p>
        </p:txBody>
      </p:sp>
      <p:sp>
        <p:nvSpPr>
          <p:cNvPr id="6" name="Прямоугольник 5"/>
          <p:cNvSpPr/>
          <p:nvPr/>
        </p:nvSpPr>
        <p:spPr>
          <a:xfrm>
            <a:off x="9999663" y="-2310973"/>
            <a:ext cx="2286000" cy="492443"/>
          </a:xfrm>
          <a:prstGeom prst="rect">
            <a:avLst/>
          </a:prstGeom>
        </p:spPr>
        <p:txBody>
          <a:bodyPr>
            <a:spAutoFit/>
          </a:bodyPr>
          <a:lstStyle/>
          <a:p>
            <a:pPr lvl="0" fontAlgn="base">
              <a:spcBef>
                <a:spcPct val="0"/>
              </a:spcBef>
              <a:spcAft>
                <a:spcPct val="0"/>
              </a:spcAft>
            </a:pPr>
            <a:endParaRPr lang="ru-RU" sz="800" dirty="0">
              <a:solidFill>
                <a:prstClr val="black"/>
              </a:solidFill>
              <a:latin typeface="Arial" pitchFamily="34" charset="0"/>
              <a:cs typeface="Arial" pitchFamily="34" charset="0"/>
            </a:endParaRPr>
          </a:p>
          <a:p>
            <a:pPr lvl="0" eaLnBrk="0" fontAlgn="base" hangingPunct="0">
              <a:spcBef>
                <a:spcPct val="0"/>
              </a:spcBef>
              <a:spcAft>
                <a:spcPct val="0"/>
              </a:spcAft>
            </a:pPr>
            <a:endParaRPr lang="ru-RU" dirty="0">
              <a:solidFill>
                <a:prstClr val="black"/>
              </a:solidFill>
              <a:latin typeface="Arial" pitchFamily="34" charset="0"/>
              <a:cs typeface="Arial" pitchFamily="34" charset="0"/>
            </a:endParaRPr>
          </a:p>
        </p:txBody>
      </p:sp>
      <p:pic>
        <p:nvPicPr>
          <p:cNvPr id="3" name="Рисунок 2">
            <a:extLst>
              <a:ext uri="{FF2B5EF4-FFF2-40B4-BE49-F238E27FC236}">
                <a16:creationId xmlns:a16="http://schemas.microsoft.com/office/drawing/2014/main" xmlns="" id="{4791B051-4F8F-4AE3-B658-973C8EB49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Рисунок 4">
            <a:extLst>
              <a:ext uri="{FF2B5EF4-FFF2-40B4-BE49-F238E27FC236}">
                <a16:creationId xmlns:a16="http://schemas.microsoft.com/office/drawing/2014/main" xmlns="" id="{B6455937-9104-45B1-AD1A-F64955269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Рисунок 7">
            <a:extLst>
              <a:ext uri="{FF2B5EF4-FFF2-40B4-BE49-F238E27FC236}">
                <a16:creationId xmlns:a16="http://schemas.microsoft.com/office/drawing/2014/main" xmlns="" id="{22AC9D6A-ACE4-46EA-9578-CDD770EBB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241417"/>
            <a:ext cx="9252520" cy="6858000"/>
          </a:xfrm>
          <a:prstGeom prst="rect">
            <a:avLst/>
          </a:prstGeom>
        </p:spPr>
      </p:pic>
      <p:sp>
        <p:nvSpPr>
          <p:cNvPr id="2" name="TextBox 1">
            <a:extLst>
              <a:ext uri="{FF2B5EF4-FFF2-40B4-BE49-F238E27FC236}">
                <a16:creationId xmlns:a16="http://schemas.microsoft.com/office/drawing/2014/main" xmlns="" id="{7C6085A3-30D9-4157-8E37-1AF837305778}"/>
              </a:ext>
            </a:extLst>
          </p:cNvPr>
          <p:cNvSpPr txBox="1"/>
          <p:nvPr/>
        </p:nvSpPr>
        <p:spPr>
          <a:xfrm>
            <a:off x="899592" y="764704"/>
            <a:ext cx="7672936" cy="677108"/>
          </a:xfrm>
          <a:prstGeom prst="rect">
            <a:avLst/>
          </a:prstGeom>
          <a:noFill/>
        </p:spPr>
        <p:txBody>
          <a:bodyPr wrap="square" rtlCol="0">
            <a:spAutoFit/>
          </a:bodyPr>
          <a:lstStyle/>
          <a:p>
            <a:pPr algn="just"/>
            <a:endParaRPr lang="ru-RU" sz="2000" dirty="0">
              <a:latin typeface="Times New Roman" panose="02020603050405020304" pitchFamily="18" charset="0"/>
              <a:cs typeface="Times New Roman" panose="02020603050405020304" pitchFamily="18" charset="0"/>
            </a:endParaRPr>
          </a:p>
          <a:p>
            <a:pPr marL="285750" indent="-285750">
              <a:buFontTx/>
              <a:buChar char="-"/>
            </a:pPr>
            <a:endParaRPr lang="ru-RU" dirty="0"/>
          </a:p>
        </p:txBody>
      </p:sp>
      <p:pic>
        <p:nvPicPr>
          <p:cNvPr id="1026" name="Picture 2" descr="C:\Users\ADMIN\Desktop\Прописи д_20221127_111830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34921"/>
            <a:ext cx="3942464" cy="550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49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9217" name="Rectangle 1"/>
          <p:cNvSpPr>
            <a:spLocks noChangeArrowheads="1"/>
          </p:cNvSpPr>
          <p:nvPr/>
        </p:nvSpPr>
        <p:spPr bwMode="auto">
          <a:xfrm>
            <a:off x="1214414" y="418534"/>
            <a:ext cx="735811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При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нормальном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речевом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развитии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дети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 5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годам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свободо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пользуются</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развернутой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фразовой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речью</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разными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конструкциями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сложных</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предложений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Они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имеют</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достаточный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словарный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запас,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владеют</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навыками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словообразования и словоизменения. К этому времени окончательно формируется правильное звукопроизношение, готовность к звуковому анализу и синтезу.</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Однако не во всех случаях эти процессы протекают благополучно: у некоторых детей,</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даже при нормальном слухе и интеллекте, резко </a:t>
            </a:r>
            <a:r>
              <a:rPr lang="ru-RU" sz="2400" dirty="0">
                <a:latin typeface="Times New Roman" pitchFamily="18" charset="0"/>
                <a:ea typeface="Calibri" pitchFamily="34" charset="0"/>
                <a:cs typeface="Times New Roman" pitchFamily="18" charset="0"/>
              </a:rPr>
              <a:t>нарушается</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формирование</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всех сторон речи</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звуковой,</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лексико-грамматической</a:t>
            </a:r>
            <a:r>
              <a:rPr lang="ru-RU" sz="2400" dirty="0">
                <a:latin typeface="Times New Roman" pitchFamily="18" charset="0"/>
                <a:ea typeface="Calibri" pitchFamily="34" charset="0"/>
                <a:cs typeface="Times New Roman" pitchFamily="18" charset="0"/>
              </a:rPr>
              <a:t>, семантической.</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Это нарушение впервые было установлено Р.Е. Левиной и определено как общее недоразвитие речи(ОНР).</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a:ln>
                <a:noFill/>
              </a:ln>
              <a:solidFill>
                <a:schemeClr val="tx1"/>
              </a:solidFill>
              <a:effectLst/>
              <a:latin typeface="+mj-lt"/>
              <a:cs typeface="Arial" pitchFamily="34" charset="0"/>
            </a:endParaRPr>
          </a:p>
        </p:txBody>
      </p:sp>
      <p:sp>
        <p:nvSpPr>
          <p:cNvPr id="6" name="Прямоугольник 5"/>
          <p:cNvSpPr/>
          <p:nvPr/>
        </p:nvSpPr>
        <p:spPr>
          <a:xfrm>
            <a:off x="9999663" y="-2310973"/>
            <a:ext cx="2286000" cy="492443"/>
          </a:xfrm>
          <a:prstGeom prst="rect">
            <a:avLst/>
          </a:prstGeom>
        </p:spPr>
        <p:txBody>
          <a:bodyPr>
            <a:spAutoFit/>
          </a:bodyPr>
          <a:lstStyle/>
          <a:p>
            <a:pPr lvl="0" fontAlgn="base">
              <a:spcBef>
                <a:spcPct val="0"/>
              </a:spcBef>
              <a:spcAft>
                <a:spcPct val="0"/>
              </a:spcAft>
            </a:pPr>
            <a:endParaRPr lang="ru-RU" sz="800" dirty="0">
              <a:solidFill>
                <a:prstClr val="black"/>
              </a:solidFill>
              <a:latin typeface="Arial" pitchFamily="34" charset="0"/>
              <a:cs typeface="Arial" pitchFamily="34" charset="0"/>
            </a:endParaRPr>
          </a:p>
          <a:p>
            <a:pPr lvl="0" eaLnBrk="0" fontAlgn="base" hangingPunct="0">
              <a:spcBef>
                <a:spcPct val="0"/>
              </a:spcBef>
              <a:spcAft>
                <a:spcPct val="0"/>
              </a:spcAft>
            </a:pPr>
            <a:endParaRPr lang="ru-RU" dirty="0">
              <a:solidFill>
                <a:prstClr val="black"/>
              </a:solidFill>
              <a:latin typeface="Arial" pitchFamily="34" charset="0"/>
              <a:cs typeface="Arial" pitchFamily="34" charset="0"/>
            </a:endParaRPr>
          </a:p>
        </p:txBody>
      </p:sp>
      <p:pic>
        <p:nvPicPr>
          <p:cNvPr id="3" name="Рисунок 2">
            <a:extLst>
              <a:ext uri="{FF2B5EF4-FFF2-40B4-BE49-F238E27FC236}">
                <a16:creationId xmlns:a16="http://schemas.microsoft.com/office/drawing/2014/main" xmlns="" id="{4791B051-4F8F-4AE3-B658-973C8EB49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Рисунок 4">
            <a:extLst>
              <a:ext uri="{FF2B5EF4-FFF2-40B4-BE49-F238E27FC236}">
                <a16:creationId xmlns:a16="http://schemas.microsoft.com/office/drawing/2014/main" xmlns="" id="{B6455937-9104-45B1-AD1A-F64955269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Рисунок 7">
            <a:extLst>
              <a:ext uri="{FF2B5EF4-FFF2-40B4-BE49-F238E27FC236}">
                <a16:creationId xmlns:a16="http://schemas.microsoft.com/office/drawing/2014/main" xmlns="" id="{22AC9D6A-ACE4-46EA-9578-CDD770EBB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6" y="0"/>
            <a:ext cx="9308060" cy="6858000"/>
          </a:xfrm>
          <a:prstGeom prst="rect">
            <a:avLst/>
          </a:prstGeom>
        </p:spPr>
      </p:pic>
      <p:sp>
        <p:nvSpPr>
          <p:cNvPr id="2" name="TextBox 1">
            <a:extLst>
              <a:ext uri="{FF2B5EF4-FFF2-40B4-BE49-F238E27FC236}">
                <a16:creationId xmlns:a16="http://schemas.microsoft.com/office/drawing/2014/main" xmlns="" id="{7C6085A3-30D9-4157-8E37-1AF837305778}"/>
              </a:ext>
            </a:extLst>
          </p:cNvPr>
          <p:cNvSpPr txBox="1"/>
          <p:nvPr/>
        </p:nvSpPr>
        <p:spPr>
          <a:xfrm>
            <a:off x="899592" y="764704"/>
            <a:ext cx="7672936" cy="677108"/>
          </a:xfrm>
          <a:prstGeom prst="rect">
            <a:avLst/>
          </a:prstGeom>
          <a:noFill/>
        </p:spPr>
        <p:txBody>
          <a:bodyPr wrap="square" rtlCol="0">
            <a:spAutoFit/>
          </a:bodyPr>
          <a:lstStyle/>
          <a:p>
            <a:pPr algn="just"/>
            <a:endParaRPr lang="ru-RU" sz="2000" dirty="0">
              <a:latin typeface="Times New Roman" panose="02020603050405020304" pitchFamily="18" charset="0"/>
              <a:cs typeface="Times New Roman" panose="02020603050405020304" pitchFamily="18" charset="0"/>
            </a:endParaRPr>
          </a:p>
          <a:p>
            <a:pPr marL="285750" indent="-285750">
              <a:buFontTx/>
              <a:buChar char="-"/>
            </a:pPr>
            <a:endParaRPr lang="ru-RU" dirty="0"/>
          </a:p>
        </p:txBody>
      </p:sp>
    </p:spTree>
    <p:extLst>
      <p:ext uri="{BB962C8B-B14F-4D97-AF65-F5344CB8AC3E}">
        <p14:creationId xmlns:p14="http://schemas.microsoft.com/office/powerpoint/2010/main" val="3300362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9217" name="Rectangle 1"/>
          <p:cNvSpPr>
            <a:spLocks noChangeArrowheads="1"/>
          </p:cNvSpPr>
          <p:nvPr/>
        </p:nvSpPr>
        <p:spPr bwMode="auto">
          <a:xfrm>
            <a:off x="1214414" y="418534"/>
            <a:ext cx="735811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При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нормальном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речевом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развитии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дети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 5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годам</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свободо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пользуются</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развернутой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фразовой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речью</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разными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конструкциями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сложных</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предложений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Они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имеют</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достаточный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словарный</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запас,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владеют</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uk-UA"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навыками</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словообразования и словоизменения. К этому времени окончательно формируется правильное звукопроизношение, готовность к звуковому анализу и синтезу.</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Однако не во всех случаях эти процессы протекают благополучно: у некоторых детей,</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даже при нормальном слухе и интеллекте, резко </a:t>
            </a:r>
            <a:r>
              <a:rPr lang="ru-RU" sz="2400" dirty="0">
                <a:latin typeface="Times New Roman" pitchFamily="18" charset="0"/>
                <a:ea typeface="Calibri" pitchFamily="34" charset="0"/>
                <a:cs typeface="Times New Roman" pitchFamily="18" charset="0"/>
              </a:rPr>
              <a:t>нарушается</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формирование</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всех сторон речи</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звуковой,</a:t>
            </a:r>
            <a:r>
              <a:rPr kumimoji="0" lang="ru-RU" sz="2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лексико-грамматической</a:t>
            </a:r>
            <a:r>
              <a:rPr lang="ru-RU" sz="2400" dirty="0">
                <a:latin typeface="Times New Roman" pitchFamily="18" charset="0"/>
                <a:ea typeface="Calibri" pitchFamily="34" charset="0"/>
                <a:cs typeface="Times New Roman" pitchFamily="18" charset="0"/>
              </a:rPr>
              <a:t>, семантической.</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Это нарушение впервые было установлено Р.Е. Левиной и определено как общее недоразвитие речи(ОНР).</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a:ln>
                <a:noFill/>
              </a:ln>
              <a:solidFill>
                <a:schemeClr val="tx1"/>
              </a:solidFill>
              <a:effectLst/>
              <a:latin typeface="+mj-lt"/>
              <a:cs typeface="Arial" pitchFamily="34" charset="0"/>
            </a:endParaRPr>
          </a:p>
        </p:txBody>
      </p:sp>
      <p:sp>
        <p:nvSpPr>
          <p:cNvPr id="6" name="Прямоугольник 5"/>
          <p:cNvSpPr/>
          <p:nvPr/>
        </p:nvSpPr>
        <p:spPr>
          <a:xfrm>
            <a:off x="9999663" y="-2310973"/>
            <a:ext cx="2286000" cy="492443"/>
          </a:xfrm>
          <a:prstGeom prst="rect">
            <a:avLst/>
          </a:prstGeom>
        </p:spPr>
        <p:txBody>
          <a:bodyPr>
            <a:spAutoFit/>
          </a:bodyPr>
          <a:lstStyle/>
          <a:p>
            <a:pPr lvl="0" fontAlgn="base">
              <a:spcBef>
                <a:spcPct val="0"/>
              </a:spcBef>
              <a:spcAft>
                <a:spcPct val="0"/>
              </a:spcAft>
            </a:pPr>
            <a:endParaRPr lang="ru-RU" sz="800" dirty="0">
              <a:solidFill>
                <a:prstClr val="black"/>
              </a:solidFill>
              <a:latin typeface="Arial" pitchFamily="34" charset="0"/>
              <a:cs typeface="Arial" pitchFamily="34" charset="0"/>
            </a:endParaRPr>
          </a:p>
          <a:p>
            <a:pPr lvl="0" eaLnBrk="0" fontAlgn="base" hangingPunct="0">
              <a:spcBef>
                <a:spcPct val="0"/>
              </a:spcBef>
              <a:spcAft>
                <a:spcPct val="0"/>
              </a:spcAft>
            </a:pPr>
            <a:endParaRPr lang="ru-RU" dirty="0">
              <a:solidFill>
                <a:prstClr val="black"/>
              </a:solidFill>
              <a:latin typeface="Arial" pitchFamily="34" charset="0"/>
              <a:cs typeface="Arial" pitchFamily="34" charset="0"/>
            </a:endParaRPr>
          </a:p>
        </p:txBody>
      </p:sp>
      <p:pic>
        <p:nvPicPr>
          <p:cNvPr id="3" name="Рисунок 2">
            <a:extLst>
              <a:ext uri="{FF2B5EF4-FFF2-40B4-BE49-F238E27FC236}">
                <a16:creationId xmlns:a16="http://schemas.microsoft.com/office/drawing/2014/main" xmlns="" id="{4791B051-4F8F-4AE3-B658-973C8EB49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Рисунок 4">
            <a:extLst>
              <a:ext uri="{FF2B5EF4-FFF2-40B4-BE49-F238E27FC236}">
                <a16:creationId xmlns:a16="http://schemas.microsoft.com/office/drawing/2014/main" xmlns="" id="{B6455937-9104-45B1-AD1A-F64955269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Рисунок 7">
            <a:extLst>
              <a:ext uri="{FF2B5EF4-FFF2-40B4-BE49-F238E27FC236}">
                <a16:creationId xmlns:a16="http://schemas.microsoft.com/office/drawing/2014/main" xmlns="" id="{22AC9D6A-ACE4-46EA-9578-CDD770EBB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xmlns="" id="{7C6085A3-30D9-4157-8E37-1AF837305778}"/>
              </a:ext>
            </a:extLst>
          </p:cNvPr>
          <p:cNvSpPr txBox="1"/>
          <p:nvPr/>
        </p:nvSpPr>
        <p:spPr>
          <a:xfrm>
            <a:off x="899592" y="764704"/>
            <a:ext cx="7672936" cy="677108"/>
          </a:xfrm>
          <a:prstGeom prst="rect">
            <a:avLst/>
          </a:prstGeom>
          <a:noFill/>
        </p:spPr>
        <p:txBody>
          <a:bodyPr wrap="square" rtlCol="0">
            <a:spAutoFit/>
          </a:bodyPr>
          <a:lstStyle/>
          <a:p>
            <a:pPr algn="just"/>
            <a:endParaRPr lang="ru-RU" sz="2000" dirty="0">
              <a:latin typeface="Times New Roman" panose="02020603050405020304" pitchFamily="18" charset="0"/>
              <a:cs typeface="Times New Roman" panose="02020603050405020304" pitchFamily="18" charset="0"/>
            </a:endParaRPr>
          </a:p>
          <a:p>
            <a:pPr marL="285750" indent="-285750">
              <a:buFontTx/>
              <a:buChar char="-"/>
            </a:pPr>
            <a:endParaRPr lang="ru-RU" dirty="0"/>
          </a:p>
        </p:txBody>
      </p:sp>
      <p:sp>
        <p:nvSpPr>
          <p:cNvPr id="4" name="TextBox 3">
            <a:extLst>
              <a:ext uri="{FF2B5EF4-FFF2-40B4-BE49-F238E27FC236}">
                <a16:creationId xmlns:a16="http://schemas.microsoft.com/office/drawing/2014/main" xmlns="" id="{780CE4E7-684E-4991-A462-13122CEA373F}"/>
              </a:ext>
            </a:extLst>
          </p:cNvPr>
          <p:cNvSpPr txBox="1"/>
          <p:nvPr/>
        </p:nvSpPr>
        <p:spPr>
          <a:xfrm>
            <a:off x="1214414" y="1124744"/>
            <a:ext cx="6715172" cy="923330"/>
          </a:xfrm>
          <a:prstGeom prst="rect">
            <a:avLst/>
          </a:prstGeom>
          <a:noFill/>
        </p:spPr>
        <p:txBody>
          <a:bodyPr wrap="square" rtlCol="0">
            <a:spAutoFit/>
          </a:bodyPr>
          <a:lstStyle/>
          <a:p>
            <a:r>
              <a:rPr lang="ru-RU" sz="5400" dirty="0">
                <a:solidFill>
                  <a:srgbClr val="FF0000"/>
                </a:solidFill>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338755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t="3419" r="11767"/>
          <a:stretch>
            <a:fillRect/>
          </a:stretch>
        </p:blipFill>
        <p:spPr bwMode="auto">
          <a:xfrm>
            <a:off x="0" y="0"/>
            <a:ext cx="9144000" cy="6858000"/>
          </a:xfrm>
          <a:prstGeom prst="rect">
            <a:avLst/>
          </a:prstGeom>
          <a:noFill/>
          <a:ln w="9525">
            <a:noFill/>
            <a:miter lim="800000"/>
            <a:headEnd/>
            <a:tailEnd/>
          </a:ln>
        </p:spPr>
      </p:pic>
      <p:sp>
        <p:nvSpPr>
          <p:cNvPr id="5" name="Скругленный прямоугольник 4"/>
          <p:cNvSpPr/>
          <p:nvPr/>
        </p:nvSpPr>
        <p:spPr>
          <a:xfrm>
            <a:off x="683568" y="1412776"/>
            <a:ext cx="6696744" cy="51125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251520" y="188640"/>
            <a:ext cx="5400600" cy="1008112"/>
          </a:xfrm>
          <a:prstGeom prst="roundRect">
            <a:avLst/>
          </a:prstGeom>
          <a:solidFill>
            <a:schemeClr val="accent6"/>
          </a:solidFill>
          <a:ln w="31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b="1" dirty="0">
              <a:solidFill>
                <a:srgbClr val="0070C0"/>
              </a:solidFill>
              <a:latin typeface="Georgia" pitchFamily="18" charset="0"/>
            </a:endParaRPr>
          </a:p>
        </p:txBody>
      </p:sp>
      <p:pic>
        <p:nvPicPr>
          <p:cNvPr id="9" name="Picture 8" descr="http://s49novouralsk.edusite.ru/images/knopka.png"/>
          <p:cNvPicPr>
            <a:picLocks noChangeAspect="1" noChangeArrowheads="1"/>
          </p:cNvPicPr>
          <p:nvPr/>
        </p:nvPicPr>
        <p:blipFill>
          <a:blip r:embed="rId3" cstate="print"/>
          <a:srcRect/>
          <a:stretch>
            <a:fillRect/>
          </a:stretch>
        </p:blipFill>
        <p:spPr bwMode="auto">
          <a:xfrm flipH="1">
            <a:off x="251520" y="260648"/>
            <a:ext cx="792088" cy="792088"/>
          </a:xfrm>
          <a:prstGeom prst="rect">
            <a:avLst/>
          </a:prstGeom>
          <a:noFill/>
        </p:spPr>
      </p:pic>
      <p:pic>
        <p:nvPicPr>
          <p:cNvPr id="12" name="Picture 4" descr="http://detsad25pushkin.ucoz.ru/kons/t.vikt..png"/>
          <p:cNvPicPr>
            <a:picLocks noChangeAspect="1" noChangeArrowheads="1"/>
          </p:cNvPicPr>
          <p:nvPr/>
        </p:nvPicPr>
        <p:blipFill>
          <a:blip r:embed="rId4" cstate="print"/>
          <a:srcRect/>
          <a:stretch>
            <a:fillRect/>
          </a:stretch>
        </p:blipFill>
        <p:spPr bwMode="auto">
          <a:xfrm>
            <a:off x="5364088" y="2132856"/>
            <a:ext cx="3385027" cy="4276184"/>
          </a:xfrm>
          <a:prstGeom prst="rect">
            <a:avLst/>
          </a:prstGeom>
          <a:noFill/>
        </p:spPr>
      </p:pic>
      <p:pic>
        <p:nvPicPr>
          <p:cNvPr id="4098"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sp>
        <p:nvSpPr>
          <p:cNvPr id="10" name="Прямоугольник 9"/>
          <p:cNvSpPr/>
          <p:nvPr/>
        </p:nvSpPr>
        <p:spPr>
          <a:xfrm>
            <a:off x="1643042" y="428604"/>
            <a:ext cx="5929354" cy="646331"/>
          </a:xfrm>
          <a:prstGeom prst="rect">
            <a:avLst/>
          </a:prstGeom>
        </p:spPr>
        <p:txBody>
          <a:bodyPr wrap="square">
            <a:spAutoFit/>
          </a:bodyPr>
          <a:lstStyle/>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аудиал</a:t>
            </a:r>
            <a:r>
              <a:rPr lang="ru-RU" sz="3600" b="1" dirty="0">
                <a:solidFill>
                  <a:srgbClr val="FF0000"/>
                </a:solidFill>
                <a:latin typeface="Times New Roman" pitchFamily="18" charset="0"/>
                <a:cs typeface="Times New Roman" pitchFamily="18" charset="0"/>
              </a:rPr>
              <a:t>:</a:t>
            </a:r>
          </a:p>
        </p:txBody>
      </p:sp>
      <p:sp>
        <p:nvSpPr>
          <p:cNvPr id="13" name="Прямоугольник 12"/>
          <p:cNvSpPr/>
          <p:nvPr/>
        </p:nvSpPr>
        <p:spPr>
          <a:xfrm>
            <a:off x="1785918" y="1142984"/>
            <a:ext cx="6500858" cy="2677656"/>
          </a:xfrm>
          <a:prstGeom prst="rect">
            <a:avLst/>
          </a:prstGeom>
        </p:spPr>
        <p:txBody>
          <a:bodyPr wrap="square">
            <a:spAutoFit/>
          </a:bodyPr>
          <a:lstStyle/>
          <a:p>
            <a:r>
              <a:rPr lang="ru-RU" sz="2400" dirty="0">
                <a:latin typeface="Times New Roman" pitchFamily="18" charset="0"/>
                <a:cs typeface="Times New Roman" pitchFamily="18" charset="0"/>
              </a:rPr>
              <a:t>Используйте голосовые возможности:       </a:t>
            </a:r>
          </a:p>
          <a:p>
            <a:pPr>
              <a:buFontTx/>
              <a:buNone/>
            </a:pPr>
            <a:r>
              <a:rPr lang="ru-RU" sz="2400" dirty="0">
                <a:latin typeface="Times New Roman" pitchFamily="18" charset="0"/>
                <a:cs typeface="Times New Roman" pitchFamily="18" charset="0"/>
              </a:rPr>
              <a:t>•   паузы, интонацию, громкость.  </a:t>
            </a:r>
          </a:p>
          <a:p>
            <a:pPr>
              <a:buFontTx/>
              <a:buNone/>
            </a:pPr>
            <a:r>
              <a:rPr lang="ru-RU" sz="2400" dirty="0">
                <a:latin typeface="Times New Roman" pitchFamily="18" charset="0"/>
                <a:cs typeface="Times New Roman" pitchFamily="18" charset="0"/>
              </a:rPr>
              <a:t>•  Применяйте аудиоматериалы.</a:t>
            </a:r>
          </a:p>
          <a:p>
            <a:r>
              <a:rPr lang="ru-RU" sz="2400" dirty="0">
                <a:latin typeface="Times New Roman" pitchFamily="18" charset="0"/>
                <a:cs typeface="Times New Roman" pitchFamily="18" charset="0"/>
              </a:rPr>
              <a:t>•   Позвольте ребенку «разговаривать с самим собой», шевелить губами.</a:t>
            </a:r>
          </a:p>
          <a:p>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17" name="Прямоугольник 16"/>
          <p:cNvSpPr/>
          <p:nvPr/>
        </p:nvSpPr>
        <p:spPr>
          <a:xfrm>
            <a:off x="1785918" y="2643182"/>
            <a:ext cx="6215106" cy="3416320"/>
          </a:xfrm>
          <a:prstGeom prst="rect">
            <a:avLst/>
          </a:prstGeom>
        </p:spPr>
        <p:txBody>
          <a:bodyPr wrap="square">
            <a:spAutoFit/>
          </a:bodyPr>
          <a:lstStyle/>
          <a:p>
            <a:endParaRPr lang="ru-RU" dirty="0"/>
          </a:p>
          <a:p>
            <a:endParaRPr lang="ru-RU" dirty="0"/>
          </a:p>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кинестетик</a:t>
            </a:r>
            <a:r>
              <a:rPr lang="ru-RU" sz="3600" b="1" dirty="0">
                <a:solidFill>
                  <a:srgbClr val="FF0000"/>
                </a:solidFill>
                <a:latin typeface="Times New Roman" pitchFamily="18" charset="0"/>
                <a:cs typeface="Times New Roman" pitchFamily="18" charset="0"/>
              </a:rPr>
              <a:t>:</a:t>
            </a:r>
          </a:p>
          <a:p>
            <a:r>
              <a:rPr lang="ru-RU" sz="2400" dirty="0">
                <a:latin typeface="Times New Roman" pitchFamily="18" charset="0"/>
                <a:cs typeface="Times New Roman" pitchFamily="18" charset="0"/>
              </a:rPr>
              <a:t>•  Объясняйте  что-либо  медленно, при этом рекомендуется использовать действия, жесты, прикосновения. </a:t>
            </a:r>
          </a:p>
          <a:p>
            <a:r>
              <a:rPr lang="ru-RU" sz="2400" dirty="0">
                <a:latin typeface="Times New Roman" pitchFamily="18" charset="0"/>
                <a:cs typeface="Times New Roman" pitchFamily="18" charset="0"/>
              </a:rPr>
              <a:t>•  Чаще «обыгрывайте» информацию, помните, что этот ребенок – практик.</a:t>
            </a:r>
          </a:p>
          <a:p>
            <a:r>
              <a:rPr lang="ru-RU" sz="2400" dirty="0">
                <a:latin typeface="Times New Roman" pitchFamily="18" charset="0"/>
                <a:cs typeface="Times New Roman" pitchFamily="18" charset="0"/>
              </a:rPr>
              <a:t>•  Позвольте ребенку двигаться, бегать.</a:t>
            </a:r>
          </a:p>
        </p:txBody>
      </p:sp>
      <p:pic>
        <p:nvPicPr>
          <p:cNvPr id="3" name="Рисунок 2">
            <a:extLst>
              <a:ext uri="{FF2B5EF4-FFF2-40B4-BE49-F238E27FC236}">
                <a16:creationId xmlns:a16="http://schemas.microsoft.com/office/drawing/2014/main" xmlns="" id="{593735F3-2253-4B2B-B244-DAA2898DC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a:extLst>
              <a:ext uri="{FF2B5EF4-FFF2-40B4-BE49-F238E27FC236}">
                <a16:creationId xmlns:a16="http://schemas.microsoft.com/office/drawing/2014/main" xmlns="" id="{99902D43-C6E1-45F5-BAFF-DF69626936D4}"/>
              </a:ext>
            </a:extLst>
          </p:cNvPr>
          <p:cNvSpPr txBox="1"/>
          <p:nvPr/>
        </p:nvSpPr>
        <p:spPr>
          <a:xfrm>
            <a:off x="835968" y="1061120"/>
            <a:ext cx="7776864" cy="4680520"/>
          </a:xfrm>
          <a:prstGeom prst="rect">
            <a:avLst/>
          </a:prstGeom>
          <a:noFill/>
        </p:spPr>
        <p:txBody>
          <a:bodyPr wrap="square" rtlCol="0">
            <a:spAutoFit/>
          </a:bodyPr>
          <a:lstStyle/>
          <a:p>
            <a:endParaRPr lang="ru-RU"/>
          </a:p>
        </p:txBody>
      </p:sp>
      <p:sp>
        <p:nvSpPr>
          <p:cNvPr id="15" name="TextBox 14">
            <a:extLst>
              <a:ext uri="{FF2B5EF4-FFF2-40B4-BE49-F238E27FC236}">
                <a16:creationId xmlns:a16="http://schemas.microsoft.com/office/drawing/2014/main" xmlns="" id="{55B4450B-23EF-48CF-A85A-F40DC8674B1F}"/>
              </a:ext>
            </a:extLst>
          </p:cNvPr>
          <p:cNvSpPr txBox="1"/>
          <p:nvPr/>
        </p:nvSpPr>
        <p:spPr>
          <a:xfrm>
            <a:off x="988368" y="1213520"/>
            <a:ext cx="7776864" cy="4680520"/>
          </a:xfrm>
          <a:prstGeom prst="rect">
            <a:avLst/>
          </a:prstGeom>
          <a:noFill/>
        </p:spPr>
        <p:txBody>
          <a:bodyPr wrap="square" rtlCol="0">
            <a:spAutoFit/>
          </a:bodyPr>
          <a:lstStyle/>
          <a:p>
            <a:endParaRPr lang="ru-RU"/>
          </a:p>
        </p:txBody>
      </p:sp>
      <p:pic>
        <p:nvPicPr>
          <p:cNvPr id="6" name="Рисунок 5">
            <a:extLst>
              <a:ext uri="{FF2B5EF4-FFF2-40B4-BE49-F238E27FC236}">
                <a16:creationId xmlns:a16="http://schemas.microsoft.com/office/drawing/2014/main" xmlns="" id="{93DB702A-F094-4716-97FB-EC6B3572B4BF}"/>
              </a:ext>
            </a:extLst>
          </p:cNvPr>
          <p:cNvPicPr>
            <a:picLocks noChangeAspect="1"/>
          </p:cNvPicPr>
          <p:nvPr/>
        </p:nvPicPr>
        <p:blipFill>
          <a:blip r:embed="rId7"/>
          <a:stretch>
            <a:fillRect/>
          </a:stretch>
        </p:blipFill>
        <p:spPr>
          <a:xfrm>
            <a:off x="682415" y="1087933"/>
            <a:ext cx="7779170" cy="4682134"/>
          </a:xfrm>
          <a:prstGeom prst="rect">
            <a:avLst/>
          </a:prstGeom>
        </p:spPr>
      </p:pic>
    </p:spTree>
    <p:extLst>
      <p:ext uri="{BB962C8B-B14F-4D97-AF65-F5344CB8AC3E}">
        <p14:creationId xmlns:p14="http://schemas.microsoft.com/office/powerpoint/2010/main" val="270386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t="3419" r="11767"/>
          <a:stretch>
            <a:fillRect/>
          </a:stretch>
        </p:blipFill>
        <p:spPr bwMode="auto">
          <a:xfrm>
            <a:off x="0" y="0"/>
            <a:ext cx="9144000" cy="6858000"/>
          </a:xfrm>
          <a:prstGeom prst="rect">
            <a:avLst/>
          </a:prstGeom>
          <a:noFill/>
          <a:ln w="9525">
            <a:noFill/>
            <a:miter lim="800000"/>
            <a:headEnd/>
            <a:tailEnd/>
          </a:ln>
        </p:spPr>
      </p:pic>
      <p:sp>
        <p:nvSpPr>
          <p:cNvPr id="5" name="Скругленный прямоугольник 4"/>
          <p:cNvSpPr/>
          <p:nvPr/>
        </p:nvSpPr>
        <p:spPr>
          <a:xfrm>
            <a:off x="683568" y="1412776"/>
            <a:ext cx="6696744" cy="51125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251520" y="188640"/>
            <a:ext cx="5400600" cy="1008112"/>
          </a:xfrm>
          <a:prstGeom prst="roundRect">
            <a:avLst/>
          </a:prstGeom>
          <a:solidFill>
            <a:schemeClr val="accent6"/>
          </a:solidFill>
          <a:ln w="31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b="1" dirty="0">
              <a:solidFill>
                <a:srgbClr val="0070C0"/>
              </a:solidFill>
              <a:latin typeface="Georgia" pitchFamily="18" charset="0"/>
            </a:endParaRPr>
          </a:p>
        </p:txBody>
      </p:sp>
      <p:pic>
        <p:nvPicPr>
          <p:cNvPr id="9" name="Picture 8" descr="http://s49novouralsk.edusite.ru/images/knopka.png"/>
          <p:cNvPicPr>
            <a:picLocks noChangeAspect="1" noChangeArrowheads="1"/>
          </p:cNvPicPr>
          <p:nvPr/>
        </p:nvPicPr>
        <p:blipFill>
          <a:blip r:embed="rId3" cstate="print"/>
          <a:srcRect/>
          <a:stretch>
            <a:fillRect/>
          </a:stretch>
        </p:blipFill>
        <p:spPr bwMode="auto">
          <a:xfrm flipH="1">
            <a:off x="251520" y="260648"/>
            <a:ext cx="792088" cy="792088"/>
          </a:xfrm>
          <a:prstGeom prst="rect">
            <a:avLst/>
          </a:prstGeom>
          <a:noFill/>
        </p:spPr>
      </p:pic>
      <p:pic>
        <p:nvPicPr>
          <p:cNvPr id="12" name="Picture 4" descr="http://detsad25pushkin.ucoz.ru/kons/t.vikt..png"/>
          <p:cNvPicPr>
            <a:picLocks noChangeAspect="1" noChangeArrowheads="1"/>
          </p:cNvPicPr>
          <p:nvPr/>
        </p:nvPicPr>
        <p:blipFill>
          <a:blip r:embed="rId4" cstate="print"/>
          <a:srcRect/>
          <a:stretch>
            <a:fillRect/>
          </a:stretch>
        </p:blipFill>
        <p:spPr bwMode="auto">
          <a:xfrm>
            <a:off x="5364088" y="2132856"/>
            <a:ext cx="3385027" cy="4276184"/>
          </a:xfrm>
          <a:prstGeom prst="rect">
            <a:avLst/>
          </a:prstGeom>
          <a:noFill/>
        </p:spPr>
      </p:pic>
      <p:pic>
        <p:nvPicPr>
          <p:cNvPr id="4098"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sp>
        <p:nvSpPr>
          <p:cNvPr id="10" name="Прямоугольник 9"/>
          <p:cNvSpPr/>
          <p:nvPr/>
        </p:nvSpPr>
        <p:spPr>
          <a:xfrm>
            <a:off x="1643042" y="428604"/>
            <a:ext cx="5929354" cy="646331"/>
          </a:xfrm>
          <a:prstGeom prst="rect">
            <a:avLst/>
          </a:prstGeom>
        </p:spPr>
        <p:txBody>
          <a:bodyPr wrap="square">
            <a:spAutoFit/>
          </a:bodyPr>
          <a:lstStyle/>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аудиал</a:t>
            </a:r>
            <a:r>
              <a:rPr lang="ru-RU" sz="3600" b="1" dirty="0">
                <a:solidFill>
                  <a:srgbClr val="FF0000"/>
                </a:solidFill>
                <a:latin typeface="Times New Roman" pitchFamily="18" charset="0"/>
                <a:cs typeface="Times New Roman" pitchFamily="18" charset="0"/>
              </a:rPr>
              <a:t>:</a:t>
            </a:r>
          </a:p>
        </p:txBody>
      </p:sp>
      <p:sp>
        <p:nvSpPr>
          <p:cNvPr id="13" name="Прямоугольник 12"/>
          <p:cNvSpPr/>
          <p:nvPr/>
        </p:nvSpPr>
        <p:spPr>
          <a:xfrm>
            <a:off x="1785918" y="1142984"/>
            <a:ext cx="6500858" cy="2677656"/>
          </a:xfrm>
          <a:prstGeom prst="rect">
            <a:avLst/>
          </a:prstGeom>
        </p:spPr>
        <p:txBody>
          <a:bodyPr wrap="square">
            <a:spAutoFit/>
          </a:bodyPr>
          <a:lstStyle/>
          <a:p>
            <a:r>
              <a:rPr lang="ru-RU" sz="2400" dirty="0">
                <a:latin typeface="Times New Roman" pitchFamily="18" charset="0"/>
                <a:cs typeface="Times New Roman" pitchFamily="18" charset="0"/>
              </a:rPr>
              <a:t>Используйте голосовые возможности:       </a:t>
            </a:r>
          </a:p>
          <a:p>
            <a:pPr>
              <a:buFontTx/>
              <a:buNone/>
            </a:pPr>
            <a:r>
              <a:rPr lang="ru-RU" sz="2400" dirty="0">
                <a:latin typeface="Times New Roman" pitchFamily="18" charset="0"/>
                <a:cs typeface="Times New Roman" pitchFamily="18" charset="0"/>
              </a:rPr>
              <a:t>•   паузы, интонацию, громкость.  </a:t>
            </a:r>
          </a:p>
          <a:p>
            <a:pPr>
              <a:buFontTx/>
              <a:buNone/>
            </a:pPr>
            <a:r>
              <a:rPr lang="ru-RU" sz="2400" dirty="0">
                <a:latin typeface="Times New Roman" pitchFamily="18" charset="0"/>
                <a:cs typeface="Times New Roman" pitchFamily="18" charset="0"/>
              </a:rPr>
              <a:t>•  Применяйте аудиоматериалы.</a:t>
            </a:r>
          </a:p>
          <a:p>
            <a:r>
              <a:rPr lang="ru-RU" sz="2400" dirty="0">
                <a:latin typeface="Times New Roman" pitchFamily="18" charset="0"/>
                <a:cs typeface="Times New Roman" pitchFamily="18" charset="0"/>
              </a:rPr>
              <a:t>•   Позвольте ребенку «разговаривать с самим собой», шевелить губами.</a:t>
            </a:r>
          </a:p>
          <a:p>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17" name="Прямоугольник 16"/>
          <p:cNvSpPr/>
          <p:nvPr/>
        </p:nvSpPr>
        <p:spPr>
          <a:xfrm>
            <a:off x="1785918" y="2643182"/>
            <a:ext cx="6215106" cy="3416320"/>
          </a:xfrm>
          <a:prstGeom prst="rect">
            <a:avLst/>
          </a:prstGeom>
        </p:spPr>
        <p:txBody>
          <a:bodyPr wrap="square">
            <a:spAutoFit/>
          </a:bodyPr>
          <a:lstStyle/>
          <a:p>
            <a:endParaRPr lang="ru-RU" dirty="0"/>
          </a:p>
          <a:p>
            <a:endParaRPr lang="ru-RU" dirty="0"/>
          </a:p>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кинестетик</a:t>
            </a:r>
            <a:r>
              <a:rPr lang="ru-RU" sz="3600" b="1" dirty="0">
                <a:solidFill>
                  <a:srgbClr val="FF0000"/>
                </a:solidFill>
                <a:latin typeface="Times New Roman" pitchFamily="18" charset="0"/>
                <a:cs typeface="Times New Roman" pitchFamily="18" charset="0"/>
              </a:rPr>
              <a:t>:</a:t>
            </a:r>
          </a:p>
          <a:p>
            <a:r>
              <a:rPr lang="ru-RU" sz="2400" dirty="0">
                <a:latin typeface="Times New Roman" pitchFamily="18" charset="0"/>
                <a:cs typeface="Times New Roman" pitchFamily="18" charset="0"/>
              </a:rPr>
              <a:t>•  Объясняйте  что-либо  медленно, при этом рекомендуется использовать действия, жесты, прикосновения. </a:t>
            </a:r>
          </a:p>
          <a:p>
            <a:r>
              <a:rPr lang="ru-RU" sz="2400" dirty="0">
                <a:latin typeface="Times New Roman" pitchFamily="18" charset="0"/>
                <a:cs typeface="Times New Roman" pitchFamily="18" charset="0"/>
              </a:rPr>
              <a:t>•  Чаще «обыгрывайте» информацию, помните, что этот ребенок – практик.</a:t>
            </a:r>
          </a:p>
          <a:p>
            <a:r>
              <a:rPr lang="ru-RU" sz="2400" dirty="0">
                <a:latin typeface="Times New Roman" pitchFamily="18" charset="0"/>
                <a:cs typeface="Times New Roman" pitchFamily="18" charset="0"/>
              </a:rPr>
              <a:t>•  Позвольте ребенку двигаться, бегать.</a:t>
            </a:r>
          </a:p>
        </p:txBody>
      </p:sp>
      <p:pic>
        <p:nvPicPr>
          <p:cNvPr id="3" name="Рисунок 2">
            <a:extLst>
              <a:ext uri="{FF2B5EF4-FFF2-40B4-BE49-F238E27FC236}">
                <a16:creationId xmlns:a16="http://schemas.microsoft.com/office/drawing/2014/main" xmlns="" id="{593735F3-2253-4B2B-B244-DAA2898DC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xmlns="" id="{8D11C133-F633-458D-B2E9-E52CCC3B4949}"/>
              </a:ext>
            </a:extLst>
          </p:cNvPr>
          <p:cNvSpPr txBox="1"/>
          <p:nvPr/>
        </p:nvSpPr>
        <p:spPr>
          <a:xfrm>
            <a:off x="683568" y="766732"/>
            <a:ext cx="7416824" cy="3170099"/>
          </a:xfrm>
          <a:prstGeom prst="rect">
            <a:avLst/>
          </a:prstGeom>
          <a:noFill/>
        </p:spPr>
        <p:txBody>
          <a:bodyPr wrap="square" rtlCol="0">
            <a:spAutoFit/>
          </a:bodyPr>
          <a:lstStyle/>
          <a:p>
            <a:pPr algn="just"/>
            <a:r>
              <a:rPr lang="ru-RU" sz="2000" b="1" dirty="0">
                <a:latin typeface="Times New Roman" panose="02020603050405020304" pitchFamily="18" charset="0"/>
                <a:cs typeface="Times New Roman" panose="02020603050405020304" pitchFamily="18" charset="0"/>
              </a:rPr>
              <a:t>      Дети познают мир через движение</a:t>
            </a:r>
            <a:r>
              <a:rPr lang="ru-RU" sz="2000" dirty="0">
                <a:latin typeface="Times New Roman" panose="02020603050405020304" pitchFamily="18" charset="0"/>
                <a:cs typeface="Times New Roman" panose="02020603050405020304" pitchFamily="18" charset="0"/>
              </a:rPr>
              <a:t>. Каждое новое движение, которое с возрастом усложняется и становится двигательным навыком, образует в мозге нейронные связи. И чем больше движений, тем больше связей. Чем больше нейронных связей, тем выше способность к обучению. Интеллект-это и есть нейронные связи. Поэтому первые 7 лет жизни называют периодом СЕНСО-МОТОРНОГО развития.</a:t>
            </a:r>
          </a:p>
          <a:p>
            <a:pPr algn="just"/>
            <a:r>
              <a:rPr lang="ru-RU" sz="2000" b="1" dirty="0">
                <a:latin typeface="Times New Roman" panose="02020603050405020304" pitchFamily="18" charset="0"/>
                <a:cs typeface="Times New Roman" panose="02020603050405020304" pitchFamily="18" charset="0"/>
              </a:rPr>
              <a:t>      Сенсомоторное развитие</a:t>
            </a:r>
            <a:r>
              <a:rPr lang="ru-RU" sz="2000" dirty="0">
                <a:latin typeface="Times New Roman" panose="02020603050405020304" pitchFamily="18" charset="0"/>
                <a:cs typeface="Times New Roman" panose="02020603050405020304" pitchFamily="18" charset="0"/>
              </a:rPr>
              <a:t> считается основой психического и речевого развития ребенка.</a:t>
            </a:r>
          </a:p>
          <a:p>
            <a:pPr algn="just"/>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77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t="3419" r="11767"/>
          <a:stretch>
            <a:fillRect/>
          </a:stretch>
        </p:blipFill>
        <p:spPr bwMode="auto">
          <a:xfrm>
            <a:off x="0" y="0"/>
            <a:ext cx="9144000" cy="6858000"/>
          </a:xfrm>
          <a:prstGeom prst="rect">
            <a:avLst/>
          </a:prstGeom>
          <a:noFill/>
          <a:ln w="9525">
            <a:noFill/>
            <a:miter lim="800000"/>
            <a:headEnd/>
            <a:tailEnd/>
          </a:ln>
        </p:spPr>
      </p:pic>
      <p:sp>
        <p:nvSpPr>
          <p:cNvPr id="5" name="Скругленный прямоугольник 4"/>
          <p:cNvSpPr/>
          <p:nvPr/>
        </p:nvSpPr>
        <p:spPr>
          <a:xfrm>
            <a:off x="683568" y="1412776"/>
            <a:ext cx="6696744" cy="51125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251520" y="188640"/>
            <a:ext cx="5400600" cy="1008112"/>
          </a:xfrm>
          <a:prstGeom prst="roundRect">
            <a:avLst/>
          </a:prstGeom>
          <a:solidFill>
            <a:schemeClr val="accent6"/>
          </a:solidFill>
          <a:ln w="31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b="1" dirty="0">
              <a:solidFill>
                <a:srgbClr val="0070C0"/>
              </a:solidFill>
              <a:latin typeface="Georgia" pitchFamily="18" charset="0"/>
            </a:endParaRPr>
          </a:p>
        </p:txBody>
      </p:sp>
      <p:pic>
        <p:nvPicPr>
          <p:cNvPr id="9" name="Picture 8" descr="http://s49novouralsk.edusite.ru/images/knopka.png"/>
          <p:cNvPicPr>
            <a:picLocks noChangeAspect="1" noChangeArrowheads="1"/>
          </p:cNvPicPr>
          <p:nvPr/>
        </p:nvPicPr>
        <p:blipFill>
          <a:blip r:embed="rId3" cstate="print"/>
          <a:srcRect/>
          <a:stretch>
            <a:fillRect/>
          </a:stretch>
        </p:blipFill>
        <p:spPr bwMode="auto">
          <a:xfrm flipH="1">
            <a:off x="251520" y="260648"/>
            <a:ext cx="792088" cy="792088"/>
          </a:xfrm>
          <a:prstGeom prst="rect">
            <a:avLst/>
          </a:prstGeom>
          <a:noFill/>
        </p:spPr>
      </p:pic>
      <p:pic>
        <p:nvPicPr>
          <p:cNvPr id="12" name="Picture 4" descr="http://detsad25pushkin.ucoz.ru/kons/t.vikt..png"/>
          <p:cNvPicPr>
            <a:picLocks noChangeAspect="1" noChangeArrowheads="1"/>
          </p:cNvPicPr>
          <p:nvPr/>
        </p:nvPicPr>
        <p:blipFill>
          <a:blip r:embed="rId4" cstate="print"/>
          <a:srcRect/>
          <a:stretch>
            <a:fillRect/>
          </a:stretch>
        </p:blipFill>
        <p:spPr bwMode="auto">
          <a:xfrm>
            <a:off x="5364088" y="2132856"/>
            <a:ext cx="3385027" cy="4276184"/>
          </a:xfrm>
          <a:prstGeom prst="rect">
            <a:avLst/>
          </a:prstGeom>
          <a:noFill/>
        </p:spPr>
      </p:pic>
      <p:pic>
        <p:nvPicPr>
          <p:cNvPr id="4098"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sp>
        <p:nvSpPr>
          <p:cNvPr id="10" name="Прямоугольник 9"/>
          <p:cNvSpPr/>
          <p:nvPr/>
        </p:nvSpPr>
        <p:spPr>
          <a:xfrm>
            <a:off x="1643042" y="428604"/>
            <a:ext cx="5929354" cy="646331"/>
          </a:xfrm>
          <a:prstGeom prst="rect">
            <a:avLst/>
          </a:prstGeom>
        </p:spPr>
        <p:txBody>
          <a:bodyPr wrap="square">
            <a:spAutoFit/>
          </a:bodyPr>
          <a:lstStyle/>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аудиал</a:t>
            </a:r>
            <a:r>
              <a:rPr lang="ru-RU" sz="3600" b="1" dirty="0">
                <a:solidFill>
                  <a:srgbClr val="FF0000"/>
                </a:solidFill>
                <a:latin typeface="Times New Roman" pitchFamily="18" charset="0"/>
                <a:cs typeface="Times New Roman" pitchFamily="18" charset="0"/>
              </a:rPr>
              <a:t>:</a:t>
            </a:r>
          </a:p>
        </p:txBody>
      </p:sp>
      <p:sp>
        <p:nvSpPr>
          <p:cNvPr id="13" name="Прямоугольник 12"/>
          <p:cNvSpPr/>
          <p:nvPr/>
        </p:nvSpPr>
        <p:spPr>
          <a:xfrm>
            <a:off x="1785918" y="1142984"/>
            <a:ext cx="6500858" cy="2677656"/>
          </a:xfrm>
          <a:prstGeom prst="rect">
            <a:avLst/>
          </a:prstGeom>
        </p:spPr>
        <p:txBody>
          <a:bodyPr wrap="square">
            <a:spAutoFit/>
          </a:bodyPr>
          <a:lstStyle/>
          <a:p>
            <a:r>
              <a:rPr lang="ru-RU" sz="2400" dirty="0">
                <a:latin typeface="Times New Roman" pitchFamily="18" charset="0"/>
                <a:cs typeface="Times New Roman" pitchFamily="18" charset="0"/>
              </a:rPr>
              <a:t>Используйте голосовые возможности:       </a:t>
            </a:r>
          </a:p>
          <a:p>
            <a:pPr>
              <a:buFontTx/>
              <a:buNone/>
            </a:pPr>
            <a:r>
              <a:rPr lang="ru-RU" sz="2400" dirty="0">
                <a:latin typeface="Times New Roman" pitchFamily="18" charset="0"/>
                <a:cs typeface="Times New Roman" pitchFamily="18" charset="0"/>
              </a:rPr>
              <a:t>•   паузы, интонацию, громкость.  </a:t>
            </a:r>
          </a:p>
          <a:p>
            <a:pPr>
              <a:buFontTx/>
              <a:buNone/>
            </a:pPr>
            <a:r>
              <a:rPr lang="ru-RU" sz="2400" dirty="0">
                <a:latin typeface="Times New Roman" pitchFamily="18" charset="0"/>
                <a:cs typeface="Times New Roman" pitchFamily="18" charset="0"/>
              </a:rPr>
              <a:t>•  Применяйте аудиоматериалы.</a:t>
            </a:r>
          </a:p>
          <a:p>
            <a:r>
              <a:rPr lang="ru-RU" sz="2400" dirty="0">
                <a:latin typeface="Times New Roman" pitchFamily="18" charset="0"/>
                <a:cs typeface="Times New Roman" pitchFamily="18" charset="0"/>
              </a:rPr>
              <a:t>•   Позвольте ребенку «разговаривать с самим собой», шевелить губами.</a:t>
            </a:r>
          </a:p>
          <a:p>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17" name="Прямоугольник 16"/>
          <p:cNvSpPr/>
          <p:nvPr/>
        </p:nvSpPr>
        <p:spPr>
          <a:xfrm>
            <a:off x="1785918" y="2643182"/>
            <a:ext cx="6215106" cy="3416320"/>
          </a:xfrm>
          <a:prstGeom prst="rect">
            <a:avLst/>
          </a:prstGeom>
        </p:spPr>
        <p:txBody>
          <a:bodyPr wrap="square">
            <a:spAutoFit/>
          </a:bodyPr>
          <a:lstStyle/>
          <a:p>
            <a:endParaRPr lang="ru-RU" dirty="0"/>
          </a:p>
          <a:p>
            <a:endParaRPr lang="ru-RU" dirty="0"/>
          </a:p>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кинестетик</a:t>
            </a:r>
            <a:r>
              <a:rPr lang="ru-RU" sz="3600" b="1" dirty="0">
                <a:solidFill>
                  <a:srgbClr val="FF0000"/>
                </a:solidFill>
                <a:latin typeface="Times New Roman" pitchFamily="18" charset="0"/>
                <a:cs typeface="Times New Roman" pitchFamily="18" charset="0"/>
              </a:rPr>
              <a:t>:</a:t>
            </a:r>
          </a:p>
          <a:p>
            <a:r>
              <a:rPr lang="ru-RU" sz="2400" dirty="0">
                <a:latin typeface="Times New Roman" pitchFamily="18" charset="0"/>
                <a:cs typeface="Times New Roman" pitchFamily="18" charset="0"/>
              </a:rPr>
              <a:t>•  Объясняйте  что-либо  медленно, при этом рекомендуется использовать действия, жесты, прикосновения. </a:t>
            </a:r>
          </a:p>
          <a:p>
            <a:r>
              <a:rPr lang="ru-RU" sz="2400" dirty="0">
                <a:latin typeface="Times New Roman" pitchFamily="18" charset="0"/>
                <a:cs typeface="Times New Roman" pitchFamily="18" charset="0"/>
              </a:rPr>
              <a:t>•  Чаще «обыгрывайте» информацию, помните, что этот ребенок – практик.</a:t>
            </a:r>
          </a:p>
          <a:p>
            <a:r>
              <a:rPr lang="ru-RU" sz="2400" dirty="0">
                <a:latin typeface="Times New Roman" pitchFamily="18" charset="0"/>
                <a:cs typeface="Times New Roman" pitchFamily="18" charset="0"/>
              </a:rPr>
              <a:t>•  Позвольте ребенку двигаться, бегать.</a:t>
            </a:r>
          </a:p>
        </p:txBody>
      </p:sp>
      <p:pic>
        <p:nvPicPr>
          <p:cNvPr id="3" name="Рисунок 2">
            <a:extLst>
              <a:ext uri="{FF2B5EF4-FFF2-40B4-BE49-F238E27FC236}">
                <a16:creationId xmlns:a16="http://schemas.microsoft.com/office/drawing/2014/main" xmlns="" id="{593735F3-2253-4B2B-B244-DAA2898DC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xmlns="" id="{AC5A624F-9BCA-4E19-B90C-9ABD4F09951C}"/>
              </a:ext>
            </a:extLst>
          </p:cNvPr>
          <p:cNvSpPr txBox="1"/>
          <p:nvPr/>
        </p:nvSpPr>
        <p:spPr>
          <a:xfrm>
            <a:off x="1043608" y="908720"/>
            <a:ext cx="7705507" cy="3477875"/>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РЕЧЬ ТАКЖЕ РАЗВИВАЕТСЯ ЧЕРЕЗ ДВИЖЕНИЕ</a:t>
            </a:r>
            <a:r>
              <a:rPr lang="ru-RU" sz="2000" dirty="0">
                <a:latin typeface="Times New Roman" panose="02020603050405020304" pitchFamily="18" charset="0"/>
                <a:cs typeface="Times New Roman" panose="02020603050405020304" pitchFamily="18" charset="0"/>
              </a:rPr>
              <a:t>, а точнее, вслед за ним. </a:t>
            </a:r>
          </a:p>
          <a:p>
            <a:pPr algn="just"/>
            <a:r>
              <a:rPr lang="ru-RU" sz="2000" dirty="0">
                <a:latin typeface="Times New Roman" panose="02020603050405020304" pitchFamily="18" charset="0"/>
                <a:cs typeface="Times New Roman" panose="02020603050405020304" pitchFamily="18" charset="0"/>
              </a:rPr>
              <a:t>      Сначала малыш учится движениям, а уже потом начинает говорить. Нельзя перепрыгнуть фундаментальные этапы развития и ждать, когда кроха начнёт болтать. Ребёнок сначала должен "оттачивать" крупную моторику, которая поможет сформироваться более мелким и дифференцированным движениям артикуляционного аппарата. В обратном порядке развития не бывает. Вот почему "неговорящие" дети имеют проблемы с координацией, равновесием и ловкостью. Видимо, у них пропущен какой-то важный этап в двигательном развитии. Всё взаимосвязано. </a:t>
            </a:r>
          </a:p>
        </p:txBody>
      </p:sp>
    </p:spTree>
    <p:extLst>
      <p:ext uri="{BB962C8B-B14F-4D97-AF65-F5344CB8AC3E}">
        <p14:creationId xmlns:p14="http://schemas.microsoft.com/office/powerpoint/2010/main" val="429478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1500166" y="500042"/>
            <a:ext cx="7215238" cy="2585323"/>
          </a:xfrm>
          <a:prstGeom prst="rect">
            <a:avLst/>
          </a:prstGeom>
        </p:spPr>
        <p:txBody>
          <a:bodyPr wrap="square">
            <a:spAutoFit/>
          </a:bodyPr>
          <a:lstStyle/>
          <a:p>
            <a:pPr algn="just">
              <a:defRPr/>
            </a:pPr>
            <a:r>
              <a:rPr lang="ru-RU" sz="2400" dirty="0">
                <a:latin typeface="Times New Roman" panose="02020603050405020304" pitchFamily="18" charset="0"/>
                <a:cs typeface="Times New Roman" panose="02020603050405020304" pitchFamily="18" charset="0"/>
              </a:rPr>
              <a:t>По способу восприятия  и переработки информации людей делят </a:t>
            </a:r>
            <a:r>
              <a:rPr lang="ru-RU" sz="2400" b="1" dirty="0">
                <a:solidFill>
                  <a:schemeClr val="tx2"/>
                </a:solidFill>
                <a:latin typeface="Times New Roman" panose="02020603050405020304" pitchFamily="18" charset="0"/>
                <a:cs typeface="Times New Roman" panose="02020603050405020304" pitchFamily="18" charset="0"/>
              </a:rPr>
              <a:t>на:</a:t>
            </a:r>
          </a:p>
          <a:p>
            <a:pPr>
              <a:defRPr/>
            </a:pPr>
            <a:endParaRPr lang="en-US" b="1" dirty="0">
              <a:solidFill>
                <a:schemeClr val="tx2"/>
              </a:solidFill>
            </a:endParaRPr>
          </a:p>
          <a:p>
            <a:pPr indent="12700">
              <a:defRPr/>
            </a:pPr>
            <a:r>
              <a:rPr lang="ru-RU" b="1" dirty="0">
                <a:solidFill>
                  <a:schemeClr val="tx2"/>
                </a:solidFill>
              </a:rPr>
              <a:t>А)</a:t>
            </a:r>
            <a:r>
              <a:rPr lang="ru-RU" sz="2400" b="1" dirty="0">
                <a:solidFill>
                  <a:schemeClr val="tx2"/>
                </a:solidFill>
                <a:latin typeface="Times New Roman" pitchFamily="18" charset="0"/>
                <a:cs typeface="Times New Roman" pitchFamily="18" charset="0"/>
              </a:rPr>
              <a:t> </a:t>
            </a:r>
            <a:r>
              <a:rPr lang="ru-RU" sz="2400" b="1" dirty="0" err="1">
                <a:solidFill>
                  <a:schemeClr val="tx2"/>
                </a:solidFill>
                <a:latin typeface="Times New Roman" pitchFamily="18" charset="0"/>
                <a:cs typeface="Times New Roman" pitchFamily="18" charset="0"/>
              </a:rPr>
              <a:t>визуалов</a:t>
            </a:r>
            <a:r>
              <a:rPr lang="ru-RU" sz="2400" b="1" dirty="0">
                <a:solidFill>
                  <a:schemeClr val="tx2"/>
                </a:solidFill>
                <a:latin typeface="Times New Roman" pitchFamily="18" charset="0"/>
                <a:cs typeface="Times New Roman" pitchFamily="18" charset="0"/>
              </a:rPr>
              <a:t>                                           </a:t>
            </a:r>
          </a:p>
          <a:p>
            <a:pPr indent="12700">
              <a:defRPr/>
            </a:pPr>
            <a:r>
              <a:rPr lang="ru-RU" sz="2400" b="1" dirty="0">
                <a:solidFill>
                  <a:schemeClr val="tx2"/>
                </a:solidFill>
                <a:latin typeface="Times New Roman" pitchFamily="18" charset="0"/>
                <a:cs typeface="Times New Roman" pitchFamily="18" charset="0"/>
              </a:rPr>
              <a:t>Б) </a:t>
            </a:r>
            <a:r>
              <a:rPr lang="ru-RU" sz="2400" b="1" dirty="0" err="1">
                <a:solidFill>
                  <a:schemeClr val="tx2"/>
                </a:solidFill>
                <a:latin typeface="Times New Roman" pitchFamily="18" charset="0"/>
                <a:cs typeface="Times New Roman" pitchFamily="18" charset="0"/>
              </a:rPr>
              <a:t>аудиалов</a:t>
            </a:r>
            <a:endParaRPr lang="ru-RU" sz="2400" b="1" dirty="0">
              <a:solidFill>
                <a:schemeClr val="tx2"/>
              </a:solidFill>
              <a:latin typeface="Times New Roman" pitchFamily="18" charset="0"/>
              <a:cs typeface="Times New Roman" pitchFamily="18" charset="0"/>
            </a:endParaRPr>
          </a:p>
          <a:p>
            <a:pPr indent="12700">
              <a:defRPr/>
            </a:pPr>
            <a:r>
              <a:rPr lang="ru-RU" sz="2400" b="1" dirty="0">
                <a:solidFill>
                  <a:schemeClr val="tx2"/>
                </a:solidFill>
                <a:latin typeface="Times New Roman" pitchFamily="18" charset="0"/>
                <a:cs typeface="Times New Roman" pitchFamily="18" charset="0"/>
              </a:rPr>
              <a:t>В) </a:t>
            </a:r>
            <a:r>
              <a:rPr lang="ru-RU" sz="2400" b="1" dirty="0" err="1">
                <a:solidFill>
                  <a:schemeClr val="tx2"/>
                </a:solidFill>
                <a:latin typeface="Times New Roman" pitchFamily="18" charset="0"/>
                <a:cs typeface="Times New Roman" pitchFamily="18" charset="0"/>
              </a:rPr>
              <a:t>кинестетиков</a:t>
            </a:r>
            <a:r>
              <a:rPr lang="ru-RU" sz="2400" b="1" dirty="0">
                <a:solidFill>
                  <a:schemeClr val="tx2"/>
                </a:solidFill>
                <a:latin typeface="Times New Roman" pitchFamily="18" charset="0"/>
                <a:cs typeface="Times New Roman" pitchFamily="18" charset="0"/>
              </a:rPr>
              <a:t> </a:t>
            </a:r>
            <a:endParaRPr lang="ru-RU" sz="2400" dirty="0">
              <a:solidFill>
                <a:schemeClr val="tx2"/>
              </a:solidFill>
              <a:latin typeface="Times New Roman" pitchFamily="18" charset="0"/>
              <a:cs typeface="Times New Roman" pitchFamily="18" charset="0"/>
            </a:endParaRPr>
          </a:p>
          <a:p>
            <a:pPr indent="12700">
              <a:defRPr/>
            </a:pPr>
            <a:r>
              <a:rPr lang="ru-RU" sz="2400" b="1" dirty="0">
                <a:solidFill>
                  <a:schemeClr val="tx2"/>
                </a:solidFill>
                <a:latin typeface="Times New Roman" pitchFamily="18" charset="0"/>
                <a:cs typeface="Times New Roman" pitchFamily="18" charset="0"/>
              </a:rPr>
              <a:t>Г) </a:t>
            </a:r>
            <a:r>
              <a:rPr lang="ru-RU" sz="2400" b="1" dirty="0" err="1">
                <a:solidFill>
                  <a:schemeClr val="tx2"/>
                </a:solidFill>
                <a:latin typeface="Times New Roman" pitchFamily="18" charset="0"/>
                <a:cs typeface="Times New Roman" pitchFamily="18" charset="0"/>
              </a:rPr>
              <a:t>дигиталов</a:t>
            </a:r>
            <a:r>
              <a:rPr lang="ru-RU" sz="2400" b="1" dirty="0">
                <a:solidFill>
                  <a:schemeClr val="tx2"/>
                </a:solidFill>
                <a:latin typeface="Times New Roman" pitchFamily="18" charset="0"/>
                <a:cs typeface="Times New Roman" pitchFamily="18" charset="0"/>
              </a:rPr>
              <a:t> (</a:t>
            </a:r>
            <a:r>
              <a:rPr lang="ru-RU" sz="2400" b="1" dirty="0" err="1">
                <a:solidFill>
                  <a:schemeClr val="tx2"/>
                </a:solidFill>
                <a:latin typeface="Times New Roman" pitchFamily="18" charset="0"/>
                <a:cs typeface="Times New Roman" pitchFamily="18" charset="0"/>
              </a:rPr>
              <a:t>дискретов</a:t>
            </a:r>
            <a:r>
              <a:rPr lang="ru-RU" sz="2400" b="1" dirty="0">
                <a:solidFill>
                  <a:schemeClr val="tx2"/>
                </a:solidFill>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4" name="Рисунок 5"/>
          <p:cNvPicPr>
            <a:picLocks noChangeAspect="1"/>
          </p:cNvPicPr>
          <p:nvPr/>
        </p:nvPicPr>
        <p:blipFill>
          <a:blip r:embed="rId3" cstate="print"/>
          <a:srcRect/>
          <a:stretch>
            <a:fillRect/>
          </a:stretch>
        </p:blipFill>
        <p:spPr bwMode="auto">
          <a:xfrm>
            <a:off x="5054600" y="3357563"/>
            <a:ext cx="3667125" cy="2749550"/>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xmlns="" id="{9D657FC4-42E4-4027-8769-54F58B14A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Рисунок 6">
            <a:extLst>
              <a:ext uri="{FF2B5EF4-FFF2-40B4-BE49-F238E27FC236}">
                <a16:creationId xmlns:a16="http://schemas.microsoft.com/office/drawing/2014/main" xmlns="" id="{0830D034-FF78-49B9-A7D1-FA3E80561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Рисунок 8">
            <a:extLst>
              <a:ext uri="{FF2B5EF4-FFF2-40B4-BE49-F238E27FC236}">
                <a16:creationId xmlns:a16="http://schemas.microsoft.com/office/drawing/2014/main" xmlns="" id="{F8E4B148-40B3-40C0-A9A1-1DADF1F58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xmlns="" id="{A8B5E018-B595-4AA7-AE9D-50BCAF8EF697}"/>
              </a:ext>
            </a:extLst>
          </p:cNvPr>
          <p:cNvSpPr txBox="1"/>
          <p:nvPr/>
        </p:nvSpPr>
        <p:spPr>
          <a:xfrm>
            <a:off x="683568" y="750887"/>
            <a:ext cx="8031836" cy="6247864"/>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      Ученые всего мира единодушно называют ХХI век – веком </a:t>
            </a:r>
            <a:r>
              <a:rPr lang="ru-RU" sz="2000" dirty="0" err="1">
                <a:latin typeface="Times New Roman" panose="02020603050405020304" pitchFamily="18" charset="0"/>
                <a:cs typeface="Times New Roman" panose="02020603050405020304" pitchFamily="18" charset="0"/>
              </a:rPr>
              <a:t>нейронаук</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В нашей стране данными</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науками занимались такие известные ученые как А.Р. </a:t>
            </a:r>
            <a:r>
              <a:rPr lang="ru-RU" sz="2000" dirty="0" err="1">
                <a:latin typeface="Times New Roman" panose="02020603050405020304" pitchFamily="18" charset="0"/>
                <a:cs typeface="Times New Roman" panose="02020603050405020304" pitchFamily="18" charset="0"/>
              </a:rPr>
              <a:t>Лурия</a:t>
            </a:r>
            <a:r>
              <a:rPr lang="ru-RU" sz="2000" dirty="0">
                <a:latin typeface="Times New Roman" panose="02020603050405020304" pitchFamily="18" charset="0"/>
                <a:cs typeface="Times New Roman" panose="02020603050405020304" pitchFamily="18" charset="0"/>
              </a:rPr>
              <a:t>, Л.С. Цветкова, Л.С. Выготский, Бернштейн Н.А.</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 другие. Они подчеркивали, </a:t>
            </a:r>
            <a:r>
              <a:rPr lang="ru-RU" sz="2000" b="1" dirty="0">
                <a:latin typeface="Times New Roman" panose="02020603050405020304" pitchFamily="18" charset="0"/>
                <a:cs typeface="Times New Roman" panose="02020603050405020304" pitchFamily="18" charset="0"/>
              </a:rPr>
              <a:t>что ни одна проблема развития ребенка не является изолированной.</a:t>
            </a:r>
            <a:r>
              <a:rPr lang="ru-RU" sz="2000" dirty="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Нейропсихологический подход предполагает коррекцию и развитие психических процессов (внимания, памяти, мышления, речи и др.), эмоционально-волевой сферы ребёнка через движение. Ведь у каждой психической функции есть своя программа развития.</a:t>
            </a:r>
          </a:p>
          <a:p>
            <a:pPr algn="just"/>
            <a:r>
              <a:rPr lang="ru-RU" sz="2000" dirty="0">
                <a:latin typeface="Times New Roman" panose="02020603050405020304" pitchFamily="18" charset="0"/>
                <a:cs typeface="Times New Roman" panose="02020603050405020304" pitchFamily="18" charset="0"/>
              </a:rPr>
              <a:t> Двигательное развитие ребенка в младенчестве должно проходить в правильной последовательности. Каждый двигательный акт соответствует запуску определенных функций, механизмов работы мозга.</a:t>
            </a:r>
          </a:p>
          <a:p>
            <a:pPr algn="just"/>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Из всего вышесказанного можно сделать вывод, что коррекционно-развивающая работа должна быть направлена от движения к мышлению, а не наоборот.</a:t>
            </a:r>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t="3419" r="11767"/>
          <a:stretch>
            <a:fillRect/>
          </a:stretch>
        </p:blipFill>
        <p:spPr bwMode="auto">
          <a:xfrm>
            <a:off x="0" y="0"/>
            <a:ext cx="9144000" cy="6858000"/>
          </a:xfrm>
          <a:prstGeom prst="rect">
            <a:avLst/>
          </a:prstGeom>
          <a:noFill/>
          <a:ln w="9525">
            <a:noFill/>
            <a:miter lim="800000"/>
            <a:headEnd/>
            <a:tailEnd/>
          </a:ln>
        </p:spPr>
      </p:pic>
      <p:sp>
        <p:nvSpPr>
          <p:cNvPr id="3" name="Скругленный прямоугольник 2"/>
          <p:cNvSpPr/>
          <p:nvPr/>
        </p:nvSpPr>
        <p:spPr>
          <a:xfrm>
            <a:off x="827584" y="548680"/>
            <a:ext cx="7272808" cy="60486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Скругленный прямоугольник 3"/>
          <p:cNvSpPr/>
          <p:nvPr/>
        </p:nvSpPr>
        <p:spPr>
          <a:xfrm>
            <a:off x="1979712" y="188640"/>
            <a:ext cx="5184576" cy="1008112"/>
          </a:xfrm>
          <a:prstGeom prst="roundRect">
            <a:avLst/>
          </a:prstGeom>
          <a:solidFill>
            <a:schemeClr val="accent6"/>
          </a:solidFill>
          <a:ln w="31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pPr algn="ctr"/>
            <a:endParaRPr lang="ru-RU" sz="2000" b="1" dirty="0">
              <a:solidFill>
                <a:srgbClr val="C00000"/>
              </a:solidFill>
              <a:latin typeface="Georgia" pitchFamily="18" charset="0"/>
            </a:endParaRPr>
          </a:p>
          <a:p>
            <a:endParaRPr lang="ru-RU" sz="1200" b="1" dirty="0">
              <a:solidFill>
                <a:schemeClr val="tx1"/>
              </a:solidFill>
              <a:latin typeface="Georgia" pitchFamily="18" charset="0"/>
            </a:endParaRPr>
          </a:p>
          <a:p>
            <a:endParaRPr lang="ru-RU" b="1" dirty="0">
              <a:solidFill>
                <a:srgbClr val="0070C0"/>
              </a:solidFill>
              <a:latin typeface="Georgia" pitchFamily="18" charset="0"/>
            </a:endParaRPr>
          </a:p>
        </p:txBody>
      </p:sp>
      <p:pic>
        <p:nvPicPr>
          <p:cNvPr id="5" name="Picture 8" descr="http://s49novouralsk.edusite.ru/images/knopka.png"/>
          <p:cNvPicPr>
            <a:picLocks noChangeAspect="1" noChangeArrowheads="1"/>
          </p:cNvPicPr>
          <p:nvPr/>
        </p:nvPicPr>
        <p:blipFill>
          <a:blip r:embed="rId3" cstate="print"/>
          <a:srcRect/>
          <a:stretch>
            <a:fillRect/>
          </a:stretch>
        </p:blipFill>
        <p:spPr bwMode="auto">
          <a:xfrm flipH="1">
            <a:off x="2051720" y="260648"/>
            <a:ext cx="792088" cy="792088"/>
          </a:xfrm>
          <a:prstGeom prst="rect">
            <a:avLst/>
          </a:prstGeom>
          <a:noFill/>
        </p:spPr>
      </p:pic>
      <p:sp>
        <p:nvSpPr>
          <p:cNvPr id="6" name="Rectangle 3"/>
          <p:cNvSpPr txBox="1">
            <a:spLocks noChangeArrowheads="1"/>
          </p:cNvSpPr>
          <p:nvPr/>
        </p:nvSpPr>
        <p:spPr>
          <a:xfrm>
            <a:off x="899592" y="1340768"/>
            <a:ext cx="7272808" cy="280831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ru-RU" altLang="ru-RU" sz="16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ru-RU" altLang="ru-RU" sz="16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ru-RU" sz="16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altLang="ru-RU" sz="16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ru-RU" sz="1600" b="0" i="0" u="none" strike="noStrike" kern="1200" cap="none" spc="0" normalizeH="0" baseline="0" noProof="0" dirty="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ru-RU" altLang="ru-RU" sz="16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ru-RU" altLang="ru-RU" sz="1600" b="1" i="0" u="none" strike="noStrike" kern="1200" cap="none" spc="0" normalizeH="0" baseline="0" noProof="0" dirty="0">
              <a:ln>
                <a:noFill/>
              </a:ln>
              <a:solidFill>
                <a:srgbClr val="1C4853"/>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altLang="ru-RU" sz="16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ru-RU" sz="16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ru-RU" altLang="ru-RU" sz="16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ru-RU" sz="16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ru-RU" sz="16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altLang="ru-RU" sz="16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tabLst/>
              <a:defRPr/>
            </a:pPr>
            <a:endParaRPr kumimoji="0" lang="ru-RU" altLang="ru-RU" sz="16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altLang="ru-RU"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Прямоугольник 6"/>
          <p:cNvSpPr/>
          <p:nvPr/>
        </p:nvSpPr>
        <p:spPr>
          <a:xfrm>
            <a:off x="827584" y="5229200"/>
            <a:ext cx="7416824" cy="307777"/>
          </a:xfrm>
          <a:prstGeom prst="rect">
            <a:avLst/>
          </a:prstGeom>
        </p:spPr>
        <p:txBody>
          <a:bodyPr wrap="square">
            <a:spAutoFit/>
          </a:bodyPr>
          <a:lstStyle/>
          <a:p>
            <a:pPr lvl="0" algn="ctr"/>
            <a:r>
              <a:rPr lang="ru-RU" sz="1400" dirty="0">
                <a:solidFill>
                  <a:prstClr val="black"/>
                </a:solidFill>
                <a:latin typeface="Times New Roman" pitchFamily="18" charset="0"/>
                <a:cs typeface="Times New Roman" pitchFamily="18" charset="0"/>
              </a:rPr>
              <a:t>	</a:t>
            </a:r>
          </a:p>
        </p:txBody>
      </p:sp>
      <p:sp>
        <p:nvSpPr>
          <p:cNvPr id="8" name="Rectangle 2"/>
          <p:cNvSpPr txBox="1">
            <a:spLocks/>
          </p:cNvSpPr>
          <p:nvPr/>
        </p:nvSpPr>
        <p:spPr bwMode="auto">
          <a:xfrm>
            <a:off x="1475656" y="5301208"/>
            <a:ext cx="6408712" cy="936104"/>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000" b="0" i="0" u="none" strike="noStrike" kern="1200" cap="none" spc="0" normalizeH="0" baseline="0" noProof="0" dirty="0">
              <a:ln>
                <a:noFill/>
              </a:ln>
              <a:solidFill>
                <a:srgbClr val="000099"/>
              </a:solidFill>
              <a:effectLst/>
              <a:uLnTx/>
              <a:uFillTx/>
              <a:latin typeface="Times New Roman" pitchFamily="18" charset="0"/>
              <a:ea typeface="+mj-ea"/>
              <a:cs typeface="+mj-cs"/>
            </a:endParaRPr>
          </a:p>
        </p:txBody>
      </p:sp>
      <p:pic>
        <p:nvPicPr>
          <p:cNvPr id="9" name="Picture 30" descr="http://www.clipartbest.com/cliparts/niB/MGo/niBMGo8dT.png"/>
          <p:cNvPicPr>
            <a:picLocks noChangeAspect="1" noChangeArrowheads="1"/>
          </p:cNvPicPr>
          <p:nvPr/>
        </p:nvPicPr>
        <p:blipFill>
          <a:blip r:embed="rId4" cstate="print"/>
          <a:srcRect/>
          <a:stretch>
            <a:fillRect/>
          </a:stretch>
        </p:blipFill>
        <p:spPr bwMode="auto">
          <a:xfrm>
            <a:off x="179512" y="5877272"/>
            <a:ext cx="720080" cy="720079"/>
          </a:xfrm>
          <a:prstGeom prst="rect">
            <a:avLst/>
          </a:prstGeom>
          <a:noFill/>
        </p:spPr>
      </p:pic>
      <p:pic>
        <p:nvPicPr>
          <p:cNvPr id="2050"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sp>
        <p:nvSpPr>
          <p:cNvPr id="11" name="Прямоугольник 10"/>
          <p:cNvSpPr/>
          <p:nvPr/>
        </p:nvSpPr>
        <p:spPr>
          <a:xfrm>
            <a:off x="1357290" y="1"/>
            <a:ext cx="7358114" cy="4247317"/>
          </a:xfrm>
          <a:prstGeom prst="rect">
            <a:avLst/>
          </a:prstGeom>
        </p:spPr>
        <p:txBody>
          <a:bodyPr wrap="square">
            <a:spAutoFit/>
          </a:bodyPr>
          <a:lstStyle/>
          <a:p>
            <a:endParaRPr lang="ru-RU"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r>
              <a:rPr lang="ru-RU" sz="24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КИНЕСТЕТИКИ</a:t>
            </a:r>
          </a:p>
          <a:p>
            <a:pPr algn="just"/>
            <a:r>
              <a:rPr lang="ru-RU"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люди, воспринимающие большую часть информации через другие, в основном, тактильные ощущения (обоняние, осязание и др.) и с помощью движений. Они «чувствуют» окружающий мир. Люди этой категории не умеют скрывать свои чувства, их выдают глаза, поэтому они часто их опускают. Ответы на вопросы просты, прямолинейны. Решения они принимают, опираясь на свои чувства.</a:t>
            </a:r>
            <a:br>
              <a:rPr lang="ru-RU"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ru-RU" sz="24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Среди населения </a:t>
            </a:r>
            <a:r>
              <a:rPr lang="ru-RU"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кинестетики</a:t>
            </a:r>
            <a:r>
              <a:rPr lang="ru-RU"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составляют 40%</a:t>
            </a:r>
            <a:r>
              <a:rPr lang="ru-RU" sz="24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ru-RU" sz="2400" dirty="0">
              <a:solidFill>
                <a:srgbClr val="FF0000"/>
              </a:solidFill>
            </a:endParaRPr>
          </a:p>
        </p:txBody>
      </p:sp>
      <p:pic>
        <p:nvPicPr>
          <p:cNvPr id="12" name="Рисунок 4"/>
          <p:cNvPicPr>
            <a:picLocks noChangeAspect="1"/>
          </p:cNvPicPr>
          <p:nvPr/>
        </p:nvPicPr>
        <p:blipFill>
          <a:blip r:embed="rId6" cstate="print"/>
          <a:srcRect/>
          <a:stretch>
            <a:fillRect/>
          </a:stretch>
        </p:blipFill>
        <p:spPr bwMode="auto">
          <a:xfrm>
            <a:off x="2571736" y="4114794"/>
            <a:ext cx="3929090" cy="2457478"/>
          </a:xfrm>
          <a:prstGeom prst="rect">
            <a:avLst/>
          </a:prstGeom>
          <a:noFill/>
          <a:ln w="9525">
            <a:noFill/>
            <a:miter lim="800000"/>
            <a:headEnd/>
            <a:tailEnd/>
          </a:ln>
        </p:spPr>
      </p:pic>
      <p:pic>
        <p:nvPicPr>
          <p:cNvPr id="13" name="Рисунок 12">
            <a:extLst>
              <a:ext uri="{FF2B5EF4-FFF2-40B4-BE49-F238E27FC236}">
                <a16:creationId xmlns:a16="http://schemas.microsoft.com/office/drawing/2014/main" xmlns="" id="{DCBC46DC-9B08-4798-B0B2-2E5AC69840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a:extLst>
              <a:ext uri="{FF2B5EF4-FFF2-40B4-BE49-F238E27FC236}">
                <a16:creationId xmlns:a16="http://schemas.microsoft.com/office/drawing/2014/main" xmlns="" id="{19DE8D40-4F4E-4710-A7A6-45BD0EE21D34}"/>
              </a:ext>
            </a:extLst>
          </p:cNvPr>
          <p:cNvSpPr txBox="1"/>
          <p:nvPr/>
        </p:nvSpPr>
        <p:spPr>
          <a:xfrm>
            <a:off x="719572" y="1103115"/>
            <a:ext cx="7704856" cy="707886"/>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Нейропсихологические игры являются универсальными в том, что их можно использовать как профилактические и </a:t>
            </a:r>
            <a:r>
              <a:rPr lang="ru-RU" sz="2000" dirty="0" smtClean="0">
                <a:latin typeface="Times New Roman" panose="02020603050405020304" pitchFamily="18" charset="0"/>
                <a:cs typeface="Times New Roman" panose="02020603050405020304" pitchFamily="18" charset="0"/>
              </a:rPr>
              <a:t>развивающие.</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t="3419" r="11767"/>
          <a:stretch>
            <a:fillRect/>
          </a:stretch>
        </p:blipFill>
        <p:spPr bwMode="auto">
          <a:xfrm>
            <a:off x="0" y="0"/>
            <a:ext cx="9144000" cy="6858000"/>
          </a:xfrm>
          <a:prstGeom prst="rect">
            <a:avLst/>
          </a:prstGeom>
          <a:noFill/>
          <a:ln w="9525">
            <a:noFill/>
            <a:miter lim="800000"/>
            <a:headEnd/>
            <a:tailEnd/>
          </a:ln>
        </p:spPr>
      </p:pic>
      <p:sp>
        <p:nvSpPr>
          <p:cNvPr id="5" name="Скругленный прямоугольник 4"/>
          <p:cNvSpPr/>
          <p:nvPr/>
        </p:nvSpPr>
        <p:spPr>
          <a:xfrm>
            <a:off x="683568" y="1412776"/>
            <a:ext cx="6696744" cy="51125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251520" y="188640"/>
            <a:ext cx="5400600" cy="1008112"/>
          </a:xfrm>
          <a:prstGeom prst="roundRect">
            <a:avLst/>
          </a:prstGeom>
          <a:solidFill>
            <a:schemeClr val="accent6"/>
          </a:solidFill>
          <a:ln w="31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b="1" dirty="0">
              <a:solidFill>
                <a:srgbClr val="0070C0"/>
              </a:solidFill>
              <a:latin typeface="Georgia" pitchFamily="18" charset="0"/>
            </a:endParaRPr>
          </a:p>
        </p:txBody>
      </p:sp>
      <p:pic>
        <p:nvPicPr>
          <p:cNvPr id="9" name="Picture 8" descr="http://s49novouralsk.edusite.ru/images/knopka.png"/>
          <p:cNvPicPr>
            <a:picLocks noChangeAspect="1" noChangeArrowheads="1"/>
          </p:cNvPicPr>
          <p:nvPr/>
        </p:nvPicPr>
        <p:blipFill>
          <a:blip r:embed="rId3" cstate="print"/>
          <a:srcRect/>
          <a:stretch>
            <a:fillRect/>
          </a:stretch>
        </p:blipFill>
        <p:spPr bwMode="auto">
          <a:xfrm flipH="1">
            <a:off x="251520" y="260648"/>
            <a:ext cx="792088" cy="792088"/>
          </a:xfrm>
          <a:prstGeom prst="rect">
            <a:avLst/>
          </a:prstGeom>
          <a:noFill/>
        </p:spPr>
      </p:pic>
      <p:pic>
        <p:nvPicPr>
          <p:cNvPr id="12" name="Picture 4" descr="http://detsad25pushkin.ucoz.ru/kons/t.vikt..png"/>
          <p:cNvPicPr>
            <a:picLocks noChangeAspect="1" noChangeArrowheads="1"/>
          </p:cNvPicPr>
          <p:nvPr/>
        </p:nvPicPr>
        <p:blipFill>
          <a:blip r:embed="rId4" cstate="print"/>
          <a:srcRect/>
          <a:stretch>
            <a:fillRect/>
          </a:stretch>
        </p:blipFill>
        <p:spPr bwMode="auto">
          <a:xfrm>
            <a:off x="5364088" y="2132856"/>
            <a:ext cx="3385027" cy="4276184"/>
          </a:xfrm>
          <a:prstGeom prst="rect">
            <a:avLst/>
          </a:prstGeom>
          <a:noFill/>
        </p:spPr>
      </p:pic>
      <p:pic>
        <p:nvPicPr>
          <p:cNvPr id="4098"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sp>
        <p:nvSpPr>
          <p:cNvPr id="10" name="Прямоугольник 9"/>
          <p:cNvSpPr/>
          <p:nvPr/>
        </p:nvSpPr>
        <p:spPr>
          <a:xfrm>
            <a:off x="1643042" y="428604"/>
            <a:ext cx="5929354" cy="646331"/>
          </a:xfrm>
          <a:prstGeom prst="rect">
            <a:avLst/>
          </a:prstGeom>
        </p:spPr>
        <p:txBody>
          <a:bodyPr wrap="square">
            <a:spAutoFit/>
          </a:bodyPr>
          <a:lstStyle/>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аудиал</a:t>
            </a:r>
            <a:r>
              <a:rPr lang="ru-RU" sz="3600" b="1" dirty="0">
                <a:solidFill>
                  <a:srgbClr val="FF0000"/>
                </a:solidFill>
                <a:latin typeface="Times New Roman" pitchFamily="18" charset="0"/>
                <a:cs typeface="Times New Roman" pitchFamily="18" charset="0"/>
              </a:rPr>
              <a:t>:</a:t>
            </a:r>
          </a:p>
        </p:txBody>
      </p:sp>
      <p:sp>
        <p:nvSpPr>
          <p:cNvPr id="13" name="Прямоугольник 12"/>
          <p:cNvSpPr/>
          <p:nvPr/>
        </p:nvSpPr>
        <p:spPr>
          <a:xfrm>
            <a:off x="1785918" y="1142984"/>
            <a:ext cx="6500858" cy="2677656"/>
          </a:xfrm>
          <a:prstGeom prst="rect">
            <a:avLst/>
          </a:prstGeom>
        </p:spPr>
        <p:txBody>
          <a:bodyPr wrap="square">
            <a:spAutoFit/>
          </a:bodyPr>
          <a:lstStyle/>
          <a:p>
            <a:r>
              <a:rPr lang="ru-RU" sz="2400" dirty="0">
                <a:latin typeface="Times New Roman" pitchFamily="18" charset="0"/>
                <a:cs typeface="Times New Roman" pitchFamily="18" charset="0"/>
              </a:rPr>
              <a:t>Используйте голосовые возможности:       </a:t>
            </a:r>
          </a:p>
          <a:p>
            <a:pPr>
              <a:buFontTx/>
              <a:buNone/>
            </a:pPr>
            <a:r>
              <a:rPr lang="ru-RU" sz="2400" dirty="0">
                <a:latin typeface="Times New Roman" pitchFamily="18" charset="0"/>
                <a:cs typeface="Times New Roman" pitchFamily="18" charset="0"/>
              </a:rPr>
              <a:t>•   паузы, интонацию, громкость.  </a:t>
            </a:r>
          </a:p>
          <a:p>
            <a:pPr>
              <a:buFontTx/>
              <a:buNone/>
            </a:pPr>
            <a:r>
              <a:rPr lang="ru-RU" sz="2400" dirty="0">
                <a:latin typeface="Times New Roman" pitchFamily="18" charset="0"/>
                <a:cs typeface="Times New Roman" pitchFamily="18" charset="0"/>
              </a:rPr>
              <a:t>•  Применяйте аудиоматериалы.</a:t>
            </a:r>
          </a:p>
          <a:p>
            <a:r>
              <a:rPr lang="ru-RU" sz="2400" dirty="0">
                <a:latin typeface="Times New Roman" pitchFamily="18" charset="0"/>
                <a:cs typeface="Times New Roman" pitchFamily="18" charset="0"/>
              </a:rPr>
              <a:t>•   Позвольте ребенку «разговаривать с самим собой», шевелить губами.</a:t>
            </a:r>
          </a:p>
          <a:p>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17" name="Прямоугольник 16"/>
          <p:cNvSpPr/>
          <p:nvPr/>
        </p:nvSpPr>
        <p:spPr>
          <a:xfrm>
            <a:off x="1785918" y="2643182"/>
            <a:ext cx="6215106" cy="3416320"/>
          </a:xfrm>
          <a:prstGeom prst="rect">
            <a:avLst/>
          </a:prstGeom>
        </p:spPr>
        <p:txBody>
          <a:bodyPr wrap="square">
            <a:spAutoFit/>
          </a:bodyPr>
          <a:lstStyle/>
          <a:p>
            <a:endParaRPr lang="ru-RU" dirty="0"/>
          </a:p>
          <a:p>
            <a:endParaRPr lang="ru-RU" dirty="0"/>
          </a:p>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кинестетик</a:t>
            </a:r>
            <a:r>
              <a:rPr lang="ru-RU" sz="3600" b="1" dirty="0">
                <a:solidFill>
                  <a:srgbClr val="FF0000"/>
                </a:solidFill>
                <a:latin typeface="Times New Roman" pitchFamily="18" charset="0"/>
                <a:cs typeface="Times New Roman" pitchFamily="18" charset="0"/>
              </a:rPr>
              <a:t>:</a:t>
            </a:r>
          </a:p>
          <a:p>
            <a:r>
              <a:rPr lang="ru-RU" sz="2400" dirty="0">
                <a:latin typeface="Times New Roman" pitchFamily="18" charset="0"/>
                <a:cs typeface="Times New Roman" pitchFamily="18" charset="0"/>
              </a:rPr>
              <a:t>•  Объясняйте  что-либо  медленно, при этом рекомендуется использовать действия, жесты, прикосновения. </a:t>
            </a:r>
          </a:p>
          <a:p>
            <a:r>
              <a:rPr lang="ru-RU" sz="2400" dirty="0">
                <a:latin typeface="Times New Roman" pitchFamily="18" charset="0"/>
                <a:cs typeface="Times New Roman" pitchFamily="18" charset="0"/>
              </a:rPr>
              <a:t>•  Чаще «обыгрывайте» информацию, помните, что этот ребенок – практик.</a:t>
            </a:r>
          </a:p>
          <a:p>
            <a:r>
              <a:rPr lang="ru-RU" sz="2400" dirty="0">
                <a:latin typeface="Times New Roman" pitchFamily="18" charset="0"/>
                <a:cs typeface="Times New Roman" pitchFamily="18" charset="0"/>
              </a:rPr>
              <a:t>•  Позвольте ребенку двигаться, бегать.</a:t>
            </a:r>
          </a:p>
        </p:txBody>
      </p:sp>
      <p:pic>
        <p:nvPicPr>
          <p:cNvPr id="3" name="Рисунок 2">
            <a:extLst>
              <a:ext uri="{FF2B5EF4-FFF2-40B4-BE49-F238E27FC236}">
                <a16:creationId xmlns:a16="http://schemas.microsoft.com/office/drawing/2014/main" xmlns="" id="{593735F3-2253-4B2B-B244-DAA2898DC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7160"/>
            <a:ext cx="9144000" cy="6858000"/>
          </a:xfrm>
          <a:prstGeom prst="rect">
            <a:avLst/>
          </a:prstGeom>
        </p:spPr>
      </p:pic>
      <p:sp>
        <p:nvSpPr>
          <p:cNvPr id="2" name="TextBox 1">
            <a:extLst>
              <a:ext uri="{FF2B5EF4-FFF2-40B4-BE49-F238E27FC236}">
                <a16:creationId xmlns:a16="http://schemas.microsoft.com/office/drawing/2014/main" xmlns="" id="{EF18FB7B-EFDC-4F19-BBBC-39ECF9DF2C0D}"/>
              </a:ext>
            </a:extLst>
          </p:cNvPr>
          <p:cNvSpPr txBox="1"/>
          <p:nvPr/>
        </p:nvSpPr>
        <p:spPr>
          <a:xfrm>
            <a:off x="857224" y="651432"/>
            <a:ext cx="4794896" cy="4062651"/>
          </a:xfrm>
          <a:prstGeom prst="rect">
            <a:avLst/>
          </a:prstGeom>
          <a:noFill/>
        </p:spPr>
        <p:txBody>
          <a:bodyPr wrap="square" rtlCol="0">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Виды </a:t>
            </a:r>
            <a:r>
              <a:rPr lang="ru-RU" sz="2400" b="1" dirty="0" err="1" smtClean="0">
                <a:solidFill>
                  <a:srgbClr val="FF0000"/>
                </a:solidFill>
                <a:latin typeface="Times New Roman" panose="02020603050405020304" pitchFamily="18" charset="0"/>
                <a:cs typeface="Times New Roman" panose="02020603050405020304" pitchFamily="18" charset="0"/>
              </a:rPr>
              <a:t>нейроигр</a:t>
            </a:r>
            <a:r>
              <a:rPr lang="ru-RU" sz="2400" b="1" dirty="0" smtClean="0">
                <a:solidFill>
                  <a:srgbClr val="FF0000"/>
                </a:solidFill>
                <a:latin typeface="Times New Roman" panose="02020603050405020304" pitchFamily="18" charset="0"/>
                <a:cs typeface="Times New Roman" panose="02020603050405020304" pitchFamily="18" charset="0"/>
              </a:rPr>
              <a:t>:</a:t>
            </a:r>
          </a:p>
          <a:p>
            <a:r>
              <a:rPr lang="ru-RU" b="1" dirty="0"/>
              <a:t>Игра « </a:t>
            </a:r>
            <a:r>
              <a:rPr lang="ru-RU" b="1" dirty="0" err="1"/>
              <a:t>Hос</a:t>
            </a:r>
            <a:r>
              <a:rPr lang="ru-RU" b="1" dirty="0"/>
              <a:t> — пол — потолок»</a:t>
            </a:r>
            <a:endParaRPr lang="ru-RU" dirty="0"/>
          </a:p>
          <a:p>
            <a:r>
              <a:rPr lang="ru-RU" dirty="0"/>
              <a:t>Цель: Развитие внимания и снятие импульсивности</a:t>
            </a:r>
          </a:p>
          <a:p>
            <a:r>
              <a:rPr lang="ru-RU" dirty="0"/>
              <a:t>Инструкция: Взрослый показывает рукой на свой нос, затем на потолок,</a:t>
            </a:r>
          </a:p>
          <a:p>
            <a:r>
              <a:rPr lang="ru-RU" dirty="0"/>
              <a:t>затем на пол, одновременно называя их. Ребёнок повторяет. Затем взрослый,</a:t>
            </a:r>
          </a:p>
          <a:p>
            <a:r>
              <a:rPr lang="ru-RU" dirty="0"/>
              <a:t>увеличивая скорость, начинает путать ребёнка, показывая одно, а называя другое. Ребёнок должен показывать,  что называет взрослый, игнорируя</a:t>
            </a:r>
          </a:p>
          <a:p>
            <a:r>
              <a:rPr lang="ru-RU" dirty="0"/>
              <a:t>его показывание.</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90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t="3419" r="11767"/>
          <a:stretch>
            <a:fillRect/>
          </a:stretch>
        </p:blipFill>
        <p:spPr bwMode="auto">
          <a:xfrm>
            <a:off x="0" y="0"/>
            <a:ext cx="9144000" cy="6858000"/>
          </a:xfrm>
          <a:prstGeom prst="rect">
            <a:avLst/>
          </a:prstGeom>
          <a:noFill/>
          <a:ln w="9525">
            <a:noFill/>
            <a:miter lim="800000"/>
            <a:headEnd/>
            <a:tailEnd/>
          </a:ln>
        </p:spPr>
      </p:pic>
      <p:sp>
        <p:nvSpPr>
          <p:cNvPr id="5" name="Скругленный прямоугольник 4"/>
          <p:cNvSpPr/>
          <p:nvPr/>
        </p:nvSpPr>
        <p:spPr>
          <a:xfrm>
            <a:off x="683568" y="1412776"/>
            <a:ext cx="6696744" cy="51125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251520" y="188640"/>
            <a:ext cx="5400600" cy="1008112"/>
          </a:xfrm>
          <a:prstGeom prst="roundRect">
            <a:avLst/>
          </a:prstGeom>
          <a:solidFill>
            <a:schemeClr val="accent6"/>
          </a:solidFill>
          <a:ln w="31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b="1" dirty="0">
              <a:solidFill>
                <a:srgbClr val="0070C0"/>
              </a:solidFill>
              <a:latin typeface="Georgia" pitchFamily="18" charset="0"/>
            </a:endParaRPr>
          </a:p>
        </p:txBody>
      </p:sp>
      <p:pic>
        <p:nvPicPr>
          <p:cNvPr id="9" name="Picture 8" descr="http://s49novouralsk.edusite.ru/images/knopka.png"/>
          <p:cNvPicPr>
            <a:picLocks noChangeAspect="1" noChangeArrowheads="1"/>
          </p:cNvPicPr>
          <p:nvPr/>
        </p:nvPicPr>
        <p:blipFill>
          <a:blip r:embed="rId3" cstate="print"/>
          <a:srcRect/>
          <a:stretch>
            <a:fillRect/>
          </a:stretch>
        </p:blipFill>
        <p:spPr bwMode="auto">
          <a:xfrm flipH="1">
            <a:off x="251520" y="260648"/>
            <a:ext cx="792088" cy="792088"/>
          </a:xfrm>
          <a:prstGeom prst="rect">
            <a:avLst/>
          </a:prstGeom>
          <a:noFill/>
        </p:spPr>
      </p:pic>
      <p:pic>
        <p:nvPicPr>
          <p:cNvPr id="12" name="Picture 4" descr="http://detsad25pushkin.ucoz.ru/kons/t.vikt..png"/>
          <p:cNvPicPr>
            <a:picLocks noChangeAspect="1" noChangeArrowheads="1"/>
          </p:cNvPicPr>
          <p:nvPr/>
        </p:nvPicPr>
        <p:blipFill>
          <a:blip r:embed="rId4" cstate="print"/>
          <a:srcRect/>
          <a:stretch>
            <a:fillRect/>
          </a:stretch>
        </p:blipFill>
        <p:spPr bwMode="auto">
          <a:xfrm>
            <a:off x="5364088" y="2132856"/>
            <a:ext cx="3385027" cy="4276184"/>
          </a:xfrm>
          <a:prstGeom prst="rect">
            <a:avLst/>
          </a:prstGeom>
          <a:noFill/>
        </p:spPr>
      </p:pic>
      <p:pic>
        <p:nvPicPr>
          <p:cNvPr id="4098"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sp>
        <p:nvSpPr>
          <p:cNvPr id="10" name="Прямоугольник 9"/>
          <p:cNvSpPr/>
          <p:nvPr/>
        </p:nvSpPr>
        <p:spPr>
          <a:xfrm>
            <a:off x="1785918" y="642918"/>
            <a:ext cx="6786610" cy="646331"/>
          </a:xfrm>
          <a:prstGeom prst="rect">
            <a:avLst/>
          </a:prstGeom>
        </p:spPr>
        <p:txBody>
          <a:bodyPr wrap="square">
            <a:spAutoFit/>
          </a:bodyPr>
          <a:lstStyle/>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визуал</a:t>
            </a:r>
            <a:r>
              <a:rPr lang="ru-RU" sz="3600" b="1" dirty="0">
                <a:solidFill>
                  <a:srgbClr val="FF0000"/>
                </a:solidFill>
                <a:latin typeface="Times New Roman" pitchFamily="18" charset="0"/>
                <a:cs typeface="Times New Roman" pitchFamily="18" charset="0"/>
              </a:rPr>
              <a:t>: </a:t>
            </a:r>
          </a:p>
        </p:txBody>
      </p:sp>
      <p:sp>
        <p:nvSpPr>
          <p:cNvPr id="11" name="Прямоугольник 10"/>
          <p:cNvSpPr/>
          <p:nvPr/>
        </p:nvSpPr>
        <p:spPr>
          <a:xfrm>
            <a:off x="1500166" y="1142984"/>
            <a:ext cx="6858048" cy="3231654"/>
          </a:xfrm>
          <a:prstGeom prst="rect">
            <a:avLst/>
          </a:prstGeom>
        </p:spPr>
        <p:txBody>
          <a:bodyPr wrap="square">
            <a:spAutoFit/>
          </a:bodyPr>
          <a:lstStyle/>
          <a:p>
            <a:endParaRPr lang="ru-RU" dirty="0"/>
          </a:p>
          <a:p>
            <a:endParaRPr lang="ru-RU" dirty="0"/>
          </a:p>
          <a:p>
            <a:r>
              <a:rPr lang="ru-RU" dirty="0"/>
              <a:t>•  </a:t>
            </a:r>
            <a:r>
              <a:rPr lang="ru-RU" sz="2400" dirty="0">
                <a:latin typeface="Times New Roman" pitchFamily="18" charset="0"/>
                <a:cs typeface="Times New Roman" pitchFamily="18" charset="0"/>
              </a:rPr>
              <a:t>Рекомендуется использовать слова, описывающие структуру, цвет, форму, положение предмета.</a:t>
            </a:r>
          </a:p>
          <a:p>
            <a:r>
              <a:rPr lang="ru-RU" sz="2400" dirty="0">
                <a:latin typeface="Times New Roman" pitchFamily="18" charset="0"/>
                <a:cs typeface="Times New Roman" pitchFamily="18" charset="0"/>
              </a:rPr>
              <a:t>•  Используйте наглядные пособия: таблицы, рисунки, слайды, схемы.</a:t>
            </a:r>
          </a:p>
          <a:p>
            <a:r>
              <a:rPr lang="ru-RU" sz="2400" dirty="0">
                <a:latin typeface="Times New Roman" pitchFamily="18" charset="0"/>
                <a:cs typeface="Times New Roman" pitchFamily="18" charset="0"/>
              </a:rPr>
              <a:t>• Рассматривайте с ребенком цветные иллюстрации, картинки.</a:t>
            </a:r>
          </a:p>
        </p:txBody>
      </p:sp>
      <p:pic>
        <p:nvPicPr>
          <p:cNvPr id="3" name="Рисунок 2">
            <a:extLst>
              <a:ext uri="{FF2B5EF4-FFF2-40B4-BE49-F238E27FC236}">
                <a16:creationId xmlns:a16="http://schemas.microsoft.com/office/drawing/2014/main" xmlns="" id="{EA58AD2B-7B3E-4631-8C4C-903D236A7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xmlns="" id="{3EF7FB77-4187-4B97-A8B7-D7AFB62C816B}"/>
              </a:ext>
            </a:extLst>
          </p:cNvPr>
          <p:cNvSpPr txBox="1"/>
          <p:nvPr/>
        </p:nvSpPr>
        <p:spPr>
          <a:xfrm>
            <a:off x="785787" y="642919"/>
            <a:ext cx="3786213" cy="4524315"/>
          </a:xfrm>
          <a:prstGeom prst="rect">
            <a:avLst/>
          </a:prstGeom>
          <a:noFill/>
        </p:spPr>
        <p:txBody>
          <a:bodyPr wrap="square" rtlCol="0">
            <a:spAutoFit/>
          </a:bodyPr>
          <a:lstStyle/>
          <a:p>
            <a:r>
              <a:rPr lang="ru-RU" sz="1600" b="1" dirty="0"/>
              <a:t>Игра «Грибы да ягоды»</a:t>
            </a:r>
            <a:endParaRPr lang="ru-RU" sz="1600" dirty="0"/>
          </a:p>
          <a:p>
            <a:r>
              <a:rPr lang="ru-RU" sz="1600" dirty="0"/>
              <a:t>Я в лесу нашел грибок, а сорвать его не смог: - ладонь одной руки лежит на</a:t>
            </a:r>
          </a:p>
          <a:p>
            <a:r>
              <a:rPr lang="ru-RU" sz="1600" dirty="0"/>
              <a:t>кулаке другой.</a:t>
            </a:r>
          </a:p>
          <a:p>
            <a:r>
              <a:rPr lang="ru-RU" sz="1600" dirty="0"/>
              <a:t>Дождь грибочек поливал, - пальцы ласково глядят по щекам.</a:t>
            </a:r>
          </a:p>
          <a:p>
            <a:r>
              <a:rPr lang="ru-RU" sz="1600" dirty="0"/>
              <a:t>И грибочек подрастал - руки сцепляем пальцами, постепенно увеличивая</a:t>
            </a:r>
          </a:p>
          <a:p>
            <a:r>
              <a:rPr lang="ru-RU" sz="1600" dirty="0"/>
              <a:t>круг, называем грибы.</a:t>
            </a:r>
          </a:p>
          <a:p>
            <a:r>
              <a:rPr lang="ru-RU" sz="1600" dirty="0"/>
              <a:t>Ягодка росла в лесу, я домой ее несу - кулак одной руки лежит на ладони</a:t>
            </a:r>
          </a:p>
          <a:p>
            <a:r>
              <a:rPr lang="ru-RU" sz="1600" dirty="0"/>
              <a:t>другой (меняем).</a:t>
            </a:r>
          </a:p>
          <a:p>
            <a:r>
              <a:rPr lang="ru-RU" sz="1600" dirty="0"/>
              <a:t>Солнце ягодку согрело - пальцы ласково гладят по щекам.</a:t>
            </a:r>
          </a:p>
          <a:p>
            <a:r>
              <a:rPr lang="ru-RU" sz="1600" dirty="0"/>
              <a:t>Наша ягодка поспела - делаем круги, соединяя по очереди все пальцы с</a:t>
            </a:r>
          </a:p>
          <a:p>
            <a:r>
              <a:rPr lang="ru-RU" sz="1600" dirty="0"/>
              <a:t>большим, одновременно на двух руках, называем ягоды.</a:t>
            </a:r>
          </a:p>
        </p:txBody>
      </p:sp>
    </p:spTree>
    <p:extLst>
      <p:ext uri="{BB962C8B-B14F-4D97-AF65-F5344CB8AC3E}">
        <p14:creationId xmlns:p14="http://schemas.microsoft.com/office/powerpoint/2010/main" val="289535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t="3419" r="11767"/>
          <a:stretch>
            <a:fillRect/>
          </a:stretch>
        </p:blipFill>
        <p:spPr bwMode="auto">
          <a:xfrm>
            <a:off x="0" y="0"/>
            <a:ext cx="9144000" cy="6858000"/>
          </a:xfrm>
          <a:prstGeom prst="rect">
            <a:avLst/>
          </a:prstGeom>
          <a:noFill/>
          <a:ln w="9525">
            <a:noFill/>
            <a:miter lim="800000"/>
            <a:headEnd/>
            <a:tailEnd/>
          </a:ln>
        </p:spPr>
      </p:pic>
      <p:sp>
        <p:nvSpPr>
          <p:cNvPr id="5" name="Скругленный прямоугольник 4"/>
          <p:cNvSpPr/>
          <p:nvPr/>
        </p:nvSpPr>
        <p:spPr>
          <a:xfrm>
            <a:off x="683568" y="1412776"/>
            <a:ext cx="6696744" cy="51125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251520" y="188640"/>
            <a:ext cx="5400600" cy="1008112"/>
          </a:xfrm>
          <a:prstGeom prst="roundRect">
            <a:avLst/>
          </a:prstGeom>
          <a:solidFill>
            <a:schemeClr val="accent6"/>
          </a:solidFill>
          <a:ln w="31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sz="1200" b="1" dirty="0">
              <a:solidFill>
                <a:schemeClr val="tx1"/>
              </a:solidFill>
              <a:latin typeface="Georgia" pitchFamily="18" charset="0"/>
            </a:endParaRPr>
          </a:p>
          <a:p>
            <a:endParaRPr lang="ru-RU" b="1" dirty="0">
              <a:solidFill>
                <a:srgbClr val="0070C0"/>
              </a:solidFill>
              <a:latin typeface="Georgia" pitchFamily="18" charset="0"/>
            </a:endParaRPr>
          </a:p>
        </p:txBody>
      </p:sp>
      <p:pic>
        <p:nvPicPr>
          <p:cNvPr id="9" name="Picture 8" descr="http://s49novouralsk.edusite.ru/images/knopka.png"/>
          <p:cNvPicPr>
            <a:picLocks noChangeAspect="1" noChangeArrowheads="1"/>
          </p:cNvPicPr>
          <p:nvPr/>
        </p:nvPicPr>
        <p:blipFill>
          <a:blip r:embed="rId3" cstate="print"/>
          <a:srcRect/>
          <a:stretch>
            <a:fillRect/>
          </a:stretch>
        </p:blipFill>
        <p:spPr bwMode="auto">
          <a:xfrm flipH="1">
            <a:off x="251520" y="260648"/>
            <a:ext cx="792088" cy="792088"/>
          </a:xfrm>
          <a:prstGeom prst="rect">
            <a:avLst/>
          </a:prstGeom>
          <a:noFill/>
        </p:spPr>
      </p:pic>
      <p:pic>
        <p:nvPicPr>
          <p:cNvPr id="12" name="Picture 4" descr="http://detsad25pushkin.ucoz.ru/kons/t.vikt..png"/>
          <p:cNvPicPr>
            <a:picLocks noChangeAspect="1" noChangeArrowheads="1"/>
          </p:cNvPicPr>
          <p:nvPr/>
        </p:nvPicPr>
        <p:blipFill>
          <a:blip r:embed="rId4" cstate="print"/>
          <a:srcRect/>
          <a:stretch>
            <a:fillRect/>
          </a:stretch>
        </p:blipFill>
        <p:spPr bwMode="auto">
          <a:xfrm>
            <a:off x="5364088" y="2132856"/>
            <a:ext cx="3385027" cy="4276184"/>
          </a:xfrm>
          <a:prstGeom prst="rect">
            <a:avLst/>
          </a:prstGeom>
          <a:noFill/>
        </p:spPr>
      </p:pic>
      <p:pic>
        <p:nvPicPr>
          <p:cNvPr id="4098"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sp>
        <p:nvSpPr>
          <p:cNvPr id="10" name="Прямоугольник 9"/>
          <p:cNvSpPr/>
          <p:nvPr/>
        </p:nvSpPr>
        <p:spPr>
          <a:xfrm>
            <a:off x="1643042" y="428604"/>
            <a:ext cx="5929354" cy="646331"/>
          </a:xfrm>
          <a:prstGeom prst="rect">
            <a:avLst/>
          </a:prstGeom>
        </p:spPr>
        <p:txBody>
          <a:bodyPr wrap="square">
            <a:spAutoFit/>
          </a:bodyPr>
          <a:lstStyle/>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аудиал</a:t>
            </a:r>
            <a:r>
              <a:rPr lang="ru-RU" sz="3600" b="1" dirty="0">
                <a:solidFill>
                  <a:srgbClr val="FF0000"/>
                </a:solidFill>
                <a:latin typeface="Times New Roman" pitchFamily="18" charset="0"/>
                <a:cs typeface="Times New Roman" pitchFamily="18" charset="0"/>
              </a:rPr>
              <a:t>:</a:t>
            </a:r>
          </a:p>
        </p:txBody>
      </p:sp>
      <p:sp>
        <p:nvSpPr>
          <p:cNvPr id="13" name="Прямоугольник 12"/>
          <p:cNvSpPr/>
          <p:nvPr/>
        </p:nvSpPr>
        <p:spPr>
          <a:xfrm>
            <a:off x="1785918" y="1142984"/>
            <a:ext cx="6500858" cy="2677656"/>
          </a:xfrm>
          <a:prstGeom prst="rect">
            <a:avLst/>
          </a:prstGeom>
        </p:spPr>
        <p:txBody>
          <a:bodyPr wrap="square">
            <a:spAutoFit/>
          </a:bodyPr>
          <a:lstStyle/>
          <a:p>
            <a:r>
              <a:rPr lang="ru-RU" sz="2400" dirty="0">
                <a:latin typeface="Times New Roman" pitchFamily="18" charset="0"/>
                <a:cs typeface="Times New Roman" pitchFamily="18" charset="0"/>
              </a:rPr>
              <a:t>Используйте голосовые возможности:       </a:t>
            </a:r>
          </a:p>
          <a:p>
            <a:pPr>
              <a:buFontTx/>
              <a:buNone/>
            </a:pPr>
            <a:r>
              <a:rPr lang="ru-RU" sz="2400" dirty="0">
                <a:latin typeface="Times New Roman" pitchFamily="18" charset="0"/>
                <a:cs typeface="Times New Roman" pitchFamily="18" charset="0"/>
              </a:rPr>
              <a:t>•   паузы, интонацию, громкость.  </a:t>
            </a:r>
          </a:p>
          <a:p>
            <a:pPr>
              <a:buFontTx/>
              <a:buNone/>
            </a:pPr>
            <a:r>
              <a:rPr lang="ru-RU" sz="2400" dirty="0">
                <a:latin typeface="Times New Roman" pitchFamily="18" charset="0"/>
                <a:cs typeface="Times New Roman" pitchFamily="18" charset="0"/>
              </a:rPr>
              <a:t>•  Применяйте аудиоматериалы.</a:t>
            </a:r>
          </a:p>
          <a:p>
            <a:r>
              <a:rPr lang="ru-RU" sz="2400" dirty="0">
                <a:latin typeface="Times New Roman" pitchFamily="18" charset="0"/>
                <a:cs typeface="Times New Roman" pitchFamily="18" charset="0"/>
              </a:rPr>
              <a:t>•   Позвольте ребенку «разговаривать с самим собой», шевелить губами.</a:t>
            </a:r>
          </a:p>
          <a:p>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17" name="Прямоугольник 16"/>
          <p:cNvSpPr/>
          <p:nvPr/>
        </p:nvSpPr>
        <p:spPr>
          <a:xfrm>
            <a:off x="1785918" y="2643182"/>
            <a:ext cx="6215106" cy="3416320"/>
          </a:xfrm>
          <a:prstGeom prst="rect">
            <a:avLst/>
          </a:prstGeom>
        </p:spPr>
        <p:txBody>
          <a:bodyPr wrap="square">
            <a:spAutoFit/>
          </a:bodyPr>
          <a:lstStyle/>
          <a:p>
            <a:endParaRPr lang="ru-RU" dirty="0"/>
          </a:p>
          <a:p>
            <a:endParaRPr lang="ru-RU" dirty="0"/>
          </a:p>
          <a:p>
            <a:r>
              <a:rPr lang="ru-RU" sz="3600" b="1" dirty="0">
                <a:solidFill>
                  <a:srgbClr val="FF0000"/>
                </a:solidFill>
                <a:latin typeface="Times New Roman" pitchFamily="18" charset="0"/>
                <a:cs typeface="Times New Roman" pitchFamily="18" charset="0"/>
              </a:rPr>
              <a:t>Если ребенок – </a:t>
            </a:r>
            <a:r>
              <a:rPr lang="ru-RU" sz="3600" b="1" dirty="0" err="1">
                <a:solidFill>
                  <a:srgbClr val="FF0000"/>
                </a:solidFill>
                <a:latin typeface="Times New Roman" pitchFamily="18" charset="0"/>
                <a:cs typeface="Times New Roman" pitchFamily="18" charset="0"/>
              </a:rPr>
              <a:t>кинестетик</a:t>
            </a:r>
            <a:r>
              <a:rPr lang="ru-RU" sz="3600" b="1" dirty="0">
                <a:solidFill>
                  <a:srgbClr val="FF0000"/>
                </a:solidFill>
                <a:latin typeface="Times New Roman" pitchFamily="18" charset="0"/>
                <a:cs typeface="Times New Roman" pitchFamily="18" charset="0"/>
              </a:rPr>
              <a:t>:</a:t>
            </a:r>
          </a:p>
          <a:p>
            <a:r>
              <a:rPr lang="ru-RU" sz="2400" dirty="0">
                <a:latin typeface="Times New Roman" pitchFamily="18" charset="0"/>
                <a:cs typeface="Times New Roman" pitchFamily="18" charset="0"/>
              </a:rPr>
              <a:t>•  Объясняйте  что-либо  медленно, при этом рекомендуется использовать действия, жесты, прикосновения. </a:t>
            </a:r>
          </a:p>
          <a:p>
            <a:r>
              <a:rPr lang="ru-RU" sz="2400" dirty="0">
                <a:latin typeface="Times New Roman" pitchFamily="18" charset="0"/>
                <a:cs typeface="Times New Roman" pitchFamily="18" charset="0"/>
              </a:rPr>
              <a:t>•  Чаще «обыгрывайте» информацию, помните, что этот ребенок – практик.</a:t>
            </a:r>
          </a:p>
          <a:p>
            <a:r>
              <a:rPr lang="ru-RU" sz="2400" dirty="0">
                <a:latin typeface="Times New Roman" pitchFamily="18" charset="0"/>
                <a:cs typeface="Times New Roman" pitchFamily="18" charset="0"/>
              </a:rPr>
              <a:t>•  Позвольте ребенку двигаться, бегать.</a:t>
            </a:r>
          </a:p>
        </p:txBody>
      </p:sp>
      <p:pic>
        <p:nvPicPr>
          <p:cNvPr id="3" name="Рисунок 2">
            <a:extLst>
              <a:ext uri="{FF2B5EF4-FFF2-40B4-BE49-F238E27FC236}">
                <a16:creationId xmlns:a16="http://schemas.microsoft.com/office/drawing/2014/main" xmlns="" id="{593735F3-2253-4B2B-B244-DAA2898DC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xmlns="" id="{295291C6-5490-40B5-9B83-70484D6DC104}"/>
              </a:ext>
            </a:extLst>
          </p:cNvPr>
          <p:cNvSpPr txBox="1"/>
          <p:nvPr/>
        </p:nvSpPr>
        <p:spPr>
          <a:xfrm>
            <a:off x="683568" y="692696"/>
            <a:ext cx="7920880" cy="1477328"/>
          </a:xfrm>
          <a:prstGeom prst="rect">
            <a:avLst/>
          </a:prstGeom>
          <a:noFill/>
        </p:spPr>
        <p:txBody>
          <a:bodyPr wrap="square" rtlCol="0">
            <a:spAutoFit/>
          </a:bodyPr>
          <a:lstStyle/>
          <a:p>
            <a:pPr algn="just"/>
            <a:r>
              <a:rPr lang="ru-RU" b="1" dirty="0"/>
              <a:t>«Звуковая тропинка»</a:t>
            </a:r>
            <a:r>
              <a:rPr lang="ru-RU" dirty="0"/>
              <a:t> Нужно идти точно по следам. Если на следе нарисован символ звука [А], наступать на него нужно правой ногой. Если на следе нарисован символ звука [У], наступать нужно левой ногой. (можно брать символы других звуков, в старшей и подготовительной группе можно использовать буквы).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0506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1448</Words>
  <Application>Microsoft Office PowerPoint</Application>
  <PresentationFormat>Экран (4:3)</PresentationFormat>
  <Paragraphs>170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132</dc:creator>
  <cp:lastModifiedBy>admin</cp:lastModifiedBy>
  <cp:revision>143</cp:revision>
  <dcterms:created xsi:type="dcterms:W3CDTF">2017-04-09T12:21:35Z</dcterms:created>
  <dcterms:modified xsi:type="dcterms:W3CDTF">2022-12-04T10:54:41Z</dcterms:modified>
</cp:coreProperties>
</file>