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84" r:id="rId1"/>
  </p:sldMasterIdLst>
  <p:sldIdLst>
    <p:sldId id="256" r:id="rId2"/>
    <p:sldId id="258" r:id="rId3"/>
    <p:sldId id="259" r:id="rId4"/>
    <p:sldId id="260" r:id="rId5"/>
    <p:sldId id="265" r:id="rId6"/>
    <p:sldId id="266" r:id="rId7"/>
    <p:sldId id="267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61" r:id="rId19"/>
    <p:sldId id="281" r:id="rId20"/>
    <p:sldId id="280" r:id="rId21"/>
    <p:sldId id="282" r:id="rId22"/>
    <p:sldId id="283" r:id="rId23"/>
    <p:sldId id="285" r:id="rId24"/>
    <p:sldId id="284" r:id="rId25"/>
    <p:sldId id="262" r:id="rId26"/>
    <p:sldId id="279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  <a:srgbClr val="66FF99"/>
    <a:srgbClr val="66FFFF"/>
    <a:srgbClr val="0000CC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0" d="100"/>
          <a:sy n="80" d="100"/>
        </p:scale>
        <p:origin x="-12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38199" y="665163"/>
            <a:ext cx="470816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8199" y="3602038"/>
            <a:ext cx="470816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79812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69013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4933013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185644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бъект 2"/>
          <p:cNvSpPr>
            <a:spLocks noGrp="1"/>
          </p:cNvSpPr>
          <p:nvPr>
            <p:ph idx="13"/>
          </p:nvPr>
        </p:nvSpPr>
        <p:spPr>
          <a:xfrm>
            <a:off x="719528" y="1825625"/>
            <a:ext cx="5087912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91445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11977" y="765358"/>
            <a:ext cx="4916670" cy="285273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11976" y="4589463"/>
            <a:ext cx="4835473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39892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83367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39834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0" y="365125"/>
            <a:ext cx="5183188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41916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4"/>
            <a:ext cx="5087911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02357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96934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586651" cy="140158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580682" y="457201"/>
            <a:ext cx="4774706" cy="56437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586651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685889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610662" y="987425"/>
            <a:ext cx="4744726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D937-DF1D-41E6-B9D6-316CB067AABE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958474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65888" y="365125"/>
            <a:ext cx="508791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65888" y="1825625"/>
            <a:ext cx="508791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D937-DF1D-41E6-B9D6-316CB067AABE}" type="datetimeFigureOut">
              <a:rPr lang="ru-RU" smtClean="0"/>
              <a:t>26.05.2020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921711-B3F4-4B1C-942E-FC3CB36048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626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ln w="6350">
            <a:solidFill>
              <a:srgbClr val="5A4012"/>
            </a:solidFill>
          </a:ln>
          <a:solidFill>
            <a:schemeClr val="accent4">
              <a:lumMod val="75000"/>
            </a:schemeClr>
          </a:solidFill>
          <a:effectLst/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838199" y="605641"/>
            <a:ext cx="4708161" cy="1638795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книг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летнего чтения ученикам 4-х классов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F:\letnyaya-programma-dlya-detey-stavropol-26990-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53" y="3192119"/>
            <a:ext cx="4476999" cy="2717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e166fb0829b2be6f222872c9a684b252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185" y="376838"/>
            <a:ext cx="3775660" cy="2101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50180" y="2554828"/>
            <a:ext cx="429886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Одной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из основных задач младшего школьника является развитие осознанного  чтения. От того, как и сколько ребенок будет читать, зависит очень многое: как будет формироваться его личность, способность к обучению, отношение малыша к учителю, друзьям и к себе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   Привить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хорошее отношение к чтению, помочь ребенку достичь хороших результатов в овладении техникой чтения — задача каждого родителя и педагога. А когда 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школьник 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</a:rPr>
              <a:t>много читает, неплохо было бы подумать о такой полезной вещи, как читательский дневник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14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50181" y="5268349"/>
            <a:ext cx="45171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rgbClr val="FF0000"/>
                </a:solidFill>
              </a:rPr>
              <a:t>Цель ведения дневника — научиться делать выводы, лучше запоминать и понимать произведение.</a:t>
            </a:r>
          </a:p>
        </p:txBody>
      </p:sp>
    </p:spTree>
    <p:extLst>
      <p:ext uri="{BB962C8B-B14F-4D97-AF65-F5344CB8AC3E}">
        <p14:creationId xmlns:p14="http://schemas.microsoft.com/office/powerpoint/2010/main" val="75592744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8304" y="320635"/>
            <a:ext cx="5183188" cy="819396"/>
          </a:xfrm>
        </p:spPr>
        <p:txBody>
          <a:bodyPr>
            <a:noAutofit/>
          </a:bodyPr>
          <a:lstStyle/>
          <a:p>
            <a:pPr lvl="0"/>
            <a:r>
              <a:rPr lang="ru-RU" sz="2000" dirty="0"/>
              <a:t>Бажов П.П.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Сказы</a:t>
            </a:r>
            <a:r>
              <a:rPr lang="ru-RU" sz="2000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69948" y="1054376"/>
            <a:ext cx="5157787" cy="36364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400" dirty="0" smtClean="0"/>
              <a:t>Сказки </a:t>
            </a:r>
            <a:r>
              <a:rPr lang="ru-RU" sz="1400" dirty="0"/>
              <a:t>Павла Бажова — творения, которые увлекают не только детей, но и взрослых долгое время. В них автор показал жизнь простых людей, отразил язык, предания и особенности характера уральцев во времена крепостного права. Произведения наполнены не только бытовыми деталями, но и </a:t>
            </a:r>
            <a:r>
              <a:rPr lang="ru-RU" sz="1400" dirty="0" smtClean="0"/>
              <a:t>волшебством.</a:t>
            </a:r>
          </a:p>
          <a:p>
            <a:pPr marL="0" indent="0">
              <a:buNone/>
            </a:pP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-------------------------------------------------------------------------------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0093" y="3050739"/>
            <a:ext cx="2481943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Серебряное копытце — сказка Павла Бажова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 рассказывается о простой жизни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старого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охотника,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воспитанницы Даренки и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кошки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Вечером старик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рассказывал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девочке сказки.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из вечеров он поведал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ей историю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 козла с </a:t>
            </a:r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Серебряным копытцем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из-под которого сыплются драгоценные</a:t>
            </a:r>
          </a:p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камни. </a:t>
            </a:r>
          </a:p>
        </p:txBody>
      </p:sp>
      <p:pic>
        <p:nvPicPr>
          <p:cNvPr id="9218" name="Picture 2" descr="F:\407f6f959ae14e365fb626fe4eadef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00" y="2795839"/>
            <a:ext cx="2549965" cy="3402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602680" y="418421"/>
            <a:ext cx="237506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Хозяйка Медной горы — сказка Павла Бажова, которая открыла многим детям очарование легенды уральской земли. В ней показана история крестьянского парня Степана. </a:t>
            </a:r>
            <a:endParaRPr lang="ru-RU" dirty="0"/>
          </a:p>
        </p:txBody>
      </p:sp>
      <p:pic>
        <p:nvPicPr>
          <p:cNvPr id="9219" name="Picture 3" descr="F:\1827_6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280" y="418420"/>
            <a:ext cx="2378390" cy="3303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8896280" y="4097751"/>
            <a:ext cx="241235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Каменный цветок — сказка Павла Бажова, которая завораживает юных и взрослых читателей с первых строк. В ней говорится о крепостном парне Даниле. Многое ему поручали, да только был он мечтательным и любил наблюдать за природой…</a:t>
            </a:r>
          </a:p>
        </p:txBody>
      </p:sp>
      <p:pic>
        <p:nvPicPr>
          <p:cNvPr id="9220" name="Picture 4" descr="F:\1809_69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525" y="3123975"/>
            <a:ext cx="2471319" cy="313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9970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5054" y="368136"/>
            <a:ext cx="5183188" cy="760020"/>
          </a:xfrm>
        </p:spPr>
        <p:txBody>
          <a:bodyPr>
            <a:normAutofit/>
          </a:bodyPr>
          <a:lstStyle/>
          <a:p>
            <a:pPr lvl="0"/>
            <a:r>
              <a:rPr lang="ru-RU" sz="2000" dirty="0"/>
              <a:t>Пришвин М</a:t>
            </a:r>
            <a:r>
              <a:rPr lang="ru-RU" sz="2000" dirty="0" smtClean="0"/>
              <a:t>. М.</a:t>
            </a:r>
            <a:br>
              <a:rPr lang="ru-RU" sz="2000" dirty="0" smtClean="0"/>
            </a:br>
            <a:r>
              <a:rPr lang="ru-RU" sz="2000" dirty="0" smtClean="0"/>
              <a:t>Рассказы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3385" y="1453202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Михаила Пришвина — произведения человека, который искренне любил природу, наблюдал за ней, умел передать на письме ее красоту простым и понятным словом.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5849587" y="739098"/>
            <a:ext cx="518318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freezing" dir="t"/>
            </a:scene3d>
            <a:sp3d extrusionH="57150" contourW="12700" prstMaterial="dkEdge">
              <a:bevelT w="38100" h="38100"/>
              <a:contourClr>
                <a:schemeClr val="accent4">
                  <a:lumMod val="50000"/>
                </a:schemeClr>
              </a:contourClr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ln w="6350">
                  <a:solidFill>
                    <a:srgbClr val="5A4012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 descr="F:\aa3a3fea-c9a5-11e5-98ee-0025909300e0.800x600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691" y="424470"/>
            <a:ext cx="3778271" cy="5742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1117038-800x8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2" t="9482" r="14806" b="24267"/>
          <a:stretch/>
        </p:blipFill>
        <p:spPr bwMode="auto">
          <a:xfrm>
            <a:off x="1781298" y="2850078"/>
            <a:ext cx="3241963" cy="308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40619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553" y="403761"/>
            <a:ext cx="5183188" cy="617517"/>
          </a:xfrm>
        </p:spPr>
        <p:txBody>
          <a:bodyPr>
            <a:normAutofit/>
          </a:bodyPr>
          <a:lstStyle/>
          <a:p>
            <a:pPr lvl="0"/>
            <a:r>
              <a:rPr lang="ru-RU" sz="2000" dirty="0"/>
              <a:t>Крылов И.А. Басни.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63538" y="1280917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Константина Паустовского — произведения, знакомые и любимые многими поколениями детей. В них писатель обращается к повествованию о жизни ребят и взрослых, домашних и диких зверей.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Персонажи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рассказов Паустовского проникают в тайны природы, нередко она открывается чистой душе ребенка. </a:t>
            </a:r>
          </a:p>
        </p:txBody>
      </p:sp>
      <p:pic>
        <p:nvPicPr>
          <p:cNvPr id="11266" name="Picture 2" descr="F:\818210-800x800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5" r="15187"/>
          <a:stretch/>
        </p:blipFill>
        <p:spPr bwMode="auto">
          <a:xfrm>
            <a:off x="6935190" y="473035"/>
            <a:ext cx="4006432" cy="5728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1011969157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7" t="16905" r="-3347" b="18614"/>
          <a:stretch/>
        </p:blipFill>
        <p:spPr bwMode="auto">
          <a:xfrm>
            <a:off x="1676604" y="3123211"/>
            <a:ext cx="3193020" cy="3170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253781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803" y="403761"/>
            <a:ext cx="5183188" cy="950027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Житков Б.С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7912" y="1448171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Рассказы Бориса Житкова — произведения, которые написаны с большой любовью к детям. В них он описывает жизнь зверей, детей и взрослых просто. Каждый герой открывает юному читателю понимание добра и зла, учит собственным примером правильно выбирать между ними. Писатель считал своим долгом говорить с детьми в своих рассказах на доступном им уровне о важных вещах. </a:t>
            </a:r>
          </a:p>
        </p:txBody>
      </p:sp>
      <p:pic>
        <p:nvPicPr>
          <p:cNvPr id="12290" name="Picture 2" descr="F:\ND00045571-800x1000.jpe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0915"/>
          <a:stretch/>
        </p:blipFill>
        <p:spPr bwMode="auto">
          <a:xfrm>
            <a:off x="7148945" y="440934"/>
            <a:ext cx="3538847" cy="5748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F:\100534864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8" b="9279"/>
          <a:stretch/>
        </p:blipFill>
        <p:spPr bwMode="auto">
          <a:xfrm>
            <a:off x="1733797" y="3415838"/>
            <a:ext cx="3028207" cy="298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5453671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7052" y="368135"/>
            <a:ext cx="5183188" cy="878774"/>
          </a:xfrm>
        </p:spPr>
        <p:txBody>
          <a:bodyPr>
            <a:normAutofit/>
          </a:bodyPr>
          <a:lstStyle/>
          <a:p>
            <a:pPr lvl="0"/>
            <a:r>
              <a:rPr lang="ru-RU" sz="2000" dirty="0" err="1"/>
              <a:t>Скребицкий</a:t>
            </a:r>
            <a:r>
              <a:rPr lang="ru-RU" sz="2000" dirty="0"/>
              <a:t> Г.К.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Рассказы</a:t>
            </a:r>
            <a:r>
              <a:rPr lang="ru-RU" sz="2000" dirty="0"/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62529" y="1198788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Георгий Алексеевич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Скребицкий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писатель, который был влюблён в родные поля, леса, горы. Его рассказы повествуют о путешествиях в прекрасный мир природы. Удивительно точным, сочным и образным языком этот мастер-натуралист передавал красоту средней полосы России, повадки самых разнообразных жителей леса, обычаи русского народа. В свои произведения он вкладывал необыкновенную человечность, гуманность, опыт, своеобразные художественные приёмы и средства. Его рассказы похожи на сказки.</a:t>
            </a:r>
          </a:p>
        </p:txBody>
      </p:sp>
      <p:pic>
        <p:nvPicPr>
          <p:cNvPr id="1026" name="Picture 2" descr="F:\skrebickij-rasskaz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34" y="3498412"/>
            <a:ext cx="4111562" cy="2813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01lab3st01271332911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61"/>
          <a:stretch/>
        </p:blipFill>
        <p:spPr bwMode="auto">
          <a:xfrm>
            <a:off x="6982691" y="468407"/>
            <a:ext cx="3895106" cy="5843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05969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0802" y="377002"/>
            <a:ext cx="5183188" cy="834282"/>
          </a:xfrm>
        </p:spPr>
        <p:txBody>
          <a:bodyPr>
            <a:normAutofit/>
          </a:bodyPr>
          <a:lstStyle/>
          <a:p>
            <a:pPr lvl="0"/>
            <a:r>
              <a:rPr lang="ru-RU" sz="2000" dirty="0"/>
              <a:t>Носов Н.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Витя </a:t>
            </a:r>
            <a:r>
              <a:rPr lang="ru-RU" sz="2000" dirty="0"/>
              <a:t>Малеев в школе и дома.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4163" y="1234415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Витя Малеев в школе и дома — лучшая повесть Николая Носова. Она о событиях жизни друзей-одноклассников, их переживаниях и радостях, ошибках и достижениях. Главные персонажи — нерадивые ученики 4 класса. Это сам Витя и его товарищ — Костя Шишкин. Ребята приходят в школу, рассказывают о лете. А Витя вспоминает, что Ольга Николаевна — классная руководительница — велела ему подтянуть на каникулах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арифметику.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Получится ли у них добиться успеха?</a:t>
            </a:r>
          </a:p>
        </p:txBody>
      </p:sp>
      <p:pic>
        <p:nvPicPr>
          <p:cNvPr id="2050" name="Picture 2" descr="F:\6304_165 (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64" y="379889"/>
            <a:ext cx="3776353" cy="580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cdf764af7e380c6878526ef1be1c3e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9741" y="3333780"/>
            <a:ext cx="3067792" cy="299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407049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928" y="400751"/>
            <a:ext cx="5183188" cy="798657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Некрасов А.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Приключения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Врунгеля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68536" y="1186913"/>
            <a:ext cx="5157787" cy="368458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I, в которой автор знакомит читателя с героем и в которой нет ничего необычайного</a:t>
            </a:r>
          </a:p>
          <a:p>
            <a:pPr marL="0" indent="0" fontAlgn="base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Навигацию у нас в мореходном училище преподавал Христофор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Бонифатьевич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Врунгель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fontAlgn="base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 Навигация, – сказал он на первом уроке, – это наука, которая учит нас избирать наиболее безопасные и выгодные морские пути, прокладывать эти пути на картах и водить по ним корабли… Навигация, – добавил он напоследок, – наука не точная. Для того чтобы вполне овладеть ею, необходим личный опыт продолжительного практического плавания…</a:t>
            </a:r>
          </a:p>
          <a:p>
            <a:pPr marL="0" indent="0">
              <a:buNone/>
            </a:pPr>
            <a:r>
              <a:rPr lang="ru-RU" sz="1600" dirty="0"/>
              <a:t/>
            </a:r>
            <a:br>
              <a:rPr lang="ru-RU" sz="1600" dirty="0"/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1014470823 (1)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069" y="380010"/>
            <a:ext cx="3737634" cy="57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img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808" y="4180114"/>
            <a:ext cx="2873828" cy="215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517531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5177" y="356261"/>
            <a:ext cx="5183188" cy="700644"/>
          </a:xfrm>
        </p:spPr>
        <p:txBody>
          <a:bodyPr>
            <a:normAutofit/>
          </a:bodyPr>
          <a:lstStyle/>
          <a:p>
            <a:pPr lvl="0"/>
            <a:r>
              <a:rPr lang="ru-RU" sz="2000" dirty="0" err="1"/>
              <a:t>Лагин</a:t>
            </a:r>
            <a:r>
              <a:rPr lang="ru-RU" sz="2000" dirty="0"/>
              <a:t> Л.И.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Старик  </a:t>
            </a:r>
            <a:r>
              <a:rPr lang="ru-RU" sz="2000" dirty="0"/>
              <a:t>Хоттабыч.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768537" y="1329727"/>
            <a:ext cx="5157787" cy="30169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Повесть-сказка об удивительных и смешных приключениях школьников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Вольки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Костылькова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его друга Жени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Богорада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совершенных благодаря чудесному воздействию на них сказочного джинна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Гасана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Абдуррахмана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ибн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Хоттаба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или просто – доброго старика Хоттабыча.</a:t>
            </a:r>
          </a:p>
        </p:txBody>
      </p:sp>
      <p:pic>
        <p:nvPicPr>
          <p:cNvPr id="4098" name="Picture 2" descr="F:\100025489408b0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187" y="439387"/>
            <a:ext cx="3931520" cy="5851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F:\3367.9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202" y="2838203"/>
            <a:ext cx="2789362" cy="345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775303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02525" y="368135"/>
            <a:ext cx="4874933" cy="902525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Марк Твен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Приключения Тома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Сойера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88571" y="1644776"/>
            <a:ext cx="6096000" cy="57329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1400" dirty="0">
              <a:ea typeface="Calibri"/>
              <a:cs typeface="Times New Roman"/>
            </a:endParaRPr>
          </a:p>
          <a:p>
            <a:pPr lvl="0">
              <a:lnSpc>
                <a:spcPct val="115000"/>
              </a:lnSpc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2043" y="1197226"/>
            <a:ext cx="4942703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altLang="ru-RU" sz="1300" b="1" dirty="0" bmk="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редисловие</a:t>
            </a:r>
            <a:endParaRPr lang="ru-RU" altLang="ru-RU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Большая часть приключений, о которых рассказано в этой книге, взяты из жизни: одно-два пережиты мною самим, остальные мальчиками, учившимися вместе со мной в школе. Гек Финн списан с натуры, Том </a:t>
            </a:r>
            <a:r>
              <a:rPr lang="ru-RU" alt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Сойер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также, но не с одного оригинала – он представляет собой комбинацию черт, взятых у трех мальчиков, которых я знал, и потому принадлежит к смешанному архитектурному ордеру.</a:t>
            </a:r>
            <a:endParaRPr lang="ru-RU" alt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Дикие суеверия, описанные ниже, были распространены среди 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</a:t>
            </a:r>
            <a:r>
              <a:rPr lang="ru-RU" alt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негров Запада в те времена, то есть тридцать – сорок лет тому назад</a:t>
            </a:r>
            <a:r>
              <a:rPr lang="ru-RU" alt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…….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F:\190471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12" y="494270"/>
            <a:ext cx="4455377" cy="586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100559887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81" b="22108"/>
          <a:stretch/>
        </p:blipFill>
        <p:spPr bwMode="auto">
          <a:xfrm>
            <a:off x="2228067" y="4288006"/>
            <a:ext cx="2290653" cy="2186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43309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5"/>
            <a:ext cx="5087911" cy="1093592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Ларри Я.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Необыкновенные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приключения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Карика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Вали.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39189" y="1431690"/>
            <a:ext cx="494409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Обыкновенные ребята,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Карик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Валя, по воле случая становятся крошечными и попадают в совершенно незнакомую и страшную обстановку: их окружают невиданные растения, отовсюду угрожают чудовищные звери.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увлекательной приключенческой форме писатель рассказывает много любопытного о растениях и насекомых, которые нас окружают.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:\neobyknovennye-priklyucheniya-karika-i-vali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884" y="3493793"/>
            <a:ext cx="2810703" cy="2887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600940161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40" y="570016"/>
            <a:ext cx="4444867" cy="571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1030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6583227" y="4138201"/>
            <a:ext cx="4835473" cy="15001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5878286" y="3562597"/>
            <a:ext cx="3265714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i="1" dirty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56005" y="515985"/>
            <a:ext cx="530915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endParaRPr lang="ru-RU" sz="1400" dirty="0">
              <a:ea typeface="Calibri"/>
              <a:cs typeface="Times New Roman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64425" y="349724"/>
            <a:ext cx="3206339" cy="491800"/>
          </a:xfrm>
        </p:spPr>
        <p:txBody>
          <a:bodyPr>
            <a:normAutofit/>
          </a:bodyPr>
          <a:lstStyle/>
          <a:p>
            <a:pPr lvl="0"/>
            <a:r>
              <a:rPr lang="ru-RU" sz="2400" dirty="0"/>
              <a:t>Былины.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66899" y="1792882"/>
            <a:ext cx="4762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961901" y="1151078"/>
            <a:ext cx="491638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Русские былины являются эпическими песнями о русских богатырях; именно здесь мы находим воспроизведение общих, типических их свойств и историю их жизни, их подвиги и стремления, чувства и мысли. Каждая из этих песен говорит, главным образом, об одном эпизоде жизни одного богатыря и таким образом получается ряд песен отрывочного характера, группирующихся около главных представителей русского богатырства. </a:t>
            </a:r>
          </a:p>
        </p:txBody>
      </p:sp>
      <p:pic>
        <p:nvPicPr>
          <p:cNvPr id="10" name="Picture 2" descr="F:\07ea1b4881eb5e5a8c90d07bcd7d8f9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8633" y="515985"/>
            <a:ext cx="3848660" cy="574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ilya-muromets-stepan-gilev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0132" y="3602140"/>
            <a:ext cx="2846875" cy="284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066490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6914" y="272070"/>
            <a:ext cx="4162414" cy="1046091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Распэ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Э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Путешествия барона Мюнхгаузена.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22317" y="1261983"/>
            <a:ext cx="50390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основу фантастических «Приключений барона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Мюнхаузена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положены рассказы действительно жившего в XVIII веке в Германии барона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Мюнхаузена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Он был военным, некоторое время служил в России и воевал с турками. Вернувшись в своё поместье в Германии,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Мюнхаузен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вскоре стал известен как остроумный рассказчик, выдумывавший самые невероятные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приключения.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1785 году немецкий писатель Э.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Распе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обработал эти рассказы и издал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их. Когда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получила известность, то именем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Мюнхаузена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стали называть людей, постоянно лгущих и приписывающих себе те качества, которых у них нет.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F:\priklyucheniya-barona-myunkhauzena-skazka-raspe-chit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254" y="4403974"/>
            <a:ext cx="2741221" cy="2055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ND00010879-800x1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190" y="779277"/>
            <a:ext cx="4182093" cy="522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45799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Родари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Приключения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Чипполино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34191" y="1609958"/>
            <a:ext cx="482533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Приключения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Чиполлино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сказка Дж.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Родари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была написана им в 1951 году. Её сразу полюбили и дети, и взрослые. В ней говорится о том, как живут овощи и фрукты. В городке бедных жителей угнетают злые, алчные синьор Помидор, принц Лимон и другие представители знати и власти. Мальчик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Чиполлино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пытается найти справедливость в этом жестоком мире.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F:\6308_2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195" y="802688"/>
            <a:ext cx="4375982" cy="525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XOiYvn8R_t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847" y="4037349"/>
            <a:ext cx="4212029" cy="202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43408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Линдгрен А.  Малыш 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Карлсон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  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Пеппи-Длинныйчулок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9189" y="1395259"/>
            <a:ext cx="505097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«Малыше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Карлсоне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»,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Пеппи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Длинный чулок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нет приключений с драконами, волшебниками, подвигами. Наоборот, главные герои – это самые обычные дети, или очень похожи на них. Конечно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Карлсона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есть выдающиеся качества – он умеет летать и живет на крыше. Но ведь по своим поступкам он ничем не отличается от обыкновенного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он любит проказничать, есть сладкое, быстро переходит от одних эмоций к другим. 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Пеппи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тоже обычная рыжая девочка, хотя и обладает фантастической физической силой. Как и многие дети, она не любит учиться в школе, нарушает многие школьные правила. Как и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Карлсон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она общается с типичными детьми, которые не обладают такими способностями.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F:\1a065f724dc15c84e9b2d9a8cbdd529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9" b="5062"/>
          <a:stretch/>
        </p:blipFill>
        <p:spPr bwMode="auto">
          <a:xfrm>
            <a:off x="6211664" y="2576946"/>
            <a:ext cx="2856136" cy="3847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F:\ffc8d976aaff34327dac666c779e393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1333" y="356260"/>
            <a:ext cx="2586877" cy="368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357895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547" y="260195"/>
            <a:ext cx="5087911" cy="1046092"/>
          </a:xfrm>
        </p:spPr>
        <p:txBody>
          <a:bodyPr>
            <a:normAutofit/>
          </a:bodyPr>
          <a:lstStyle/>
          <a:p>
            <a:pPr lvl="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Кэрролл Л. Алиса в стране Чудес.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Алиса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Зазеркалье.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4816" y="1091311"/>
            <a:ext cx="47897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«Алиса в стране чудес» — произведение Льюиса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Кэрролла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котором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воспиталось не одно поколение детей, и которое признается лучшим уже много лет. Захватывающую историю о девочке, которая встретила говорящего Белого Кролика, знает почти каждый на планете. После этой удивительной встречи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Алиса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попадает в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удивительные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миры,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встречает необычайных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персонажей,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заставляет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поверить и читателя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то, что в жизни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всё, надо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поверить.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F:\484_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154" y="2652156"/>
            <a:ext cx="28003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436425" y="675813"/>
            <a:ext cx="475693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 сказка о том, как девочка Алиса прошла сквозь зеркала и увидела перед собой мир, напоминающий большую шахматную доску. Там она попадает в сад говорящих цветов. Встречает черную королеву и становится Белой пешкой. Описывается захватывающе и интересное путешествие Алисы, которое закачивается и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оказывается…..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 descr="F:\cover3d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8" t="8887" r="5446" b="8243"/>
          <a:stretch/>
        </p:blipFill>
        <p:spPr bwMode="auto">
          <a:xfrm>
            <a:off x="7635832" y="2627877"/>
            <a:ext cx="3146963" cy="377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50029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Киплинг Р.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Маугли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2315" y="1324951"/>
            <a:ext cx="473033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Братья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Маугли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произведение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Редьярда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Киплинга, которое знают и любят многие поколения детей. В нём говорится о том, как семья волков решает воспитывать человеческого детёныша, оказавшегося в джунглях. Кто ещё вступился за малыша, как вырос мальчик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Маугли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волчьей стае по законам природы?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F:\2a6de92e1bce4b362e758be119519df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060" y="380009"/>
            <a:ext cx="4310247" cy="563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836_origin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6" t="6201" r="16395" b="23983"/>
          <a:stretch/>
        </p:blipFill>
        <p:spPr bwMode="auto">
          <a:xfrm>
            <a:off x="2006930" y="3199629"/>
            <a:ext cx="2909454" cy="288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66798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17318" y="519798"/>
            <a:ext cx="4635335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чего нужно вести дневник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Основное предназначение читательского дневника — это напоминать учащемуся о прочитанных произведениях. Благодаря этой «шпаргалке»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школьник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сможет вспомнить о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сюжете 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главных героях рассказа, а также о впечатлении от прочитанного.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93566" y="2392991"/>
            <a:ext cx="468283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того, ведение читательского дневника отлично влияет на развитие школьника. Благодаря этой «шпаргалке» ребёнок: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учится связано высказывать свои мысли;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развивает память;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учится анализировать и обдумывать прочитанное;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тренирует навыки чтения и письма.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тому же читательский дневник влияет на творческие способности ребёнка, ведь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придумать, как красиво оформлять эту «шпаргалку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sz="1600" b="1" i="1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Шаблон для читательского дневника  </a:t>
            </a:r>
          </a:p>
          <a:p>
            <a:r>
              <a:rPr lang="ru-RU" sz="1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Выберите интересные вопросы для оформления</a:t>
            </a:r>
            <a:endParaRPr lang="ru-RU" sz="1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F:\img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1" t="26383" r="14721" b="10013"/>
          <a:stretch/>
        </p:blipFill>
        <p:spPr bwMode="auto">
          <a:xfrm>
            <a:off x="6740241" y="430537"/>
            <a:ext cx="3730076" cy="4322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F:\img1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" t="26383" r="61866" b="10013"/>
          <a:stretch/>
        </p:blipFill>
        <p:spPr bwMode="auto">
          <a:xfrm>
            <a:off x="6740241" y="3771318"/>
            <a:ext cx="1879182" cy="261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F:\ChitatelskiiDnevnik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62" y="2591605"/>
            <a:ext cx="2706326" cy="3828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трелка вправо 4"/>
          <p:cNvSpPr/>
          <p:nvPr/>
        </p:nvSpPr>
        <p:spPr>
          <a:xfrm flipV="1">
            <a:off x="4571999" y="5665126"/>
            <a:ext cx="914400" cy="144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06413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:\dimcl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038" y="503309"/>
            <a:ext cx="9301967" cy="5313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16436" y="4390877"/>
            <a:ext cx="3910569" cy="1754326"/>
          </a:xfrm>
          <a:prstGeom prst="rect">
            <a:avLst/>
          </a:prstGeom>
          <a:solidFill>
            <a:srgbClr val="CCFF33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 </a:t>
            </a:r>
            <a:endParaRPr lang="ru-RU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летнего чтения </a:t>
            </a:r>
            <a:endParaRPr lang="ru-RU" sz="2000" b="1" dirty="0" smtClean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ученикам </a:t>
            </a:r>
            <a:r>
              <a:rPr lang="ru-RU" sz="2000" b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4х </a:t>
            </a:r>
            <a:r>
              <a:rPr lang="ru-RU" sz="20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классов</a:t>
            </a:r>
          </a:p>
          <a:p>
            <a:pPr algn="ctr"/>
            <a:r>
              <a:rPr lang="ru-RU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зав. библиотеки</a:t>
            </a:r>
          </a:p>
          <a:p>
            <a:pPr algn="ctr"/>
            <a:r>
              <a:rPr lang="ru-RU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Грушевская СОШ</a:t>
            </a:r>
          </a:p>
          <a:p>
            <a:pPr algn="ctr"/>
            <a:r>
              <a:rPr lang="ru-RU" sz="16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Ситникова</a:t>
            </a:r>
            <a:r>
              <a:rPr lang="ru-RU" sz="16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Л.И.</a:t>
            </a:r>
            <a:endParaRPr lang="ru-RU" sz="16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40628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731986" y="391885"/>
            <a:ext cx="5087911" cy="558141"/>
          </a:xfrm>
        </p:spPr>
        <p:txBody>
          <a:bodyPr>
            <a:normAutofit/>
          </a:bodyPr>
          <a:lstStyle/>
          <a:p>
            <a:pPr lvl="0"/>
            <a:r>
              <a:rPr lang="ru-RU" sz="2000" dirty="0"/>
              <a:t>Мифы  и легенды народов мира.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half" idx="1"/>
          </p:nvPr>
        </p:nvSpPr>
        <p:spPr>
          <a:xfrm>
            <a:off x="878774" y="946851"/>
            <a:ext cx="4933694" cy="20813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Мифы – это произведения народной фантазии, объясняющие устройство мира, явления природы, смысл и причины происходящих событий</a:t>
            </a:r>
            <a:r>
              <a:rPr lang="ru-RU" sz="1400" b="1" i="1" dirty="0" smtClean="0"/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2" descr="F:\mify-drevnej-grec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828" y="1947553"/>
            <a:ext cx="2290615" cy="1596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82943" y="2561131"/>
            <a:ext cx="2467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Мифы Древней Греции</a:t>
            </a:r>
          </a:p>
        </p:txBody>
      </p:sp>
      <p:pic>
        <p:nvPicPr>
          <p:cNvPr id="10" name="Picture 3" descr="F:\mify-drevnej-rus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595" y="4132613"/>
            <a:ext cx="2869922" cy="200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841219" y="4771341"/>
            <a:ext cx="22163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Мифы Древней Руси</a:t>
            </a:r>
          </a:p>
        </p:txBody>
      </p:sp>
      <p:pic>
        <p:nvPicPr>
          <p:cNvPr id="12" name="Picture 4" descr="F:\mify-drevnego-ri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3766" y="1062896"/>
            <a:ext cx="2579459" cy="1797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9003225" y="1592467"/>
            <a:ext cx="23557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Мифы Древнего Рима</a:t>
            </a:r>
          </a:p>
        </p:txBody>
      </p:sp>
      <p:pic>
        <p:nvPicPr>
          <p:cNvPr id="2053" name="Picture 5" descr="F:\mify-drevnego-kitaj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562" y="3765113"/>
            <a:ext cx="2887436" cy="2012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282679" y="4612796"/>
            <a:ext cx="24054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Мифы Древнего Китая</a:t>
            </a:r>
          </a:p>
        </p:txBody>
      </p:sp>
    </p:spTree>
    <p:extLst>
      <p:ext uri="{BB962C8B-B14F-4D97-AF65-F5344CB8AC3E}">
        <p14:creationId xmlns:p14="http://schemas.microsoft.com/office/powerpoint/2010/main" val="109548698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28304" y="475013"/>
            <a:ext cx="5183188" cy="581891"/>
          </a:xfrm>
        </p:spPr>
        <p:txBody>
          <a:bodyPr>
            <a:noAutofit/>
          </a:bodyPr>
          <a:lstStyle/>
          <a:p>
            <a:pPr lvl="0"/>
            <a:r>
              <a:rPr lang="ru-RU" sz="2000" dirty="0"/>
              <a:t>Сказки народов мира.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816037" y="961284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народов мира — созданные разными нациями произведения для детей, без которых мир ребенка не будет полным. В этих рассказах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  найдете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множество интересных приключений, колоритных героев, особенности языка и народной мудрости откроются детям в этих произведениях. Сказки разных народов мира разовьют воображение, интерес детей к миру, вызовут у ребят желание путешествовать, познакомят с различными народными традициями и помогут в понимании поступков других людей.</a:t>
            </a:r>
          </a:p>
        </p:txBody>
      </p:sp>
      <p:pic>
        <p:nvPicPr>
          <p:cNvPr id="3" name="Picture 2" descr="F:\4798_18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99" y="3302113"/>
            <a:ext cx="1674128" cy="22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363355" y="5534283"/>
            <a:ext cx="243151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«Алладин и волшебная лампа» — народная арабская сказка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61903" y="5657395"/>
            <a:ext cx="220588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«Али-Баба и сорок разбойников»</a:t>
            </a:r>
          </a:p>
        </p:txBody>
      </p:sp>
      <p:pic>
        <p:nvPicPr>
          <p:cNvPr id="8" name="Picture 3" descr="F:\4799_2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278" y="3283228"/>
            <a:ext cx="1699547" cy="225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6914_298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055" y="304691"/>
            <a:ext cx="1943152" cy="1865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519359" y="2162791"/>
            <a:ext cx="17850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smtClean="0"/>
              <a:t>Индийская сказка</a:t>
            </a:r>
            <a:r>
              <a:rPr lang="ru-RU" dirty="0"/>
              <a:t> 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400800" y="4764842"/>
            <a:ext cx="249381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 мороза — сказка русского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фольклора,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 говорится про спор двух братьев Морозов об их холодной силе. Пошли братья в лес, вдруг по пути кто-нибудь повстречается…</a:t>
            </a:r>
          </a:p>
        </p:txBody>
      </p:sp>
      <p:pic>
        <p:nvPicPr>
          <p:cNvPr id="3077" name="Picture 5" descr="F:\5449_2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167" y="2648196"/>
            <a:ext cx="1663082" cy="2009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F:\5464_359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06" y="1039389"/>
            <a:ext cx="2464738" cy="194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9191436" y="2982754"/>
            <a:ext cx="20611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Музыкант-чародей - белорусская сказка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в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ней показан мальчик с удивительными способностями. Еще в детстве он играл на дудочке так, что все заслушивались его игрой. 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274629" y="5343896"/>
            <a:ext cx="1977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много разных других интересных сказок</a:t>
            </a:r>
            <a:endParaRPr lang="ru-RU" sz="1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50340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0179" y="317625"/>
            <a:ext cx="5183188" cy="917409"/>
          </a:xfrm>
        </p:spPr>
        <p:txBody>
          <a:bodyPr>
            <a:normAutofit/>
          </a:bodyPr>
          <a:lstStyle/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Ершов П.П.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Конёк-горбунок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07715" y="1187532"/>
            <a:ext cx="5157787" cy="35533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Сюжет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сказки прост: на поле крестьянской семьи стала пропадать пшеница. Караулить её отправляются по очереди трое сыновей. Младшему Ивану удается поймать вора, ей оказалась кобылица с золотой гривой. Она попросила отпустить её взамен на трёх коней, одним из которых и стал конёк-горбунок. Иван соглашается, и с того дня в его жизни начинаются приключения. Чем они закончатся,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узнайте….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F:\1878_8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3842" y="399670"/>
            <a:ext cx="3727700" cy="5801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F:\3826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281" y="3206338"/>
            <a:ext cx="2881782" cy="3216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646220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429" y="329499"/>
            <a:ext cx="5183188" cy="1012413"/>
          </a:xfrm>
        </p:spPr>
        <p:txBody>
          <a:bodyPr>
            <a:normAutofit/>
          </a:bodyPr>
          <a:lstStyle/>
          <a:p>
            <a:pPr lvl="0"/>
            <a:r>
              <a:rPr lang="ru-RU" sz="2000" dirty="0"/>
              <a:t>Лермонтов М.Ю. 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err="1" smtClean="0"/>
              <a:t>Ашик-Кериб</a:t>
            </a:r>
            <a:endParaRPr lang="ru-RU" sz="20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64751" y="1233836"/>
            <a:ext cx="5157787" cy="3684588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sz="1600" b="1" i="1" dirty="0"/>
              <a:t>турецкая сказка</a:t>
            </a:r>
            <a:r>
              <a:rPr lang="ru-RU" sz="1600" b="1" dirty="0"/>
              <a:t> </a:t>
            </a:r>
          </a:p>
          <a:p>
            <a:pPr marL="0" indent="0" fontAlgn="base">
              <a:buNone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Давно тому назад, в городе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Тифлизе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жил один богатый турок; много аллах дал ему золота, но дороже золота была ему единственная дочь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Магуль-Мегери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хороши звезды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небеси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 за звездами живут ангелы, и они еще лучше, так 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Магуль-Мегери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была лучше всех девушек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Тифлиза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Был также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Тифлизе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бедный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Ашик-Кериб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пророк не дал ему ничего кроме высокого сердца – и дара песен; играя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саазе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[балалайка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турец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&lt;кая&gt;] и прославляя древних витязей Туркестана, ходил он по свадьбам увеселять богатых и счастливых; – на одной свадьбе он увидал </a:t>
            </a:r>
            <a:r>
              <a:rPr 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Магуль-Мегери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……..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F:\1522668775_0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23" y="3629975"/>
            <a:ext cx="3524993" cy="2607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F:\600839836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059" y="413395"/>
            <a:ext cx="4367704" cy="5823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41255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3936" y="341375"/>
            <a:ext cx="4717472" cy="976786"/>
          </a:xfrm>
        </p:spPr>
        <p:txBody>
          <a:bodyPr>
            <a:normAutofit/>
          </a:bodyPr>
          <a:lstStyle/>
          <a:p>
            <a:pPr lvl="0"/>
            <a:r>
              <a:rPr lang="ru-RU" sz="2000" dirty="0"/>
              <a:t>Алексеев  С. П. 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Сто </a:t>
            </a:r>
            <a:r>
              <a:rPr lang="ru-RU" sz="2000" dirty="0"/>
              <a:t>рассказов из русской истории.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2288" y="1365662"/>
            <a:ext cx="5157787" cy="3600843"/>
          </a:xfrm>
        </p:spPr>
        <p:txBody>
          <a:bodyPr>
            <a:normAutofit fontScale="25000" lnSpcReduction="20000"/>
          </a:bodyPr>
          <a:lstStyle/>
          <a:p>
            <a:pPr marL="0" indent="0" fontAlgn="base">
              <a:lnSpc>
                <a:spcPct val="120000"/>
              </a:lnSpc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книга для тех, кто любит родную историю.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прославился фельдмаршал Суворов?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Чем знаменит Кутузов?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и в рассказах своих, и в легендах, и в песнях народ бережно хранит имя Степана Разина?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и сейчас, много поколений спустя, мы вспоминаем Петра Первого?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ru-RU" sz="5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 есть что вспоминать и чем гордиться.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рассказы о том, что было.</a:t>
            </a:r>
          </a:p>
          <a:p>
            <a:pPr marL="0" indent="0" fontAlgn="base">
              <a:lnSpc>
                <a:spcPct val="120000"/>
              </a:lnSpc>
              <a:buNone/>
            </a:pPr>
            <a:r>
              <a:rPr lang="ru-RU" sz="5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нашем Отечестве и народе.</a:t>
            </a:r>
          </a:p>
          <a:p>
            <a:pPr marL="0" indent="0">
              <a:buNone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F:\fc164986-573b-5f52-9413-5e27774ab437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1"/>
          <a:stretch/>
        </p:blipFill>
        <p:spPr bwMode="auto">
          <a:xfrm>
            <a:off x="3800104" y="3913913"/>
            <a:ext cx="2176693" cy="2409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100545696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564" y="446952"/>
            <a:ext cx="4046500" cy="58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74468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4553" y="377002"/>
            <a:ext cx="5183188" cy="763030"/>
          </a:xfrm>
        </p:spPr>
        <p:txBody>
          <a:bodyPr>
            <a:normAutofit/>
          </a:bodyPr>
          <a:lstStyle/>
          <a:p>
            <a:pPr lvl="0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Одоевский В.Ф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табакерке.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16037" y="1531298"/>
            <a:ext cx="5157787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600" dirty="0"/>
              <a:t/>
            </a:r>
            <a:br>
              <a:rPr lang="ru-RU" sz="1600" dirty="0"/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26275" y="1214068"/>
            <a:ext cx="47620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нём повествуется о том, как папенька показал Мише табакерку. Она удивила мальчика тем, что издавала музыку. Миша захотел разузнать, как рождается мелодия, стал рассматривать покупку отца и незаметно для себя уснул. Во сне он гулял по миниатюрному городку табакерки, знакомился с его жителями. Что же узнал Миша в музыкальном городе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1" name="Picture 3" descr="F:\10225356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558" y="427440"/>
            <a:ext cx="4370120" cy="575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F:\img1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178" y="3248033"/>
            <a:ext cx="4172197" cy="312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42266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8927" y="329500"/>
            <a:ext cx="5183188" cy="869907"/>
          </a:xfrm>
        </p:spPr>
        <p:txBody>
          <a:bodyPr>
            <a:normAutofit/>
          </a:bodyPr>
          <a:lstStyle/>
          <a:p>
            <a:pPr lvl="0"/>
            <a:r>
              <a:rPr lang="ru-RU" sz="1800" dirty="0"/>
              <a:t>Гаршин В.М.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Сказка </a:t>
            </a:r>
            <a:r>
              <a:rPr lang="ru-RU" sz="1800" dirty="0"/>
              <a:t>о жабе и розе.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788139" y="1293772"/>
            <a:ext cx="5183188" cy="3684588"/>
          </a:xfrm>
        </p:spPr>
        <p:txBody>
          <a:bodyPr/>
          <a:lstStyle/>
          <a:p>
            <a:pPr marL="0" lvl="5" indent="0">
              <a:spcBef>
                <a:spcPts val="1000"/>
              </a:spcBef>
              <a:buNone/>
            </a:pPr>
            <a:r>
              <a:rPr lang="ru-RU" dirty="0" smtClean="0"/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о жабе и розе — поэтичное произведение В. М. Гаршина о прекрасном цветке и его противоположности — злой уродливой жабе. Цветок не мог выразить свою прекрасную душу словами, лишь разливал вокруг восхитительный свежий запах. Аромат был для розы всем: и словами, и молитвами, и слезами. Она очень хотела радовать кого-то — и скрасила последний вздох маленького больного мальчика, который ходил в сад любоваться ею. Как все происходило, читайте в сказке! </a:t>
            </a:r>
          </a:p>
        </p:txBody>
      </p:sp>
      <p:pic>
        <p:nvPicPr>
          <p:cNvPr id="8194" name="Picture 2" descr="F:\img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8" r="19949" b="2920"/>
          <a:stretch/>
        </p:blipFill>
        <p:spPr bwMode="auto">
          <a:xfrm>
            <a:off x="6448301" y="570016"/>
            <a:ext cx="4678878" cy="5562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skazka-o-zhabe-i-roz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462" y="3579215"/>
            <a:ext cx="4061563" cy="2758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741071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стание 7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листание 6" id="{F508BB08-7BFF-4193-8876-0BA6A9E7B10A}" vid="{47069512-C618-486E-9F48-01ABEFCDE3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листание 7</Template>
  <TotalTime>540</TotalTime>
  <Words>1788</Words>
  <Application>Microsoft Office PowerPoint</Application>
  <PresentationFormat>Произвольный</PresentationFormat>
  <Paragraphs>112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листание 7</vt:lpstr>
      <vt:lpstr>Список книг  для летнего чтения ученикам 4-х классов</vt:lpstr>
      <vt:lpstr>Былины.</vt:lpstr>
      <vt:lpstr>Мифы  и легенды народов мира.</vt:lpstr>
      <vt:lpstr>Сказки народов мира.</vt:lpstr>
      <vt:lpstr>Ершов П.П.  Конёк-горбунок.</vt:lpstr>
      <vt:lpstr>Лермонтов М.Ю.   Ашик-Кериб</vt:lpstr>
      <vt:lpstr>Алексеев  С. П.  Сто рассказов из русской истории.</vt:lpstr>
      <vt:lpstr>Одоевский В.Ф. Городок в табакерке.</vt:lpstr>
      <vt:lpstr>Гаршин В.М.  Сказка о жабе и розе.</vt:lpstr>
      <vt:lpstr>Бажов П.П.  Сказы.</vt:lpstr>
      <vt:lpstr>Пришвин М. М. Рассказы </vt:lpstr>
      <vt:lpstr>Крылов И.А. Басни.</vt:lpstr>
      <vt:lpstr>Житков Б.С.  Рассказы.</vt:lpstr>
      <vt:lpstr>Скребицкий Г.К.  Рассказы.</vt:lpstr>
      <vt:lpstr>Носов Н.  Витя Малеев в школе и дома.</vt:lpstr>
      <vt:lpstr>Некрасов А.  Приключения  капитана Врунгеля.</vt:lpstr>
      <vt:lpstr>Лагин Л.И.  Старик  Хоттабыч.</vt:lpstr>
      <vt:lpstr> Марк Твен.  Приключения Тома Сойера.</vt:lpstr>
      <vt:lpstr>Ларри Я.  Необыкновенные приключения  Карика и Вали.</vt:lpstr>
      <vt:lpstr> Распэ Э.  Путешествия барона Мюнхгаузена.</vt:lpstr>
      <vt:lpstr>Родари Д.  Приключения Чипполино. </vt:lpstr>
      <vt:lpstr>Линдгрен А.  Малыш и Карлсон.        Пеппи-Длинныйчулок.</vt:lpstr>
      <vt:lpstr>Кэрролл Л. Алиса в стране Чудес.                  Алиса в Зазеркалье. </vt:lpstr>
      <vt:lpstr>Киплинг Р.  Маугли. 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62</cp:revision>
  <dcterms:created xsi:type="dcterms:W3CDTF">2016-11-15T09:14:47Z</dcterms:created>
  <dcterms:modified xsi:type="dcterms:W3CDTF">2020-05-26T15:04:55Z</dcterms:modified>
</cp:coreProperties>
</file>