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2" r:id="rId19"/>
    <p:sldId id="271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5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36004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Методы применения творческих </a:t>
            </a:r>
            <a:r>
              <a:rPr lang="ru-RU" sz="6000" b="1" dirty="0" smtClean="0">
                <a:solidFill>
                  <a:srgbClr val="FF0000"/>
                </a:solidFill>
              </a:rPr>
              <a:t>материалов нетрадиционными техниками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Подготовила: воспитатель детского сада № 2 г. Ростов –на-Дону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Бабакова</a:t>
            </a:r>
            <a:r>
              <a:rPr lang="ru-RU" b="1" dirty="0" smtClean="0">
                <a:solidFill>
                  <a:srgbClr val="FF0000"/>
                </a:solidFill>
              </a:rPr>
              <a:t> Екатерина Александровна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2020г.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00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ru-RU" sz="3900" dirty="0" smtClean="0">
                <a:solidFill>
                  <a:srgbClr val="FF0000"/>
                </a:solidFill>
                <a:latin typeface="Arial"/>
              </a:rPr>
            </a:br>
            <a:r>
              <a:rPr lang="ru-RU" sz="3900" dirty="0" smtClean="0">
                <a:solidFill>
                  <a:srgbClr val="FF0000"/>
                </a:solidFill>
                <a:latin typeface="Arial"/>
              </a:rPr>
              <a:t>Нетрадиционная техника рисования «</a:t>
            </a:r>
            <a:r>
              <a:rPr lang="ru-RU" sz="3900" dirty="0" err="1" smtClean="0">
                <a:solidFill>
                  <a:srgbClr val="FF0000"/>
                </a:solidFill>
                <a:latin typeface="Arial"/>
              </a:rPr>
              <a:t>набрызг</a:t>
            </a:r>
            <a:r>
              <a:rPr lang="ru-RU" sz="3900" dirty="0" smtClean="0">
                <a:solidFill>
                  <a:srgbClr val="FF0000"/>
                </a:solidFill>
                <a:latin typeface="Arial"/>
              </a:rPr>
              <a:t>»</a:t>
            </a:r>
            <a:r>
              <a:rPr lang="ru-RU" dirty="0">
                <a:solidFill>
                  <a:srgbClr val="FF0000"/>
                </a:solidFill>
                <a:latin typeface="Arial"/>
              </a:rPr>
              <a:t/>
            </a:r>
            <a:br>
              <a:rPr lang="ru-RU" dirty="0">
                <a:solidFill>
                  <a:srgbClr val="FF0000"/>
                </a:solidFill>
                <a:latin typeface="Arial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    Ее суть состоит в разбрызгивании капель краски.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   Для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 рисования в технике “ </a:t>
            </a:r>
            <a:r>
              <a:rPr lang="ru-RU" b="1" dirty="0" err="1">
                <a:solidFill>
                  <a:srgbClr val="FF0000"/>
                </a:solidFill>
                <a:latin typeface="Arial"/>
              </a:rPr>
              <a:t>набрызг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” требуются акварельные краски или гуашь, зубная щетка и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ли кисть.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Использование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 нетрадиционной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техники способствует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развитию: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•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мелкой моторики рук и тактильного восприятия;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пространственной ориентировки на листе бумаги, глазомера и зрительного восприятия;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изобразительных навыков и умений;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наблюдательности, внимания и усидчивости;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эстетического восприятия, эмоциональной отзывчивости.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Применяется </a:t>
            </a:r>
            <a:r>
              <a:rPr lang="ru-RU" b="1" dirty="0">
                <a:solidFill>
                  <a:srgbClr val="FF0000"/>
                </a:solidFill>
              </a:rPr>
              <a:t>в работе с детьми с заболеваниями органов зрения, слуха, ОДА.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Рисование </a:t>
            </a:r>
            <a:r>
              <a:rPr lang="ru-RU" dirty="0" err="1" smtClean="0">
                <a:solidFill>
                  <a:srgbClr val="FF0000"/>
                </a:solidFill>
              </a:rPr>
              <a:t>набрызгом</a:t>
            </a:r>
            <a:r>
              <a:rPr lang="ru-RU" dirty="0" smtClean="0">
                <a:solidFill>
                  <a:srgbClr val="FF0000"/>
                </a:solidFill>
              </a:rPr>
              <a:t> «Вселенная»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semch\Desktop\гамма\20200830_163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488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mch\Desktop\гамма\20200830_164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Применение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техники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рисования «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набрызг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с воспитанниками при выполнении работы           «Парад планет»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раб стол\САДИК\лето 2020\20200708_094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648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Нетрадиционные техники рисования. Пальчиковая живопись.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Рисование руками и пальцами </a:t>
            </a:r>
            <a:r>
              <a:rPr lang="ru-RU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развивает </a:t>
            </a:r>
            <a:r>
              <a:rPr lang="ru-RU" b="1" dirty="0">
                <a:solidFill>
                  <a:srgbClr val="FF0000"/>
                </a:solidFill>
              </a:rPr>
              <a:t>творческие способности в любом возрасте.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Рисование </a:t>
            </a:r>
            <a:r>
              <a:rPr lang="ru-RU" b="1" dirty="0">
                <a:solidFill>
                  <a:srgbClr val="FF0000"/>
                </a:solidFill>
              </a:rPr>
              <a:t>пальчиками помогает высвободить накопившуюся творческую энергию, выразить свое «Я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  <a:r>
              <a:rPr lang="ru-RU" b="1" dirty="0">
                <a:solidFill>
                  <a:srgbClr val="FF0000"/>
                </a:solidFill>
              </a:rPr>
              <a:t> «Пальцевая живопись» — это </a:t>
            </a:r>
            <a:r>
              <a:rPr lang="ru-RU" b="1" dirty="0" smtClean="0">
                <a:solidFill>
                  <a:srgbClr val="FF0000"/>
                </a:solidFill>
              </a:rPr>
              <a:t>способ </a:t>
            </a:r>
            <a:r>
              <a:rPr lang="ru-RU" b="1" dirty="0">
                <a:solidFill>
                  <a:srgbClr val="FF0000"/>
                </a:solidFill>
              </a:rPr>
              <a:t>передачи эмоций, чувств и состояний, исходящих из глубины сердца </a:t>
            </a:r>
            <a:r>
              <a:rPr lang="ru-RU" b="1" dirty="0" smtClean="0">
                <a:solidFill>
                  <a:srgbClr val="FF0000"/>
                </a:solidFill>
              </a:rPr>
              <a:t>ребенка </a:t>
            </a:r>
            <a:r>
              <a:rPr lang="ru-RU" b="1" dirty="0">
                <a:solidFill>
                  <a:srgbClr val="FF0000"/>
                </a:solidFill>
              </a:rPr>
              <a:t>посредством прямого контакта кончиков пальцев с красками и </a:t>
            </a:r>
            <a:r>
              <a:rPr lang="ru-RU" b="1" dirty="0" smtClean="0">
                <a:solidFill>
                  <a:srgbClr val="FF0000"/>
                </a:solidFill>
              </a:rPr>
              <a:t>бумагой.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Рисование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пальчиками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способствует развитию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тактильной чувствительности (при непосредственном контакте пальцев рук с краской дети познают ее свойства: густоту, твердость, вязкость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);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Применяется в работе с </a:t>
            </a:r>
            <a:r>
              <a:rPr lang="ru-RU" b="1" dirty="0">
                <a:solidFill>
                  <a:srgbClr val="FF0000"/>
                </a:solidFill>
              </a:rPr>
              <a:t>детьми с заболеваниями органов </a:t>
            </a:r>
            <a:r>
              <a:rPr lang="ru-RU" b="1" dirty="0" smtClean="0">
                <a:solidFill>
                  <a:srgbClr val="FF0000"/>
                </a:solidFill>
              </a:rPr>
              <a:t>зрения, </a:t>
            </a:r>
            <a:r>
              <a:rPr lang="ru-RU" b="1" dirty="0">
                <a:solidFill>
                  <a:srgbClr val="FF0000"/>
                </a:solidFill>
              </a:rPr>
              <a:t>ОДА.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Рисование пальчиками «Дерево»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semch\Desktop\гамма\20200830_1855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964" r="19833"/>
          <a:stretch/>
        </p:blipFill>
        <p:spPr bwMode="auto">
          <a:xfrm rot="5400000">
            <a:off x="1664898" y="1785668"/>
            <a:ext cx="4960189" cy="42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Нетрадиционная </a:t>
            </a:r>
            <a:r>
              <a:rPr lang="ru-RU" b="1" dirty="0">
                <a:solidFill>
                  <a:srgbClr val="FF0000"/>
                </a:solidFill>
              </a:rPr>
              <a:t>техника </a:t>
            </a:r>
            <a:r>
              <a:rPr lang="ru-RU" b="1" dirty="0" smtClean="0">
                <a:solidFill>
                  <a:srgbClr val="FF0000"/>
                </a:solidFill>
              </a:rPr>
              <a:t>рисования ладошками «Цветок»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semch\Desktop\гамма\20200830_184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"/>
          <a:stretch/>
        </p:blipFill>
        <p:spPr bwMode="auto">
          <a:xfrm rot="5400000">
            <a:off x="-216534" y="2312876"/>
            <a:ext cx="511256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emch\Desktop\гамма\20200830_1854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3499"/>
          <a:stretch/>
        </p:blipFill>
        <p:spPr bwMode="auto">
          <a:xfrm rot="5400000">
            <a:off x="3791977" y="2336817"/>
            <a:ext cx="5232454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Рисование пеной с добавлением клея ПВА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      Рисование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пеной для бритья — процесс увлекательный и интересный. Пена приятна на ощупь, дарит новые тактильные ощущения и приятный запах. Легко смывается с рук, одежды и любой поверхности.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      Рисование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пеной для бритья, смешанной в равных пропорциях с клеем ПВА-очень занятный способ.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      Картина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получается объемной и "мягкой" на вид, хотя через несколько дней пенка опускается, но все равно изображение остается интересным, пористым, выглядит необычно. В такой технике можно рисовать зимние пейзажи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, море,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можно капать на пенку разноцветные акварельные краски и с помощью тонких кисточек или зубочисток выводить замысловатые узоры, получать красивые эффекты.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Применяется для всех категорий детей с ОВЗ.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mch\Desktop\гамма\20200830_192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1352" r="10580"/>
          <a:stretch/>
        </p:blipFill>
        <p:spPr bwMode="auto">
          <a:xfrm rot="5400000">
            <a:off x="3645996" y="1378998"/>
            <a:ext cx="6271405" cy="42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emch\Desktop\гамма\20200830_192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2447" r="1563"/>
          <a:stretch/>
        </p:blipFill>
        <p:spPr bwMode="auto">
          <a:xfrm rot="5400000">
            <a:off x="-749222" y="1525743"/>
            <a:ext cx="6249956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Рисование пеной </a:t>
            </a:r>
            <a:r>
              <a:rPr lang="ru-RU" b="1" dirty="0" smtClean="0">
                <a:solidFill>
                  <a:srgbClr val="FF0000"/>
                </a:solidFill>
              </a:rPr>
              <a:t>«Золотая рыбка, выпрыгнула из синего моря»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semch\Desktop\гамма\20200830_205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2827" r="11700" b="1404"/>
          <a:stretch/>
        </p:blipFill>
        <p:spPr bwMode="auto">
          <a:xfrm>
            <a:off x="1187624" y="1988840"/>
            <a:ext cx="6852195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Дети </a:t>
            </a:r>
            <a:r>
              <a:rPr lang="ru-RU" dirty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ОВЗ.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Актуальность проблемы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504056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На </a:t>
            </a:r>
            <a:r>
              <a:rPr lang="ru-RU" sz="2200" b="1" dirty="0">
                <a:solidFill>
                  <a:srgbClr val="FF0000"/>
                </a:solidFill>
              </a:rPr>
              <a:t>сегодняшний день одной из самых тревожных проблем стало неуклонно увеличивающееся число детей с проблемами здоровья, в том числе детей с ограниченными возможностями здоровья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  <a:r>
              <a:rPr lang="ru-RU" sz="2200" b="1" dirty="0">
                <a:solidFill>
                  <a:srgbClr val="FF0000"/>
                </a:solidFill>
              </a:rPr>
              <a:t> Дети с ОВЗ имеют разные нарушения развития: </a:t>
            </a:r>
            <a:r>
              <a:rPr lang="ru-RU" sz="2200" b="1" dirty="0" smtClean="0">
                <a:solidFill>
                  <a:srgbClr val="FF0000"/>
                </a:solidFill>
              </a:rPr>
              <a:t>нарушение </a:t>
            </a:r>
            <a:r>
              <a:rPr lang="ru-RU" sz="2200" b="1" dirty="0">
                <a:solidFill>
                  <a:srgbClr val="FF0000"/>
                </a:solidFill>
              </a:rPr>
              <a:t>слуха, зрения, опорно-двигательного аппарата, интеллекта, с выраженными расстройствами эмоционально-волевой сферы, включая ранний детский аутизм</a:t>
            </a:r>
            <a:r>
              <a:rPr lang="ru-RU" sz="2200" b="1" dirty="0" smtClean="0">
                <a:solidFill>
                  <a:srgbClr val="FF0000"/>
                </a:solidFill>
              </a:rPr>
              <a:t>, задержка психического развития. Ребенок с ОВЗ</a:t>
            </a:r>
            <a:r>
              <a:rPr lang="ru-RU" sz="2200" b="1" dirty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может свободно общаться и развиваться вместе со своими сверстниками в условиях, которые гарантируют ему поддержку, уважение, возможность самореализации и активного участия в жизни общества. На </a:t>
            </a:r>
            <a:r>
              <a:rPr lang="ru-RU" sz="2200" b="1" dirty="0">
                <a:solidFill>
                  <a:srgbClr val="FF0000"/>
                </a:solidFill>
              </a:rPr>
              <a:t>сегодняшний день проблема инклюзивного образования является актуальной. Радует, что общество стало гуманней к данному вопросу и детей данной категории стали называть «детьми с особыми образовательными потребностями».  </a:t>
            </a:r>
            <a:r>
              <a:rPr lang="ru-RU" sz="2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96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Использование лепных материалов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11111"/>
                </a:solidFill>
                <a:latin typeface="Arial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Лепка-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 это один из видов изобразительной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деятельности,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основное назначение которой – образное отражение действительности. Значение лепки для развития ребенка огромно. Скульптор И. Я. </a:t>
            </a:r>
            <a:r>
              <a:rPr lang="ru-RU" b="1" dirty="0" err="1">
                <a:solidFill>
                  <a:srgbClr val="FF0000"/>
                </a:solidFill>
                <a:latin typeface="Arial"/>
              </a:rPr>
              <a:t>Гинцбург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 говорил о значении лепки следующее: «…В семье изобразительных искусств лепка играет ту же роль, как и арифметика в математических науках. Это азбука представления о предмете. Это первое чтение, изложения предмета. Правильное соотношение частей, отличие главного от второстепенного – тела от приставных частей – все это ясно выражается при изображении предмета посредством лепки». </a:t>
            </a:r>
            <a:endParaRPr lang="ru-RU" b="1" dirty="0" smtClean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Кольцо в технике инталия.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Инталия -техника </a:t>
            </a:r>
            <a:r>
              <a:rPr lang="ru-RU" b="1" dirty="0">
                <a:solidFill>
                  <a:srgbClr val="FF0000"/>
                </a:solidFill>
              </a:rPr>
              <a:t>выпуклого рельефа.</a:t>
            </a:r>
          </a:p>
        </p:txBody>
      </p:sp>
      <p:pic>
        <p:nvPicPr>
          <p:cNvPr id="11266" name="Picture 2" descr="C:\Users\semch\Desktop\гамма\20200904_181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9" y="2492896"/>
            <a:ext cx="3816424" cy="34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emch\Desktop\гамма\20200904_1814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-1641" r="33267" b="6847"/>
          <a:stretch/>
        </p:blipFill>
        <p:spPr bwMode="auto">
          <a:xfrm>
            <a:off x="4644008" y="2413604"/>
            <a:ext cx="3725967" cy="35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6" algn="ctr" rtl="0">
              <a:spcBef>
                <a:spcPct val="0"/>
              </a:spcBef>
            </a:pPr>
            <a:r>
              <a:rPr lang="ru-RU" sz="2500" b="1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Arial"/>
              </a:rPr>
            </a:br>
            <a:r>
              <a:rPr lang="ru-RU" sz="2500" b="1" dirty="0" err="1" smtClean="0">
                <a:solidFill>
                  <a:srgbClr val="FF0000"/>
                </a:solidFill>
                <a:latin typeface="Arial"/>
              </a:rPr>
              <a:t>Пластилинография</a:t>
            </a:r>
            <a:r>
              <a:rPr lang="ru-RU" sz="2500" b="1" dirty="0" smtClean="0">
                <a:solidFill>
                  <a:srgbClr val="FF0000"/>
                </a:solidFill>
                <a:latin typeface="Arial"/>
              </a:rPr>
              <a:t> – это универсальный метод развития эстетического вкуса, мелкой моторики пальцев и творческих способностей ребенка.</a:t>
            </a: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0" lvl="6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Техника на форме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semch\Desktop\гамма\20200830_191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-175" r="8571" b="4011"/>
          <a:stretch/>
        </p:blipFill>
        <p:spPr bwMode="auto">
          <a:xfrm rot="5400000">
            <a:off x="2558767" y="2500392"/>
            <a:ext cx="4464497" cy="38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err="1">
                <a:solidFill>
                  <a:srgbClr val="FF0000"/>
                </a:solidFill>
                <a:latin typeface="Arial"/>
              </a:rPr>
              <a:t>Граттаж</a:t>
            </a:r>
            <a:r>
              <a:rPr lang="ru-RU" sz="3000" dirty="0">
                <a:solidFill>
                  <a:srgbClr val="FF0000"/>
                </a:solidFill>
                <a:latin typeface="Arial"/>
              </a:rPr>
              <a:t> - произошло от </a:t>
            </a:r>
            <a:r>
              <a:rPr lang="ru-RU" sz="3000" dirty="0" smtClean="0">
                <a:solidFill>
                  <a:srgbClr val="FF0000"/>
                </a:solidFill>
                <a:latin typeface="Arial"/>
              </a:rPr>
              <a:t>французского </a:t>
            </a:r>
            <a:r>
              <a:rPr lang="ru-RU" sz="3000" dirty="0">
                <a:solidFill>
                  <a:srgbClr val="FF0000"/>
                </a:solidFill>
                <a:latin typeface="Arial"/>
              </a:rPr>
              <a:t>царапать, поэтому другое название техники — техника царапанья.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semch\Desktop\detsad-105326-1589024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9582" r="7051" b="3725"/>
          <a:stretch/>
        </p:blipFill>
        <p:spPr bwMode="auto">
          <a:xfrm>
            <a:off x="683568" y="1666429"/>
            <a:ext cx="3879790" cy="49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emch\Desktop\detsad-105326-15890248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1464" r="21428" b="4798"/>
          <a:stretch/>
        </p:blipFill>
        <p:spPr bwMode="auto">
          <a:xfrm>
            <a:off x="4932040" y="1717705"/>
            <a:ext cx="3240360" cy="48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Миллефиори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rial"/>
              </a:rPr>
              <a:t>Первый способ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: из пластилина разного цвета катаем колбаски одинаковой длины. Затем соединяем их друг с другом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, скатываем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и нарезаем стекой на тонкие полоски.</a:t>
            </a:r>
          </a:p>
          <a:p>
            <a:r>
              <a:rPr lang="ru-RU" b="1" u="sng" dirty="0">
                <a:solidFill>
                  <a:srgbClr val="FF0000"/>
                </a:solidFill>
                <a:latin typeface="Arial"/>
              </a:rPr>
              <a:t>Второй способ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: одну колбаску заворачиваем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                       поочередно в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 пластины </a:t>
            </a:r>
            <a:r>
              <a:rPr lang="ru-RU" b="1" i="1" dirty="0">
                <a:solidFill>
                  <a:srgbClr val="FF0000"/>
                </a:solidFill>
                <a:latin typeface="Arial"/>
              </a:rPr>
              <a:t>(лепешки)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 из пластилина разного цвета, скатываем и нарезаем стекой на тонкие полоски.</a:t>
            </a:r>
          </a:p>
          <a:p>
            <a:r>
              <a:rPr lang="ru-RU" b="1" u="sng" dirty="0">
                <a:solidFill>
                  <a:srgbClr val="FF0000"/>
                </a:solidFill>
                <a:latin typeface="Arial"/>
              </a:rPr>
              <a:t>Третий способ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: изготавливаем пластины, накладываем их друг на друга, заворачиваем в трубочку и разрезаем.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Миллефиори</a:t>
            </a:r>
            <a:endParaRPr lang="ru-RU" dirty="0"/>
          </a:p>
        </p:txBody>
      </p:sp>
      <p:pic>
        <p:nvPicPr>
          <p:cNvPr id="14338" name="Picture 2" descr="C:\Users\semch\Desktop\img11_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2277" y="2100747"/>
            <a:ext cx="49720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emch\Desktop\гамма\дерев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t="7753" r="9589" b="7585"/>
          <a:stretch/>
        </p:blipFill>
        <p:spPr bwMode="auto">
          <a:xfrm>
            <a:off x="4708733" y="1500696"/>
            <a:ext cx="4084889" cy="49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Фигурки в технике </a:t>
            </a:r>
            <a:r>
              <a:rPr lang="ru-RU" dirty="0" err="1" smtClean="0">
                <a:solidFill>
                  <a:srgbClr val="FF0000"/>
                </a:solidFill>
              </a:rPr>
              <a:t>Миллефиори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semch\Desktop\гамма\20200830_1859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6937" r="10390"/>
          <a:stretch/>
        </p:blipFill>
        <p:spPr bwMode="auto">
          <a:xfrm>
            <a:off x="1043608" y="1640792"/>
            <a:ext cx="6696744" cy="46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Картина из пластилина «Мухомор»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Нанесение пластилина на </a:t>
            </a:r>
            <a:r>
              <a:rPr lang="ru-RU" dirty="0" smtClean="0">
                <a:solidFill>
                  <a:srgbClr val="FF0000"/>
                </a:solidFill>
              </a:rPr>
              <a:t>трафарет.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semch\Desktop\гамма\20200830_203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      Дети с ОВЗ,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обучающиеся в образовательных учреждениях, находятся зачастую не в одинаковых условиях с остальными детьми. Плохое зрение, сниженный слух, проблемы с опорно- двигательным аппаратом оказывают негативное влияние на обучение. Быстрая утомляемость, пропуски занятий по болезни- всё это наносит ущерб системе знаний ребёнка. Поэтому педагогу важно правильно организовать работу, сделать её максимально адаптированной к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ребенку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с ограниченными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возможностями.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      Обучение ребёнка необходимо проводить в соответствии с его физиологическими способностями, психологическим состоянием, с опорой на темперамент ребёнка.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     У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большинства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детей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с ОВЗ отмечается недостаточный уровень познавательной активности, незрелость мотивации к учебной деятельности, сниженный уровень работоспособности и самостоятельности. Поэтому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объяснение педагога должны быть доступными, повторяться несколько раз и обязательно сопровождаться показом.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/>
              </a:rPr>
              <a:t>Нетрадиционная техника рисования с детьми с ОВЗ как средство развития творческих способностей </a:t>
            </a:r>
            <a:r>
              <a:rPr lang="ru-RU" sz="2800" dirty="0" smtClean="0">
                <a:solidFill>
                  <a:srgbClr val="FF0000"/>
                </a:solidFill>
                <a:latin typeface="Arial"/>
              </a:rPr>
              <a:t>детей.</a:t>
            </a:r>
            <a:r>
              <a:rPr lang="ru-RU" dirty="0">
                <a:solidFill>
                  <a:srgbClr val="FF0000"/>
                </a:solidFill>
                <a:latin typeface="Arial"/>
              </a:rPr>
              <a:t/>
            </a:r>
            <a:br>
              <a:rPr lang="ru-RU" dirty="0">
                <a:solidFill>
                  <a:srgbClr val="FF0000"/>
                </a:solidFill>
                <a:latin typeface="Arial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Чем разнообразнее детская деятельность, тем успешнее идет разностороннее развитие ребенка. Наиболее эффективное средство для этого изобразительная деятельность детей. Рисование является одним из важнейших средств познания мира и развития знаний эстетического восприятия, так как оно связано с самостоятельной, практической и творческой деятельностью ребенка.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Нужно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отметить, что почти все дети рисуют. Рисуя, ребёнок развивает определённые способности: зрительную оценку формы, умение ориентироваться в пространстве, чувствовать цвета. 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Развиваются: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зрительно-моторная координация, свободное владение кистью руки, что очень поможет будущему школьнику. Кроме того, занятия по рисованию доставляют детям радость, создают положительный настрой.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В. </a:t>
            </a:r>
            <a:r>
              <a:rPr lang="ru-RU" b="1" dirty="0" err="1" smtClean="0">
                <a:solidFill>
                  <a:srgbClr val="FF0000"/>
                </a:solidFill>
                <a:latin typeface="Arial"/>
              </a:rPr>
              <a:t>А.Сухомлинский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: “Истоки способностей и дарования детей на кончиках пальцев. От пальцев, образно говоря, идут тончайшие нити-ручейки, которые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питают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источник творческой мысли. Другими словами, чем больше мастерства в детской руке, тем умнее ребёнок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Нетрадиционные творческие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Проведение занятий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с использованием нетрадиционных техник: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Способствует снятию детских страхов;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Развивает уверенность в своих силах;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Развивает пространственное мышление;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Учит детей свободно выражать свой замысел;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Побуждает детей к творческим поискам и решениям;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 Учит детей работать с разнообразным материалом;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Развивает чувство композиции, ритма, колорита, </a:t>
            </a:r>
            <a:r>
              <a:rPr lang="ru-RU" b="1" dirty="0" err="1">
                <a:solidFill>
                  <a:srgbClr val="FF0000"/>
                </a:solidFill>
                <a:latin typeface="Arial"/>
              </a:rPr>
              <a:t>цветовосприятия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Развивает мелкую моторику рук;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Развивает творческие способности, воображение и полёт фантазии;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• Способствует получению эстетического удовольствия.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09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Техника </a:t>
            </a:r>
            <a:r>
              <a:rPr lang="ru-RU" sz="2700" b="1" dirty="0">
                <a:solidFill>
                  <a:srgbClr val="FF0000"/>
                </a:solidFill>
              </a:rPr>
              <a:t>рисования. Выдувание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трубочкой или </a:t>
            </a:r>
            <a:r>
              <a:rPr lang="ru-RU" sz="2700" b="1" dirty="0" err="1" smtClean="0">
                <a:solidFill>
                  <a:srgbClr val="FF0000"/>
                </a:solidFill>
              </a:rPr>
              <a:t>клясография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+ рисование ватными палочками.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Выдувание через трубочку укрепляет здоровье, силу легких и дыхательной с</a:t>
            </a:r>
            <a:r>
              <a:rPr lang="ru-RU" sz="1800" b="1" dirty="0">
                <a:solidFill>
                  <a:srgbClr val="FF0000"/>
                </a:solidFill>
              </a:rPr>
              <a:t>истемы в </a:t>
            </a:r>
            <a:r>
              <a:rPr lang="ru-RU" sz="1800" b="1" dirty="0" smtClean="0">
                <a:solidFill>
                  <a:srgbClr val="FF0000"/>
                </a:solidFill>
              </a:rPr>
              <a:t>целом, снимает </a:t>
            </a:r>
            <a:r>
              <a:rPr lang="ru-RU" sz="1800" b="1" dirty="0"/>
              <a:t> </a:t>
            </a:r>
            <a:r>
              <a:rPr lang="ru-RU" sz="1800" b="1" dirty="0">
                <a:solidFill>
                  <a:srgbClr val="FF0000"/>
                </a:solidFill>
              </a:rPr>
              <a:t>усталость, </a:t>
            </a:r>
            <a:r>
              <a:rPr lang="ru-RU" sz="1800" b="1" dirty="0" smtClean="0">
                <a:solidFill>
                  <a:srgbClr val="FF0000"/>
                </a:solidFill>
              </a:rPr>
              <a:t>поднимает </a:t>
            </a:r>
            <a:r>
              <a:rPr lang="ru-RU" sz="1800" b="1" dirty="0">
                <a:solidFill>
                  <a:srgbClr val="FF0000"/>
                </a:solidFill>
              </a:rPr>
              <a:t>настроение, </a:t>
            </a:r>
            <a:r>
              <a:rPr lang="ru-RU" sz="1800" b="1" dirty="0" smtClean="0">
                <a:solidFill>
                  <a:srgbClr val="FF0000"/>
                </a:solidFill>
              </a:rPr>
              <a:t>самооценку. Применяется в работе с детьми с заболеваниями </a:t>
            </a:r>
            <a:r>
              <a:rPr lang="ru-RU" sz="1800" b="1" dirty="0">
                <a:solidFill>
                  <a:srgbClr val="FF0000"/>
                </a:solidFill>
              </a:rPr>
              <a:t>органов дыхания, </a:t>
            </a:r>
            <a:r>
              <a:rPr lang="ru-RU" sz="1800" b="1" dirty="0" smtClean="0">
                <a:solidFill>
                  <a:srgbClr val="FF0000"/>
                </a:solidFill>
              </a:rPr>
              <a:t>зрения, слуха, ОДА.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Arial"/>
              </a:rPr>
              <a:t>Цель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: Развитие у детей воображения посредством нетрадиционной техники рисования- </a:t>
            </a:r>
            <a:r>
              <a:rPr lang="ru-RU" sz="1800" b="1" dirty="0" err="1" smtClean="0">
                <a:solidFill>
                  <a:srgbClr val="FF0000"/>
                </a:solidFill>
                <a:latin typeface="Arial"/>
              </a:rPr>
              <a:t>кляксография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Arial"/>
              </a:rPr>
              <a:t>Задачи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:</a:t>
            </a:r>
          </a:p>
          <a:p>
            <a:r>
              <a:rPr lang="ru-RU" sz="1800" b="1" u="sng" dirty="0" smtClean="0">
                <a:solidFill>
                  <a:srgbClr val="FF0000"/>
                </a:solidFill>
                <a:latin typeface="Arial"/>
              </a:rPr>
              <a:t>Образовательные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: закрепить знания об основных цветах, познакомить с нетрадиционной техникой рисования </a:t>
            </a:r>
            <a:r>
              <a:rPr lang="ru-RU" sz="1800" b="1" dirty="0" err="1" smtClean="0">
                <a:solidFill>
                  <a:srgbClr val="FF0000"/>
                </a:solidFill>
                <a:latin typeface="Arial"/>
              </a:rPr>
              <a:t>кляксография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 - выдувание трубочкой.</a:t>
            </a:r>
          </a:p>
          <a:p>
            <a:r>
              <a:rPr lang="ru-RU" sz="1800" b="1" u="sng" dirty="0" smtClean="0">
                <a:solidFill>
                  <a:srgbClr val="FF0000"/>
                </a:solidFill>
                <a:latin typeface="Arial"/>
              </a:rPr>
              <a:t>Развивающие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: развивать творческое мышление детей (путем проблемных ситуаций, любознательность, 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воображение).</a:t>
            </a:r>
            <a:endParaRPr lang="ru-RU" sz="1800" b="1" dirty="0">
              <a:solidFill>
                <a:srgbClr val="FF0000"/>
              </a:solidFill>
              <a:latin typeface="Arial"/>
            </a:endParaRPr>
          </a:p>
          <a:p>
            <a:r>
              <a:rPr lang="ru-RU" sz="1800" b="1" u="sng" dirty="0">
                <a:solidFill>
                  <a:srgbClr val="FF0000"/>
                </a:solidFill>
                <a:latin typeface="Arial"/>
              </a:rPr>
              <a:t>Воспитательные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: воспитывать интерес к изобразительной деятельности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Arial"/>
              </a:rPr>
              <a:t>Оборудование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: альбомный лист, акварель, баночка с водой, 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коктейльная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 трубочка, салфетки, кисточка для 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</a:rPr>
              <a:t>рисования, ватные палочки.</a:t>
            </a:r>
            <a:endParaRPr lang="ru-RU" sz="18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8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682752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emch\Desktop\гамма\20200830_1855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16170" b="1870"/>
          <a:stretch/>
        </p:blipFill>
        <p:spPr bwMode="auto">
          <a:xfrm rot="5400000">
            <a:off x="4560922" y="2143934"/>
            <a:ext cx="4710023" cy="33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mch\Desktop\гамма\20200830_1721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5320"/>
          <a:stretch/>
        </p:blipFill>
        <p:spPr bwMode="auto">
          <a:xfrm rot="5400000">
            <a:off x="231705" y="2296687"/>
            <a:ext cx="4770406" cy="31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Рисование </a:t>
            </a:r>
            <a:r>
              <a:rPr lang="ru-RU" dirty="0">
                <a:solidFill>
                  <a:srgbClr val="FF0000"/>
                </a:solidFill>
              </a:rPr>
              <a:t>с помощью оттисков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Оттиск способствует: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/>
              </a:rPr>
              <a:t>снятию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детских страхов и развитию психических процессов </a:t>
            </a:r>
            <a:r>
              <a:rPr lang="ru-RU" b="1" i="1" dirty="0">
                <a:solidFill>
                  <a:srgbClr val="FF0000"/>
                </a:solidFill>
                <a:latin typeface="Arial"/>
              </a:rPr>
              <a:t>(воображения, восприятия, внимания, зрительной памяти, мышления)</a:t>
            </a:r>
            <a:endParaRPr lang="ru-RU" b="1" dirty="0">
              <a:solidFill>
                <a:srgbClr val="FF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/>
              </a:rPr>
              <a:t>развитию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познавательного интереса. Все необычное привлекает внимание детей, заставляет удивляться. </a:t>
            </a:r>
            <a:endParaRPr lang="ru-RU" b="1" dirty="0" smtClean="0">
              <a:solidFill>
                <a:srgbClr val="FF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/>
              </a:rPr>
              <a:t>развитию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ориентировочно-исследовательской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деятельности.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Ребёнку предоставляется возможность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экспериментирования. </a:t>
            </a:r>
            <a:endParaRPr lang="ru-RU" b="1" dirty="0">
              <a:solidFill>
                <a:srgbClr val="FF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/>
              </a:rPr>
              <a:t>развитию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мелкой моторики пальцев рук, что положительно влияет на развитие речевой зоны коры головного мозга.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/>
              </a:rPr>
              <a:t>развитию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тактильной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чувствительности);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Применяется в работе с детьми с заболеваниями органов </a:t>
            </a:r>
            <a:r>
              <a:rPr lang="ru-RU" b="1" dirty="0" smtClean="0">
                <a:solidFill>
                  <a:srgbClr val="FF0000"/>
                </a:solidFill>
              </a:rPr>
              <a:t>зрения</a:t>
            </a:r>
            <a:r>
              <a:rPr lang="ru-RU" b="1" dirty="0">
                <a:solidFill>
                  <a:srgbClr val="FF0000"/>
                </a:solidFill>
              </a:rPr>
              <a:t>, слуха, ОДА.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Arial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Оттиск мятой бумагой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«Ветка сирени»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38" y="1844824"/>
            <a:ext cx="843528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emch\Desktop\гамма\20200830_185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2" y="1772816"/>
            <a:ext cx="84249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526</Words>
  <Application>Microsoft Office PowerPoint</Application>
  <PresentationFormat>Экран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Методы применения творческих материалов нетрадиционными техниками</vt:lpstr>
      <vt:lpstr>Дети с ОВЗ. Актуальность проблемы</vt:lpstr>
      <vt:lpstr>Нетрадиционная техника рисования с детьми с ОВЗ как средство развития творческих способностей детей. </vt:lpstr>
      <vt:lpstr>Презентация PowerPoint</vt:lpstr>
      <vt:lpstr>Нетрадиционные творческие техники</vt:lpstr>
      <vt:lpstr>Техника рисования. Выдувание трубочкой или клясография + рисование ватными палочками.</vt:lpstr>
      <vt:lpstr>Кляксография!</vt:lpstr>
      <vt:lpstr>Рисование с помощью оттисков </vt:lpstr>
      <vt:lpstr>Оттиск мятой бумагой  «Ветка сирени»</vt:lpstr>
      <vt:lpstr> Нетрадиционная техника рисования «набрызг» </vt:lpstr>
      <vt:lpstr>Рисование набрызгом «Вселенная»</vt:lpstr>
      <vt:lpstr>Презентация PowerPoint</vt:lpstr>
      <vt:lpstr> Применение техники рисования «набрызг» с воспитанниками при выполнении работы           «Парад планет» </vt:lpstr>
      <vt:lpstr>Нетрадиционные техники рисования. Пальчиковая живопись. </vt:lpstr>
      <vt:lpstr>Рисование пальчиками «Дерево» </vt:lpstr>
      <vt:lpstr> Нетрадиционная техника рисования ладошками «Цветок» </vt:lpstr>
      <vt:lpstr>Рисование пеной с добавлением клея ПВА</vt:lpstr>
      <vt:lpstr>Презентация PowerPoint</vt:lpstr>
      <vt:lpstr>Рисование пеной «Золотая рыбка, выпрыгнула из синего моря» </vt:lpstr>
      <vt:lpstr>Использование лепных материалов</vt:lpstr>
      <vt:lpstr>Кольцо в технике инталия. Инталия -техника выпуклого рельефа.</vt:lpstr>
      <vt:lpstr> Пластилинография – это универсальный метод развития эстетического вкуса, мелкой моторики пальцев и творческих способностей ребенка. </vt:lpstr>
      <vt:lpstr>Граттаж - произошло от французского царапать, поэтому другое название техники — техника царапанья.</vt:lpstr>
      <vt:lpstr>Миллефиори</vt:lpstr>
      <vt:lpstr>Миллефиори</vt:lpstr>
      <vt:lpstr>Фигурки в технике Миллефиори</vt:lpstr>
      <vt:lpstr>Картина из пластилина «Мухомор» Нанесение пластилина на трафарет.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Бабаков</dc:creator>
  <cp:lastModifiedBy>semchik2005@yandex.ru</cp:lastModifiedBy>
  <cp:revision>28</cp:revision>
  <dcterms:created xsi:type="dcterms:W3CDTF">2020-09-04T10:55:25Z</dcterms:created>
  <dcterms:modified xsi:type="dcterms:W3CDTF">2020-09-05T10:10:06Z</dcterms:modified>
</cp:coreProperties>
</file>