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33"/>
    <a:srgbClr val="FFFFFF"/>
    <a:srgbClr val="00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DE445-6102-4F42-8EA8-6BF4EDDF3DA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3D787-481A-4F51-8090-80ED6B9560A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3D787-481A-4F51-8090-80ED6B9560AD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76200"/>
            <a:ext cx="7010400" cy="91757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9144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304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477000"/>
            <a:ext cx="2133600" cy="304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DBFB3E-AE15-42A0-ACFE-5FFFEF927C7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2DEA8-CABF-4CCC-BAC0-83658A08C96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"/>
            <a:ext cx="21336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48400" cy="4800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3B1A-393F-4A79-A359-410144E1C74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F7FA-4B08-42D9-A2CB-4BC8467D0C6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53AE4-9683-4915-8A51-6A97355785C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AC8E-D968-40FF-AD62-E29DDAB88C0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B1383-5395-407B-B686-10B7EB4C677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11AA5-C2B4-4499-ADD3-95CCC70B992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98D6-C310-46A2-9CC2-DF23DB5A162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799C5-B28F-47B4-9C63-D0FEB1A328A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78A-49A9-4B42-B86C-706E09CFECD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534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5029200"/>
            <a:ext cx="2514600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5029200"/>
            <a:ext cx="2895600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5029200"/>
            <a:ext cx="2438400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59573E-C53A-4243-AAC5-BF99DAF56F2F}" type="slidenum">
              <a:rPr lang="en-US"/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ea typeface="+mn-ea"/>
          <a:cs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+mn-ea"/>
          <a:cs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+mn-ea"/>
          <a:cs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+mn-ea"/>
          <a:cs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+mn-ea"/>
          <a:cs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+mn-ea"/>
          <a:cs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+mn-ea"/>
          <a:cs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5.wdp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microsoft.com/office/2007/relationships/hdphoto" Target="../media/image9.wdp"/><Relationship Id="rId3" Type="http://schemas.openxmlformats.org/officeDocument/2006/relationships/image" Target="../media/image8.png"/><Relationship Id="rId2" Type="http://schemas.microsoft.com/office/2007/relationships/hdphoto" Target="../media/image7.wdp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404664"/>
            <a:ext cx="7010400" cy="9175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образование  и воспитание детей в условиях работы летнего лагеря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60032" y="5229200"/>
            <a:ext cx="7339887" cy="43204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b="1" dirty="0" smtClean="0"/>
              <a:t>Подготовила</a:t>
            </a:r>
            <a:endParaRPr lang="ru-RU" sz="1800" b="1" dirty="0" smtClean="0"/>
          </a:p>
          <a:p>
            <a:pPr algn="l" eaLnBrk="1" hangingPunct="1">
              <a:defRPr/>
            </a:pPr>
            <a:r>
              <a:rPr lang="ru-RU" sz="1800" b="1" dirty="0"/>
              <a:t>у</a:t>
            </a:r>
            <a:r>
              <a:rPr lang="ru-RU" sz="1800" b="1" dirty="0" smtClean="0"/>
              <a:t>читель начальных классов</a:t>
            </a:r>
            <a:endParaRPr lang="uk-UA" sz="1800" b="1" dirty="0" smtClean="0"/>
          </a:p>
          <a:p>
            <a:pPr algn="l" eaLnBrk="1" hangingPunct="1">
              <a:defRPr/>
            </a:pPr>
            <a:r>
              <a:rPr lang="uk-UA" sz="1800" b="1" dirty="0" err="1" smtClean="0"/>
              <a:t>Городова</a:t>
            </a:r>
            <a:r>
              <a:rPr lang="uk-UA" sz="1800" b="1" dirty="0" smtClean="0"/>
              <a:t> Ольга </a:t>
            </a:r>
            <a:r>
              <a:rPr lang="uk-UA" sz="1800" b="1" dirty="0" err="1" smtClean="0"/>
              <a:t>Юрьевна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Цели и задачи</a:t>
            </a:r>
            <a:br>
              <a:rPr lang="ru-RU" dirty="0" smtClean="0"/>
            </a:br>
            <a:r>
              <a:rPr lang="ru-RU" sz="2000" dirty="0" smtClean="0"/>
              <a:t>пришкольного лагеря с экологическим направлением: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34400" cy="4176464"/>
          </a:xfrm>
        </p:spPr>
        <p:txBody>
          <a:bodyPr/>
          <a:lstStyle/>
          <a:p>
            <a:r>
              <a:rPr lang="ru-RU" sz="1600" dirty="0"/>
              <a:t>п</a:t>
            </a:r>
            <a:r>
              <a:rPr lang="ru-RU" sz="1600" dirty="0" smtClean="0"/>
              <a:t>ропаганда экологических знаний;</a:t>
            </a:r>
            <a:endParaRPr lang="ru-RU" sz="1600" dirty="0" smtClean="0"/>
          </a:p>
          <a:p>
            <a:r>
              <a:rPr lang="ru-RU" sz="1600" dirty="0" smtClean="0"/>
              <a:t> повышения уровня экологической грамотности, включение школьников в экологически ориентированную практическую  творческую деятельность;</a:t>
            </a:r>
            <a:endParaRPr lang="ru-RU" sz="1600" dirty="0" smtClean="0"/>
          </a:p>
          <a:p>
            <a:r>
              <a:rPr lang="ru-RU" sz="1600" dirty="0" smtClean="0"/>
              <a:t>создание условий для проявления детьми гражданской инициативы, ответственности и готовности к социально-значимой деятельности;</a:t>
            </a:r>
            <a:endParaRPr lang="ru-RU" sz="1600" dirty="0" smtClean="0"/>
          </a:p>
          <a:p>
            <a:r>
              <a:rPr lang="ru-RU" sz="1600" dirty="0"/>
              <a:t>э</a:t>
            </a:r>
            <a:r>
              <a:rPr lang="ru-RU" sz="1600" dirty="0" smtClean="0"/>
              <a:t>кологическое образование и воспитание  учащихся через учебно-исследовательскую деятельность;</a:t>
            </a:r>
            <a:endParaRPr lang="ru-RU" sz="1600" dirty="0" smtClean="0"/>
          </a:p>
          <a:p>
            <a:r>
              <a:rPr lang="ru-RU" sz="1600" dirty="0"/>
              <a:t>в</a:t>
            </a:r>
            <a:r>
              <a:rPr lang="ru-RU" sz="1600" dirty="0" smtClean="0"/>
              <a:t>оспитание экологической культуры учеников, как части общечеловеческой культуры;</a:t>
            </a:r>
            <a:endParaRPr lang="ru-RU" sz="1600" dirty="0" smtClean="0"/>
          </a:p>
          <a:p>
            <a:r>
              <a:rPr lang="ru-RU" sz="1600" dirty="0"/>
              <a:t>ф</a:t>
            </a:r>
            <a:r>
              <a:rPr lang="ru-RU" sz="1600" dirty="0" smtClean="0"/>
              <a:t>ормирование экологического мировоззрения, осознание места человека в природе не как венца природы, хозяина или мастера, а как части природы;</a:t>
            </a:r>
            <a:endParaRPr lang="ru-RU" sz="1600" dirty="0" smtClean="0"/>
          </a:p>
          <a:p>
            <a:r>
              <a:rPr lang="ru-RU" sz="1600" dirty="0" smtClean="0"/>
              <a:t>  развитие физического потенциала учащихся и привитие культуры здорового образа жизни, удовлетворение потребностей детей в оздоровлении, развивающем отдыхе;</a:t>
            </a:r>
            <a:endParaRPr lang="ru-RU" sz="16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200"/>
            <a:ext cx="4195192" cy="1371600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 работы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844824"/>
            <a:ext cx="4334462" cy="3276600"/>
          </a:xfrm>
        </p:spPr>
        <p:txBody>
          <a:bodyPr/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гровая ;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ворческая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практико-ориентировочная;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ознавательная;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сследовательская.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54" y="1916832"/>
            <a:ext cx="4191000" cy="3276600"/>
          </a:xfrm>
        </p:spPr>
        <p:txBody>
          <a:bodyPr/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ознавательные мероприятия;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росветительная работа;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рактические мероприятия;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азвлекательные мероприятия.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4639262" y="170597"/>
            <a:ext cx="4195192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07704" y="1052736"/>
            <a:ext cx="936104" cy="489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68806" y="1069587"/>
            <a:ext cx="936104" cy="489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573016"/>
            <a:ext cx="1474533" cy="1442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9735" b="89971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16" y="951826"/>
            <a:ext cx="5468968" cy="37079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73909" y="214637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мероприятия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6-конечная звезда 4"/>
          <p:cNvSpPr/>
          <p:nvPr/>
        </p:nvSpPr>
        <p:spPr>
          <a:xfrm>
            <a:off x="51977" y="106637"/>
            <a:ext cx="1836660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дидактические игры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6802305" y="1811200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Поисковая деятельность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7630111" y="1044919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по экологии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6-конечная звезда 7"/>
          <p:cNvSpPr/>
          <p:nvPr/>
        </p:nvSpPr>
        <p:spPr>
          <a:xfrm>
            <a:off x="3942132" y="3941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Развл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ru-RU" sz="1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</a:t>
            </a: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6-конечная звезда 8"/>
          <p:cNvSpPr/>
          <p:nvPr/>
        </p:nvSpPr>
        <p:spPr>
          <a:xfrm>
            <a:off x="5526308" y="116632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с творческим заданием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6-конечная звезда 9"/>
          <p:cNvSpPr/>
          <p:nvPr/>
        </p:nvSpPr>
        <p:spPr>
          <a:xfrm>
            <a:off x="6948264" y="8160"/>
            <a:ext cx="1872208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 мини-проекты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6-конечная звезда 10"/>
          <p:cNvSpPr/>
          <p:nvPr/>
        </p:nvSpPr>
        <p:spPr>
          <a:xfrm>
            <a:off x="6084168" y="3845669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худ. литературой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6-конечная звезда 11"/>
          <p:cNvSpPr/>
          <p:nvPr/>
        </p:nvSpPr>
        <p:spPr>
          <a:xfrm>
            <a:off x="7328027" y="4077072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календарем природы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6-конечная звезда 12"/>
          <p:cNvSpPr/>
          <p:nvPr/>
        </p:nvSpPr>
        <p:spPr>
          <a:xfrm>
            <a:off x="7248529" y="2854263"/>
            <a:ext cx="1743171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видеофильмов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6-конечная звезда 13"/>
          <p:cNvSpPr/>
          <p:nvPr/>
        </p:nvSpPr>
        <p:spPr>
          <a:xfrm>
            <a:off x="63620" y="1997096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доброты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6-конечная звезда 14"/>
          <p:cNvSpPr/>
          <p:nvPr/>
        </p:nvSpPr>
        <p:spPr>
          <a:xfrm>
            <a:off x="1268070" y="1021344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Спектакли 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6-конечная звезда 15"/>
          <p:cNvSpPr/>
          <p:nvPr/>
        </p:nvSpPr>
        <p:spPr>
          <a:xfrm>
            <a:off x="2357956" y="116632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Сюжетно-ролевые игры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6-конечная звезда 16"/>
          <p:cNvSpPr/>
          <p:nvPr/>
        </p:nvSpPr>
        <p:spPr>
          <a:xfrm>
            <a:off x="2060158" y="4077072"/>
            <a:ext cx="200778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дидактическими картинками, альбомами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6-конечная звезда 17"/>
          <p:cNvSpPr/>
          <p:nvPr/>
        </p:nvSpPr>
        <p:spPr>
          <a:xfrm>
            <a:off x="4067944" y="4164515"/>
            <a:ext cx="2160240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работа с природным материалом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6-конечная звезда 18"/>
          <p:cNvSpPr/>
          <p:nvPr/>
        </p:nvSpPr>
        <p:spPr>
          <a:xfrm>
            <a:off x="897390" y="2904651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прогулки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6-конечная звезда 19"/>
          <p:cNvSpPr/>
          <p:nvPr/>
        </p:nvSpPr>
        <p:spPr>
          <a:xfrm>
            <a:off x="57340" y="3782568"/>
            <a:ext cx="1584176" cy="151216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по устойчивому развитию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Текстовое поле 20"/>
          <p:cNvSpPr txBox="1"/>
          <p:nvPr/>
        </p:nvSpPr>
        <p:spPr>
          <a:xfrm>
            <a:off x="-3858260" y="258064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ru-RU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1786" b="100000" l="133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232" y="-129863"/>
            <a:ext cx="3271493" cy="325695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732" y="2595022"/>
            <a:ext cx="1408493" cy="14084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47863" y="102281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Просветительные мероприятия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3145" y="306595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Празднования </a:t>
            </a: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ЗЕМЛИ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9512" y="1433967"/>
            <a:ext cx="1872208" cy="115212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и заучивание стихов, пословиц, поговорок о природе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19965" y="4227768"/>
            <a:ext cx="1744027" cy="1152128"/>
          </a:xfrm>
          <a:prstGeom prst="ellipse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экологических акциях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68143" y="3965831"/>
            <a:ext cx="1744027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фотовыставки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56170" y="2473695"/>
            <a:ext cx="1744027" cy="1152128"/>
          </a:xfrm>
          <a:prstGeom prst="ellipse">
            <a:avLst/>
          </a:prstGeom>
          <a:solidFill>
            <a:srgbClr val="FF993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листовок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308304" y="1433967"/>
            <a:ext cx="1600011" cy="1152128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Видеофильмы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содержания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228184" y="145245"/>
            <a:ext cx="1656184" cy="1288721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экологической газеты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-108520" y="3389767"/>
            <a:ext cx="1744027" cy="115212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 агитбригады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419483" y="2653830"/>
            <a:ext cx="2065725" cy="115212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тематических дней энергосбережения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99592" y="193847"/>
            <a:ext cx="1744027" cy="1152128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вторских рассказов о природе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236295" y="3075640"/>
            <a:ext cx="1744027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экологических задач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580331" y="4077072"/>
            <a:ext cx="1744027" cy="11521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экологического плаката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лако 6"/>
          <p:cNvSpPr/>
          <p:nvPr/>
        </p:nvSpPr>
        <p:spPr>
          <a:xfrm>
            <a:off x="2267744" y="116632"/>
            <a:ext cx="4032448" cy="172819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Практические мероприятия</a:t>
            </a:r>
            <a:endParaRPr lang="ru-RU" dirty="0"/>
          </a:p>
        </p:txBody>
      </p:sp>
      <p:sp>
        <p:nvSpPr>
          <p:cNvPr id="8" name="Капля 7"/>
          <p:cNvSpPr/>
          <p:nvPr/>
        </p:nvSpPr>
        <p:spPr>
          <a:xfrm>
            <a:off x="395536" y="1340768"/>
            <a:ext cx="1440160" cy="1296144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Посадка растений и деревьев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 rot="20338837">
            <a:off x="265326" y="3224044"/>
            <a:ext cx="1793548" cy="1497377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кормушек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 rot="19302204">
            <a:off x="1985854" y="2180425"/>
            <a:ext cx="1767411" cy="1296144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 коллекций  природного материала</a:t>
            </a:r>
            <a:endParaRPr lang="ru-RU" sz="14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Капля 10"/>
          <p:cNvSpPr/>
          <p:nvPr/>
        </p:nvSpPr>
        <p:spPr>
          <a:xfrm rot="19545187">
            <a:off x="2772619" y="3787185"/>
            <a:ext cx="1440160" cy="1296144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десант «Чистый город»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Капля 11"/>
          <p:cNvSpPr/>
          <p:nvPr/>
        </p:nvSpPr>
        <p:spPr>
          <a:xfrm rot="19095248">
            <a:off x="4532648" y="3942077"/>
            <a:ext cx="1440160" cy="1296144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выставках поделок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Капля 12"/>
          <p:cNvSpPr/>
          <p:nvPr/>
        </p:nvSpPr>
        <p:spPr>
          <a:xfrm rot="18491854">
            <a:off x="3912673" y="2243013"/>
            <a:ext cx="1827534" cy="1296144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Природоохранные мероприятия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Капля 13"/>
          <p:cNvSpPr/>
          <p:nvPr/>
        </p:nvSpPr>
        <p:spPr>
          <a:xfrm rot="18025047">
            <a:off x="7211106" y="2981846"/>
            <a:ext cx="1782628" cy="1296144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 «Озеленение класса»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Капля 14"/>
          <p:cNvSpPr/>
          <p:nvPr/>
        </p:nvSpPr>
        <p:spPr>
          <a:xfrm rot="17421564">
            <a:off x="7446331" y="722955"/>
            <a:ext cx="1440160" cy="1296144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«Вторая жизнь старым вещам»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Капля 15"/>
          <p:cNvSpPr/>
          <p:nvPr/>
        </p:nvSpPr>
        <p:spPr>
          <a:xfrm rot="17234374">
            <a:off x="5707692" y="1458096"/>
            <a:ext cx="2010710" cy="1296144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«Пришкольный участок моей мечты»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Капля 16"/>
          <p:cNvSpPr/>
          <p:nvPr/>
        </p:nvSpPr>
        <p:spPr>
          <a:xfrm rot="19095248">
            <a:off x="6044814" y="3959301"/>
            <a:ext cx="1440160" cy="1296144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Кружковая работа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404" y="-1"/>
            <a:ext cx="9179404" cy="5399769"/>
          </a:xfrm>
          <a:prstGeom prst="rect">
            <a:avLst/>
          </a:prstGeom>
        </p:spPr>
      </p:pic>
      <p:sp>
        <p:nvSpPr>
          <p:cNvPr id="3" name="Месяц 2"/>
          <p:cNvSpPr/>
          <p:nvPr/>
        </p:nvSpPr>
        <p:spPr>
          <a:xfrm flipH="1">
            <a:off x="5796136" y="188640"/>
            <a:ext cx="3347864" cy="3384376"/>
          </a:xfrm>
          <a:prstGeom prst="moon">
            <a:avLst>
              <a:gd name="adj" fmla="val 521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179512" y="177889"/>
            <a:ext cx="2016224" cy="1800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sz="1400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3654" y="129605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Развлекательные мероприятия</a:t>
            </a:r>
            <a:endParaRPr lang="ru-RU" sz="16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2078586" y="476672"/>
            <a:ext cx="2285774" cy="1800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Туристические походы</a:t>
            </a:r>
            <a:endParaRPr lang="ru-RU" sz="14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2771800" y="2201491"/>
            <a:ext cx="2677240" cy="1800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рисунков</a:t>
            </a:r>
            <a:endParaRPr lang="ru-RU" sz="14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3851920" y="3187990"/>
            <a:ext cx="4171367" cy="1800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экологического театра (студии)</a:t>
            </a:r>
            <a:endParaRPr lang="ru-RU" sz="14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6598444" y="3455552"/>
            <a:ext cx="2849685" cy="1944216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Концерты талантов</a:t>
            </a:r>
            <a:endParaRPr lang="ru-RU" sz="14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4554298" y="1230389"/>
            <a:ext cx="3161941" cy="1800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Эколого-спортивные развлечения</a:t>
            </a:r>
            <a:endParaRPr lang="ru-RU" sz="14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3635896" y="80627"/>
            <a:ext cx="2736304" cy="1800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онкурсы</a:t>
            </a:r>
            <a:endParaRPr lang="ru-RU" sz="14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-35404" y="3429000"/>
            <a:ext cx="2016224" cy="1800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Брейн</a:t>
            </a:r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-ринги</a:t>
            </a:r>
            <a:endParaRPr lang="ru-RU" sz="14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179512" y="1978089"/>
            <a:ext cx="2808312" cy="1800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рисунков на асфальте</a:t>
            </a:r>
            <a:endParaRPr lang="ru-RU" sz="1400" b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1187624" y="3599568"/>
            <a:ext cx="4009389" cy="18002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 праздники</a:t>
            </a:r>
            <a:r>
              <a:rPr lang="ru-RU" sz="1400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28994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 советы</a:t>
            </a: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организации пришкольного лагеря экологического направления 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36139"/>
            <a:ext cx="856895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первый день провести  конкурс между отрядами «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азвание отряда», «Девиз», «Эмблема»;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ввести соревновательный момент;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день сделать тематическим;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проводить с творческими заданиями;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каждого отряда в мини-проекте;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ести летопись жизни лагеря;</a:t>
            </a: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7010400" cy="917575"/>
          </a:xfrm>
        </p:spPr>
        <p:txBody>
          <a:bodyPr/>
          <a:lstStyle/>
          <a:p>
            <a:r>
              <a:rPr lang="ru-RU" dirty="0" smtClean="0"/>
              <a:t>Творческого вдохновения,</a:t>
            </a:r>
            <a:br>
              <a:rPr lang="ru-RU" dirty="0" smtClean="0"/>
            </a:br>
            <a:r>
              <a:rPr lang="ru-RU" dirty="0" smtClean="0"/>
              <a:t>Уважаемые коллеги!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экология">
  <a:themeElements>
    <a:clrScheme name="Beauty_am_27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eauty_am_2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eauty_am_2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uty_am_2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uty_am_2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uty_am_2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uty_am_2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uty_am_2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uty_am_2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uty_am_2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uty_am_2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uty_am_2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uty_am_2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uty_am_2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uty_am_27 13">
        <a:dk1>
          <a:srgbClr val="000000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экология</Template>
  <TotalTime>0</TotalTime>
  <Words>2926</Words>
  <Application>WPS Presentation</Application>
  <PresentationFormat>Экран (4:3)</PresentationFormat>
  <Paragraphs>158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экология</vt:lpstr>
      <vt:lpstr>Экологическое образование  и воспитание детей в условиях работы летнего лагеря </vt:lpstr>
      <vt:lpstr>Цели и задачи пришкольного лагеря с экологическим направлением:</vt:lpstr>
      <vt:lpstr>Формы  работы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Творческого вдохновения, Уважаемые коллеги!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Экологическое образование  и воспитание детей в условиях работы летнего лагеря </dc:title>
  <dc:creator>Admin</dc:creator>
  <cp:lastModifiedBy>Оля</cp:lastModifiedBy>
  <cp:revision>21</cp:revision>
  <dcterms:created xsi:type="dcterms:W3CDTF">2012-10-22T17:23:00Z</dcterms:created>
  <dcterms:modified xsi:type="dcterms:W3CDTF">2023-06-29T20:48:12Z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A3DCDFE45D8041798C83B3A605B08A66</vt:lpwstr>
  </property>
  <property fmtid="{D5CDD505-2E9C-101B-9397-08002B2CF9AE}" pid="3" name="KSOProductBuildVer">
    <vt:lpwstr>1049-11.2.0.11537</vt:lpwstr>
  </property>
</Properties>
</file>