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7" r:id="rId3"/>
    <p:sldId id="257" r:id="rId4"/>
    <p:sldId id="268" r:id="rId5"/>
    <p:sldId id="270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71"/>
    <p:restoredTop sz="95173"/>
  </p:normalViewPr>
  <p:slideViewPr>
    <p:cSldViewPr snapToObjects="1">
      <p:cViewPr>
        <p:scale>
          <a:sx n="118" d="100"/>
          <a:sy n="118" d="100"/>
        </p:scale>
        <p:origin x="-510" y="-18"/>
      </p:cViewPr>
      <p:guideLst>
        <p:guide orient="horz" pos="2158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428717" y="1500174"/>
            <a:ext cx="3971954" cy="1928826"/>
            <a:chOff x="714348" y="3500438"/>
            <a:chExt cx="2978966" cy="1928826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714348" y="3500438"/>
              <a:ext cx="2000264" cy="1928826"/>
            </a:xfrm>
            <a:prstGeom prst="roundRect">
              <a:avLst>
                <a:gd name="adj" fmla="val 3686"/>
              </a:avLst>
            </a:prstGeom>
            <a:gradFill flip="none" rotWithShape="1">
              <a:gsLst>
                <a:gs pos="33000">
                  <a:schemeClr val="accent4">
                    <a:alpha val="0"/>
                  </a:schemeClr>
                </a:gs>
                <a:gs pos="74000">
                  <a:schemeClr val="accent4">
                    <a:alpha val="42000"/>
                  </a:schemeClr>
                </a:gs>
                <a:gs pos="100000">
                  <a:schemeClr val="accent4">
                    <a:alpha val="8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 rot="1377128">
              <a:off x="2343470" y="4069298"/>
              <a:ext cx="1349844" cy="1301636"/>
            </a:xfrm>
            <a:prstGeom prst="roundRect">
              <a:avLst>
                <a:gd name="adj" fmla="val 3686"/>
              </a:avLst>
            </a:prstGeom>
            <a:gradFill flip="none" rotWithShape="1">
              <a:gsLst>
                <a:gs pos="33000">
                  <a:schemeClr val="accent4">
                    <a:alpha val="0"/>
                  </a:schemeClr>
                </a:gs>
                <a:gs pos="74000">
                  <a:schemeClr val="accent4">
                    <a:alpha val="42000"/>
                  </a:schemeClr>
                </a:gs>
                <a:gs pos="100000">
                  <a:schemeClr val="accent4">
                    <a:alpha val="8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2357422" y="3714752"/>
              <a:ext cx="675804" cy="651668"/>
            </a:xfrm>
            <a:prstGeom prst="roundRect">
              <a:avLst>
                <a:gd name="adj" fmla="val 3686"/>
              </a:avLst>
            </a:prstGeom>
            <a:gradFill flip="none" rotWithShape="1">
              <a:gsLst>
                <a:gs pos="33000">
                  <a:schemeClr val="accent4">
                    <a:alpha val="0"/>
                  </a:schemeClr>
                </a:gs>
                <a:gs pos="74000">
                  <a:schemeClr val="accent4">
                    <a:alpha val="42000"/>
                  </a:schemeClr>
                </a:gs>
                <a:gs pos="100000">
                  <a:schemeClr val="accent4">
                    <a:alpha val="8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en-US" altLang="ko-KR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65" y="3394981"/>
            <a:ext cx="10363199" cy="957706"/>
          </a:xfrm>
        </p:spPr>
        <p:txBody>
          <a:bodyPr/>
          <a:lstStyle>
            <a:lvl1pPr algn="r">
              <a:defRPr sz="4800" b="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71765" y="2828341"/>
            <a:ext cx="8534399" cy="571504"/>
          </a:xfrm>
        </p:spPr>
        <p:txBody>
          <a:bodyPr/>
          <a:lstStyle>
            <a:lvl1pPr marL="0" indent="0" algn="r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ru-RU" altLang="en-US"/>
              <a:t>Образец подзаголовка</a:t>
            </a:r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06.12.2023</a:t>
            </a:fld>
            <a:endParaRPr lang="ru-RU" altLang="en-US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ru-RU" alt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Вставить" type="objOnly" preserve="1">
  <p:cSld name="Встави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0199" y="2673355"/>
            <a:ext cx="11531599" cy="1470025"/>
          </a:xfrm>
        </p:spPr>
        <p:txBody>
          <a:bodyPr/>
          <a:lstStyle>
            <a:lvl1pPr algn="ctr">
              <a:defRPr sz="6000" b="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599" y="6356350"/>
            <a:ext cx="2844799" cy="365125"/>
          </a:xfrm>
        </p:spPr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>
                <a:solidFill>
                  <a:srgbClr val="5F5F5F">
                    <a:lumMod val="50000"/>
                  </a:srgbClr>
                </a:solidFill>
              </a:rPr>
              <a:pPr>
                <a:defRPr lang="ko-KR" altLang="en-US"/>
              </a:pPr>
              <a:t>06.12.2023</a:t>
            </a:fld>
            <a:endParaRPr lang="ru-RU" altLang="en-US">
              <a:solidFill>
                <a:srgbClr val="5F5F5F">
                  <a:lumMod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599" y="6356350"/>
            <a:ext cx="3860799" cy="365125"/>
          </a:xfrm>
        </p:spPr>
        <p:txBody>
          <a:bodyPr/>
          <a:lstStyle/>
          <a:p>
            <a:pPr>
              <a:defRPr lang="ko-KR" altLang="en-US"/>
            </a:pPr>
            <a:endParaRPr lang="ru-RU" altLang="en-US">
              <a:solidFill>
                <a:srgbClr val="5F5F5F">
                  <a:lumMod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599" y="6356350"/>
            <a:ext cx="2844799" cy="365125"/>
          </a:xfrm>
        </p:spPr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>
                <a:solidFill>
                  <a:srgbClr val="5F5F5F">
                    <a:lumMod val="50000"/>
                  </a:srgbClr>
                </a:solidFill>
              </a:rPr>
              <a:pPr>
                <a:defRPr lang="ko-KR" altLang="en-US"/>
              </a:pPr>
              <a:t>‹#›</a:t>
            </a:fld>
            <a:endParaRPr lang="ru-RU" altLang="en-US">
              <a:solidFill>
                <a:srgbClr val="5F5F5F">
                  <a:lumMod val="50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главление" type="clipArtAndTx" preserve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215" y="500042"/>
            <a:ext cx="9620317" cy="1143000"/>
          </a:xfrm>
        </p:spPr>
        <p:txBody>
          <a:bodyPr/>
          <a:lstStyle>
            <a:lvl1pPr algn="ctr">
              <a:defRPr sz="440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4"/>
          </p:nvPr>
        </p:nvSpPr>
        <p:spPr>
          <a:xfrm>
            <a:off x="2095470" y="2214563"/>
            <a:ext cx="6163155" cy="3571875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>
              <a:defRPr lang="ko-KR" altLang="en-US"/>
            </a:pPr>
            <a:r>
              <a:rPr lang="ru-RU" altLang="en-US"/>
              <a:t>Введение</a:t>
            </a:r>
          </a:p>
          <a:p>
            <a:pPr lvl="0">
              <a:defRPr lang="ko-KR" altLang="en-US"/>
            </a:pPr>
            <a:r>
              <a:rPr lang="ru-RU" altLang="en-US"/>
              <a:t>Основной текст 1</a:t>
            </a:r>
          </a:p>
          <a:p>
            <a:pPr lvl="0">
              <a:defRPr lang="ko-KR" altLang="en-US"/>
            </a:pPr>
            <a:r>
              <a:rPr lang="ru-RU" altLang="en-US"/>
              <a:t>Основной текст 2</a:t>
            </a:r>
          </a:p>
          <a:p>
            <a:pPr lvl="0">
              <a:defRPr lang="ko-KR" altLang="en-US"/>
            </a:pPr>
            <a:r>
              <a:rPr lang="ru-RU" altLang="en-US"/>
              <a:t>Основной текст 3</a:t>
            </a:r>
          </a:p>
          <a:p>
            <a:pPr lvl="0">
              <a:defRPr lang="ko-KR" altLang="en-US"/>
            </a:pPr>
            <a:r>
              <a:rPr lang="ru-RU" altLang="en-US"/>
              <a:t>Заключение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06.12.2023</a:t>
            </a:fld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63098" y="274638"/>
            <a:ext cx="2019299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712199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06.12.2023</a:t>
            </a:fld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09599" y="173332"/>
            <a:ext cx="10972799" cy="801710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06.12.2023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06.12.2023</a:t>
            </a:fld>
            <a:endParaRPr lang="ru-RU" alt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ru-RU" alt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раздела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bg1">
                  <a:lumMod val="20000"/>
                  <a:lumOff val="80000"/>
                  <a:alpha val="0"/>
                </a:schemeClr>
              </a:gs>
              <a:gs pos="50000">
                <a:schemeClr val="bg1">
                  <a:alpha val="5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3" y="2438400"/>
            <a:ext cx="10363199" cy="1062049"/>
          </a:xfrm>
        </p:spPr>
        <p:txBody>
          <a:bodyPr anchor="t"/>
          <a:lstStyle>
            <a:lvl1pPr algn="ctr">
              <a:defRPr sz="5400" b="0" cap="all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3" y="3500438"/>
            <a:ext cx="10363199" cy="6143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06.12.2023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06.12.2023</a:t>
            </a:fld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599" y="173332"/>
            <a:ext cx="10972799" cy="801710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>
          <a:xfrm>
            <a:off x="609599" y="1143000"/>
            <a:ext cx="5359399" cy="5072063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quarter" idx="14"/>
          </p:nvPr>
        </p:nvSpPr>
        <p:spPr>
          <a:xfrm>
            <a:off x="6222999" y="1143000"/>
            <a:ext cx="5359399" cy="5072063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олько заголовок" type="titleOnly" preserve="1">
  <p:cSld name="Только заголовок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bg1">
                  <a:lumMod val="50000"/>
                  <a:alpha val="67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51" name="Заголовок 50"/>
          <p:cNvSpPr>
            <a:spLocks noGrp="1"/>
          </p:cNvSpPr>
          <p:nvPr>
            <p:ph type="title"/>
          </p:nvPr>
        </p:nvSpPr>
        <p:spPr>
          <a:xfrm>
            <a:off x="609599" y="173332"/>
            <a:ext cx="10972799" cy="801710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06.12.2023</a:t>
            </a:fld>
            <a:endParaRPr lang="ru-RU" alt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ru-RU" alt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ы" type="tbl" preserve="1">
  <p:cSld name="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9599" y="173332"/>
            <a:ext cx="10972799" cy="801710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6" name="Таблица 5"/>
          <p:cNvSpPr>
            <a:spLocks noGrp="1" noTextEdit="1"/>
          </p:cNvSpPr>
          <p:nvPr>
            <p:ph type="tbl" sz="quarter" idx="13"/>
          </p:nvPr>
        </p:nvSpPr>
        <p:spPr>
          <a:xfrm>
            <a:off x="608037" y="1300163"/>
            <a:ext cx="10972799" cy="4889622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ru-RU" altLang="en-US"/>
              <a:t>Вставка таблицы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06.12.2023</a:t>
            </a:fld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Четыре объекта" type="fourObj" preserve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73332"/>
            <a:ext cx="10972799" cy="801710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quarter" idx="13"/>
          </p:nvPr>
        </p:nvSpPr>
        <p:spPr>
          <a:xfrm>
            <a:off x="609599" y="1143000"/>
            <a:ext cx="5333998" cy="2466975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quarter" idx="14"/>
          </p:nvPr>
        </p:nvSpPr>
        <p:spPr>
          <a:xfrm>
            <a:off x="6248401" y="1143000"/>
            <a:ext cx="5333998" cy="2466975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17" name="Объект 16"/>
          <p:cNvSpPr>
            <a:spLocks noGrp="1"/>
          </p:cNvSpPr>
          <p:nvPr>
            <p:ph sz="quarter" idx="15"/>
          </p:nvPr>
        </p:nvSpPr>
        <p:spPr>
          <a:xfrm>
            <a:off x="609599" y="3743327"/>
            <a:ext cx="5333998" cy="2466975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18" name="Объект 17"/>
          <p:cNvSpPr>
            <a:spLocks noGrp="1"/>
          </p:cNvSpPr>
          <p:nvPr>
            <p:ph sz="quarter" idx="16"/>
          </p:nvPr>
        </p:nvSpPr>
        <p:spPr>
          <a:xfrm>
            <a:off x="6248401" y="3743327"/>
            <a:ext cx="5333998" cy="2466975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06.12.2023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TextEdit="1"/>
          </p:cNvSpPr>
          <p:nvPr>
            <p:ph type="pic" idx="1"/>
          </p:nvPr>
        </p:nvSpPr>
        <p:spPr>
          <a:xfrm>
            <a:off x="2685858" y="1300163"/>
            <a:ext cx="6722917" cy="3910012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ru-RU" altLang="en-US"/>
              <a:t>Вставка картинки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85858" y="5214950"/>
            <a:ext cx="6722917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06.12.2023</a:t>
            </a:fld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599" y="173332"/>
            <a:ext cx="10972799" cy="801710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Сплошной фон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000108"/>
            <a:ext cx="12191999" cy="5857892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lumMod val="60000"/>
                  <a:lumOff val="40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bg1">
                  <a:lumMod val="20000"/>
                  <a:lumOff val="80000"/>
                  <a:alpha val="0"/>
                </a:schemeClr>
              </a:gs>
              <a:gs pos="50000">
                <a:schemeClr val="bg1">
                  <a:lumMod val="20000"/>
                  <a:lumOff val="80000"/>
                </a:schemeClr>
              </a:gs>
              <a:gs pos="100000">
                <a:schemeClr val="bg1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73332"/>
            <a:ext cx="10972799" cy="801710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99" y="1214422"/>
            <a:ext cx="10972799" cy="4913973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06.12.2023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ransition/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4000" b="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914400" rtl="0" eaLnBrk="1" latinLnBrk="1" hangingPunct="1">
        <a:spcBef>
          <a:spcPct val="20000"/>
        </a:spcBef>
        <a:buClr>
          <a:schemeClr val="accent1">
            <a:lumMod val="50000"/>
          </a:schemeClr>
        </a:buClr>
        <a:buSzPct val="100000"/>
        <a:buFont typeface="Wingdings"/>
        <a:buChar char="§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31825" indent="-269875" algn="l" defTabSz="914400" rtl="0" eaLnBrk="1" latinLnBrk="1" hangingPunct="1">
        <a:spcBef>
          <a:spcPct val="20000"/>
        </a:spcBef>
        <a:buClr>
          <a:schemeClr val="accent1">
            <a:lumMod val="50000"/>
          </a:schemeClr>
        </a:buClr>
        <a:buSzPct val="100000"/>
        <a:buFont typeface="Wingdings"/>
        <a:buChar char="§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990600" indent="-276225" algn="l" defTabSz="914400" rtl="0" eaLnBrk="1" latinLnBrk="1" hangingPunct="1">
        <a:spcBef>
          <a:spcPct val="20000"/>
        </a:spcBef>
        <a:buClr>
          <a:schemeClr val="accent1">
            <a:lumMod val="50000"/>
          </a:schemeClr>
        </a:buClr>
        <a:buSzPct val="100000"/>
        <a:buFont typeface="Wingdings"/>
        <a:buChar char="§"/>
        <a:tabLst>
          <a:tab pos="990600" algn="l"/>
        </a:tabLst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349375" indent="-273050" algn="l" defTabSz="914400" rtl="0" eaLnBrk="1" latinLnBrk="1" hangingPunct="1">
        <a:spcBef>
          <a:spcPct val="20000"/>
        </a:spcBef>
        <a:buClr>
          <a:schemeClr val="accent1">
            <a:lumMod val="50000"/>
          </a:schemeClr>
        </a:buClr>
        <a:buSzPct val="100000"/>
        <a:buFont typeface="Arial"/>
        <a:buChar char="–"/>
        <a:defRPr sz="16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1698625" indent="-260350" algn="l" defTabSz="881063" rtl="0" eaLnBrk="1" latinLnBrk="1" hangingPunct="1">
        <a:spcBef>
          <a:spcPct val="20000"/>
        </a:spcBef>
        <a:buClr>
          <a:schemeClr val="accent1">
            <a:lumMod val="50000"/>
          </a:schemeClr>
        </a:buClr>
        <a:buSzPct val="100000"/>
        <a:buFont typeface="Arial"/>
        <a:buChar char="«"/>
        <a:defRPr lang="ko-KR" altLang="en-US" sz="1600" kern="1200" dirty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057400" indent="-266700" algn="l" defTabSz="914400" rtl="0" eaLnBrk="1" latinLnBrk="1" hangingPunct="1">
        <a:spcBef>
          <a:spcPct val="20000"/>
        </a:spcBef>
        <a:buClr>
          <a:schemeClr val="accent1">
            <a:lumMod val="50000"/>
          </a:schemeClr>
        </a:buClr>
        <a:buFont typeface="Arial"/>
        <a:buChar char="«"/>
        <a:defRPr sz="1600" kern="1200">
          <a:solidFill>
            <a:schemeClr val="accent1">
              <a:lumMod val="50000"/>
            </a:schemeClr>
          </a:solidFill>
          <a:latin typeface="+mn-ea"/>
          <a:ea typeface="+mn-ea"/>
          <a:cs typeface="+mn-cs"/>
        </a:defRPr>
      </a:lvl6pPr>
      <a:lvl7pPr marL="2416175" indent="-263525" algn="l" defTabSz="914400" rtl="0" eaLnBrk="1" latinLnBrk="1" hangingPunct="1">
        <a:spcBef>
          <a:spcPct val="20000"/>
        </a:spcBef>
        <a:buClr>
          <a:schemeClr val="accent1">
            <a:lumMod val="50000"/>
          </a:schemeClr>
        </a:buClr>
        <a:buFont typeface="Arial"/>
        <a:buChar char="«"/>
        <a:defRPr sz="1600" kern="1200">
          <a:solidFill>
            <a:schemeClr val="accent1">
              <a:lumMod val="50000"/>
            </a:schemeClr>
          </a:solidFill>
          <a:latin typeface="+mn-ea"/>
          <a:ea typeface="+mn-ea"/>
          <a:cs typeface="+mn-cs"/>
        </a:defRPr>
      </a:lvl7pPr>
      <a:lvl8pPr marL="2776538" indent="-261938" algn="l" defTabSz="914400" rtl="0" eaLnBrk="1" latinLnBrk="1" hangingPunct="1">
        <a:spcBef>
          <a:spcPct val="20000"/>
        </a:spcBef>
        <a:buClr>
          <a:schemeClr val="accent1">
            <a:lumMod val="50000"/>
          </a:schemeClr>
        </a:buClr>
        <a:buFont typeface="Arial"/>
        <a:buChar char="«"/>
        <a:defRPr sz="1600" kern="1200">
          <a:solidFill>
            <a:schemeClr val="accent1">
              <a:lumMod val="50000"/>
            </a:schemeClr>
          </a:solidFill>
          <a:latin typeface="+mn-ea"/>
          <a:ea typeface="+mn-ea"/>
          <a:cs typeface="+mn-cs"/>
        </a:defRPr>
      </a:lvl8pPr>
      <a:lvl9pPr marL="3135313" indent="-261938" algn="l" defTabSz="914400" rtl="0" eaLnBrk="1" latinLnBrk="1" hangingPunct="1">
        <a:spcBef>
          <a:spcPct val="20000"/>
        </a:spcBef>
        <a:buClr>
          <a:schemeClr val="accent1">
            <a:lumMod val="50000"/>
          </a:schemeClr>
        </a:buClr>
        <a:buFont typeface="Arial"/>
        <a:buChar char="«"/>
        <a:defRPr sz="1600" kern="1200">
          <a:solidFill>
            <a:schemeClr val="accent1">
              <a:lumMod val="50000"/>
            </a:schemeClr>
          </a:solidFill>
          <a:latin typeface="+mn-ea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ussia-karta.ru/knjazhpogostskij-rajon.htm" TargetMode="External"/><Relationship Id="rId2" Type="http://schemas.openxmlformats.org/officeDocument/2006/relationships/hyperlink" Target="http://cultmap.nbrkomi.ru/ru/page/Folklor.Geroi_komi_legend_i_predani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mvacbs.ru/page/zametki_kraeveda.komi_legendy_i_predaniya.yirkap___geroy_predaniy_vymskih_komi/" TargetMode="External"/><Relationship Id="rId5" Type="http://schemas.openxmlformats.org/officeDocument/2006/relationships/hyperlink" Target="https://www.google.com/search?q=%D0%BA%D0%B0%D1%80%D1%82%D0%B8%D0%BD%D0%BA%D0%B8&amp;hl=ru&amp;sxsrf=ALeKk00g2DpkYVayKr9UI16B8G4a7BxshA:1613384919952&amp;source=lnms&amp;tbm=isch&amp;sa=X&amp;ved=2ahUKEwivh6iY1-vuAhVLw4sKHRf2CK4Q_AUoAXoECBQQAw&amp;biw=1536&amp;bih=698" TargetMode="External"/><Relationship Id="rId4" Type="http://schemas.openxmlformats.org/officeDocument/2006/relationships/hyperlink" Target="http://www.mrk11.ru/page/main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142965" y="1902272"/>
            <a:ext cx="10363199" cy="1814767"/>
          </a:xfrm>
        </p:spPr>
        <p:txBody>
          <a:bodyPr/>
          <a:lstStyle/>
          <a:p>
            <a:pPr algn="ctr">
              <a:defRPr/>
            </a:pPr>
            <a:r>
              <a:rPr lang="ru-RU" altLang="en-US" sz="3600" dirty="0">
                <a:solidFill>
                  <a:schemeClr val="bg1"/>
                </a:solidFill>
              </a:rPr>
              <a:t>Тема</a:t>
            </a:r>
            <a:r>
              <a:rPr lang="ru-RU" altLang="en-US" sz="3600" dirty="0" smtClean="0">
                <a:solidFill>
                  <a:schemeClr val="bg1"/>
                </a:solidFill>
              </a:rPr>
              <a:t>: «</a:t>
            </a:r>
            <a:r>
              <a:rPr lang="ru-RU" altLang="en-US" sz="3600" b="1" dirty="0" smtClean="0">
                <a:solidFill>
                  <a:schemeClr val="bg1"/>
                </a:solidFill>
              </a:rPr>
              <a:t>Моя </a:t>
            </a:r>
            <a:r>
              <a:rPr lang="ru-RU" altLang="en-US" sz="3600" b="1" dirty="0">
                <a:solidFill>
                  <a:schemeClr val="bg1"/>
                </a:solidFill>
              </a:rPr>
              <a:t>малая </a:t>
            </a:r>
            <a:r>
              <a:rPr lang="ru-RU" altLang="en-US" sz="3600" b="1" dirty="0" smtClean="0">
                <a:solidFill>
                  <a:schemeClr val="bg1"/>
                </a:solidFill>
              </a:rPr>
              <a:t>родина </a:t>
            </a:r>
            <a:r>
              <a:rPr lang="en-US" altLang="ru-RU" sz="3600" b="1" dirty="0" smtClean="0">
                <a:solidFill>
                  <a:schemeClr val="bg1"/>
                </a:solidFill>
              </a:rPr>
              <a:t>–</a:t>
            </a:r>
            <a:r>
              <a:rPr lang="ru-RU" altLang="en-US" sz="3600" b="1" dirty="0" smtClean="0">
                <a:solidFill>
                  <a:schemeClr val="bg1"/>
                </a:solidFill>
              </a:rPr>
              <a:t> </a:t>
            </a:r>
            <a:br>
              <a:rPr lang="ru-RU" altLang="en-US" sz="3600" b="1" dirty="0" smtClean="0">
                <a:solidFill>
                  <a:schemeClr val="bg1"/>
                </a:solidFill>
              </a:rPr>
            </a:br>
            <a:r>
              <a:rPr lang="ru-RU" altLang="en-US" sz="3600" b="1" dirty="0" err="1" smtClean="0">
                <a:solidFill>
                  <a:schemeClr val="bg1"/>
                </a:solidFill>
              </a:rPr>
              <a:t>Княжпогостский</a:t>
            </a:r>
            <a:r>
              <a:rPr lang="ru-RU" altLang="en-US" sz="3600" b="1" dirty="0" smtClean="0">
                <a:solidFill>
                  <a:schemeClr val="bg1"/>
                </a:solidFill>
              </a:rPr>
              <a:t> район»</a:t>
            </a:r>
            <a:r>
              <a:rPr lang="ru-RU" altLang="en-US" sz="3600" b="1" dirty="0">
                <a:solidFill>
                  <a:schemeClr val="bg1"/>
                </a:solidFill>
              </a:rPr>
              <a:t/>
            </a:r>
            <a:br>
              <a:rPr lang="ru-RU" altLang="en-US" sz="3600" b="1" dirty="0">
                <a:solidFill>
                  <a:schemeClr val="bg1"/>
                </a:solidFill>
              </a:rPr>
            </a:br>
            <a:endParaRPr lang="ru-RU" altLang="en-US" sz="3600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22461" y="3356990"/>
            <a:ext cx="4474034" cy="2016253"/>
          </a:xfrm>
        </p:spPr>
        <p:txBody>
          <a:bodyPr/>
          <a:lstStyle/>
          <a:p>
            <a:pPr algn="l">
              <a:defRPr/>
            </a:pPr>
            <a:r>
              <a:rPr lang="ru-RU" altLang="en-US" sz="2400" dirty="0" smtClean="0">
                <a:solidFill>
                  <a:schemeClr val="bg1"/>
                </a:solidFill>
              </a:rPr>
              <a:t>Автор-учитель истории</a:t>
            </a:r>
          </a:p>
          <a:p>
            <a:pPr algn="l">
              <a:defRPr/>
            </a:pPr>
            <a:r>
              <a:rPr lang="ru-RU" altLang="en-US" sz="2400" dirty="0" smtClean="0">
                <a:solidFill>
                  <a:schemeClr val="bg1"/>
                </a:solidFill>
              </a:rPr>
              <a:t>МБОУ «СОШ» </a:t>
            </a:r>
            <a:r>
              <a:rPr lang="ru-RU" altLang="en-US" sz="2400" dirty="0" err="1" smtClean="0">
                <a:solidFill>
                  <a:schemeClr val="bg1"/>
                </a:solidFill>
              </a:rPr>
              <a:t>пгт</a:t>
            </a:r>
            <a:r>
              <a:rPr lang="ru-RU" altLang="en-US" sz="2400" dirty="0" smtClean="0">
                <a:solidFill>
                  <a:schemeClr val="bg1"/>
                </a:solidFill>
              </a:rPr>
              <a:t> </a:t>
            </a:r>
            <a:r>
              <a:rPr lang="ru-RU" altLang="en-US" sz="2400" dirty="0" err="1" smtClean="0">
                <a:solidFill>
                  <a:schemeClr val="bg1"/>
                </a:solidFill>
              </a:rPr>
              <a:t>Синдор</a:t>
            </a:r>
            <a:endParaRPr lang="ru-RU" altLang="en-US" sz="2400" dirty="0">
              <a:solidFill>
                <a:schemeClr val="bg1"/>
              </a:solidFill>
            </a:endParaRPr>
          </a:p>
          <a:p>
            <a:pPr algn="l">
              <a:defRPr/>
            </a:pPr>
            <a:r>
              <a:rPr lang="ru-RU" altLang="en-US" sz="2400" dirty="0" smtClean="0">
                <a:solidFill>
                  <a:schemeClr val="bg1"/>
                </a:solidFill>
              </a:rPr>
              <a:t>Чумакова</a:t>
            </a:r>
            <a:r>
              <a:rPr lang="ru-RU" altLang="en-US" sz="2400" dirty="0">
                <a:solidFill>
                  <a:schemeClr val="bg1"/>
                </a:solidFill>
              </a:rPr>
              <a:t> </a:t>
            </a:r>
            <a:r>
              <a:rPr lang="ru-RU" altLang="en-US" sz="2400" dirty="0" smtClean="0">
                <a:solidFill>
                  <a:schemeClr val="bg1"/>
                </a:solidFill>
              </a:rPr>
              <a:t> Елена </a:t>
            </a:r>
            <a:r>
              <a:rPr lang="ru-RU" altLang="en-US" sz="2400" dirty="0">
                <a:solidFill>
                  <a:schemeClr val="bg1"/>
                </a:solidFill>
              </a:rPr>
              <a:t>Леонидовна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4384" y="5589300"/>
            <a:ext cx="2795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400" dirty="0" err="1" smtClean="0">
                <a:solidFill>
                  <a:srgbClr val="000000"/>
                </a:solidFill>
              </a:rPr>
              <a:t>Синдор</a:t>
            </a:r>
            <a:endParaRPr lang="ru-RU" altLang="en-US" sz="2400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altLang="ru-RU" sz="2400" dirty="0" smtClean="0">
                <a:solidFill>
                  <a:srgbClr val="000000"/>
                </a:solidFill>
              </a:rPr>
              <a:t>202</a:t>
            </a:r>
            <a:r>
              <a:rPr lang="ru-RU" altLang="ru-RU" sz="2400" dirty="0" smtClean="0">
                <a:solidFill>
                  <a:srgbClr val="000000"/>
                </a:solidFill>
              </a:rPr>
              <a:t>3</a:t>
            </a:r>
            <a:r>
              <a:rPr lang="ru-RU" altLang="en-US" sz="2400" dirty="0" smtClean="0">
                <a:solidFill>
                  <a:srgbClr val="000000"/>
                </a:solidFill>
              </a:rPr>
              <a:t> </a:t>
            </a:r>
            <a:endParaRPr lang="ru-RU" alt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en-US" dirty="0">
                <a:solidFill>
                  <a:srgbClr val="FF0000"/>
                </a:solidFill>
              </a:rPr>
              <a:t>Комплексный заказник - </a:t>
            </a:r>
            <a:r>
              <a:rPr lang="ru-RU" altLang="en-US" dirty="0" err="1">
                <a:solidFill>
                  <a:srgbClr val="FF0000"/>
                </a:solidFill>
              </a:rPr>
              <a:t>Синдорское</a:t>
            </a:r>
            <a:r>
              <a:rPr lang="ru-RU" altLang="en-US" dirty="0">
                <a:solidFill>
                  <a:srgbClr val="FF0000"/>
                </a:solidFill>
              </a:rPr>
              <a:t> озеро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214422"/>
            <a:ext cx="11103181" cy="4913973"/>
          </a:xfrm>
        </p:spPr>
        <p:txBody>
          <a:bodyPr/>
          <a:lstStyle/>
          <a:p>
            <a:pPr>
              <a:defRPr/>
            </a:pPr>
            <a:r>
              <a:rPr lang="ru-RU" altLang="en-US" dirty="0" err="1"/>
              <a:t>Синдорское</a:t>
            </a:r>
            <a:r>
              <a:rPr lang="ru-RU" altLang="en-US" dirty="0"/>
              <a:t>, таёжное, реликтовое озеро, длина около 12 км, ширина </a:t>
            </a:r>
            <a:r>
              <a:rPr lang="en-US" altLang="ru-RU" dirty="0"/>
              <a:t>-</a:t>
            </a:r>
            <a:r>
              <a:rPr lang="ru-RU" altLang="en-US" dirty="0"/>
              <a:t> 2 </a:t>
            </a:r>
            <a:r>
              <a:rPr lang="en-US" altLang="ru-RU" dirty="0"/>
              <a:t>-</a:t>
            </a:r>
            <a:r>
              <a:rPr lang="ru-RU" altLang="en-US" dirty="0"/>
              <a:t> 4 км, площадь — 28,5 км², средняя глубина 1,5 м. Расположено в </a:t>
            </a:r>
            <a:r>
              <a:rPr lang="ru-RU" altLang="en-US" dirty="0" err="1" smtClean="0"/>
              <a:t>бассей</a:t>
            </a:r>
            <a:r>
              <a:rPr lang="ru-RU" altLang="en-US" dirty="0" smtClean="0"/>
              <a:t>-не </a:t>
            </a:r>
            <a:r>
              <a:rPr lang="ru-RU" altLang="en-US" dirty="0"/>
              <a:t>реки </a:t>
            </a:r>
            <a:r>
              <a:rPr lang="ru-RU" altLang="en-US" dirty="0" err="1"/>
              <a:t>Вымь</a:t>
            </a:r>
            <a:r>
              <a:rPr lang="ru-RU" altLang="en-US" dirty="0"/>
              <a:t> в 13 км к юго-востоку от железнодорожной станции </a:t>
            </a:r>
            <a:r>
              <a:rPr lang="ru-RU" altLang="en-US" dirty="0" err="1" smtClean="0"/>
              <a:t>Синдор</a:t>
            </a:r>
            <a:r>
              <a:rPr lang="ru-RU" altLang="en-US" dirty="0" smtClean="0"/>
              <a:t>. Представляет </a:t>
            </a:r>
            <a:r>
              <a:rPr lang="ru-RU" altLang="en-US" dirty="0"/>
              <a:t>собой остаток обширного древнего водоёма, богато </a:t>
            </a:r>
            <a:r>
              <a:rPr lang="ru-RU" altLang="en-US" dirty="0" err="1" smtClean="0"/>
              <a:t>органи</a:t>
            </a:r>
            <a:r>
              <a:rPr lang="ru-RU" altLang="en-US" dirty="0" smtClean="0"/>
              <a:t>-кой. В </a:t>
            </a:r>
            <a:r>
              <a:rPr lang="ru-RU" altLang="en-US" dirty="0"/>
              <a:t>озере обитают: окунь, плотва, ёрш, щука, язь, карась, налим.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703450" y="3131450"/>
            <a:ext cx="3995928" cy="29969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032130" y="3131450"/>
            <a:ext cx="3433571" cy="32152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en-US" dirty="0">
                <a:solidFill>
                  <a:srgbClr val="FF0000"/>
                </a:solidFill>
              </a:rPr>
              <a:t>Памятники истории и культуры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124680"/>
            <a:ext cx="11247201" cy="5003715"/>
          </a:xfrm>
        </p:spPr>
        <p:txBody>
          <a:bodyPr/>
          <a:lstStyle/>
          <a:p>
            <a:pPr>
              <a:defRPr/>
            </a:pPr>
            <a:r>
              <a:rPr lang="ru-RU" altLang="en-US" dirty="0"/>
              <a:t>Сегодня в районе 135 памятников истории и культуры. Среди них пять </a:t>
            </a:r>
            <a:r>
              <a:rPr lang="ru-RU" altLang="en-US" dirty="0" err="1" smtClean="0"/>
              <a:t>хра-мов</a:t>
            </a:r>
            <a:r>
              <a:rPr lang="ru-RU" altLang="en-US" dirty="0"/>
              <a:t>, находящихся под охраной государства, памятники боевой и трудовой славы, истории и археологии.</a:t>
            </a:r>
          </a:p>
          <a:p>
            <a:pPr>
              <a:defRPr/>
            </a:pPr>
            <a:r>
              <a:rPr lang="ru-RU" altLang="en-US" dirty="0"/>
              <a:t>В 2005 году </a:t>
            </a:r>
            <a:r>
              <a:rPr lang="ru-RU" altLang="en-US" dirty="0" smtClean="0"/>
              <a:t>были открыты </a:t>
            </a:r>
            <a:r>
              <a:rPr lang="ru-RU" altLang="en-US" dirty="0"/>
              <a:t>два новых памятника - Мемориал жертвам репрессий в городе </a:t>
            </a:r>
            <a:r>
              <a:rPr lang="ru-RU" altLang="en-US" dirty="0" err="1"/>
              <a:t>Емва</a:t>
            </a:r>
            <a:r>
              <a:rPr lang="ru-RU" altLang="en-US" dirty="0"/>
              <a:t> и Памятник воинской славы в поселке </a:t>
            </a:r>
            <a:r>
              <a:rPr lang="ru-RU" altLang="en-US" dirty="0" err="1"/>
              <a:t>Синдор</a:t>
            </a:r>
            <a:r>
              <a:rPr lang="ru-RU" altLang="en-US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70406" y="3429000"/>
            <a:ext cx="3973449" cy="2747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6861" y="6176812"/>
            <a:ext cx="4320541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>
                <a:solidFill>
                  <a:schemeClr val="bg1"/>
                </a:solidFill>
              </a:rPr>
              <a:t>Мемориал жертвам репрессий</a:t>
            </a:r>
            <a:r>
              <a:rPr lang="en-US" altLang="ru-RU">
                <a:solidFill>
                  <a:schemeClr val="bg1"/>
                </a:solidFill>
              </a:rPr>
              <a:t>,</a:t>
            </a:r>
            <a:r>
              <a:rPr lang="ru-RU" altLang="en-US">
                <a:solidFill>
                  <a:schemeClr val="bg1"/>
                </a:solidFill>
              </a:rPr>
              <a:t> г</a:t>
            </a:r>
            <a:r>
              <a:rPr lang="en-US" altLang="ru-RU">
                <a:solidFill>
                  <a:schemeClr val="bg1"/>
                </a:solidFill>
              </a:rPr>
              <a:t>.</a:t>
            </a:r>
            <a:r>
              <a:rPr lang="ru-RU" altLang="en-US">
                <a:solidFill>
                  <a:schemeClr val="bg1"/>
                </a:solidFill>
              </a:rPr>
              <a:t> Емва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6350"/>
          <a:stretch>
            <a:fillRect/>
          </a:stretch>
        </p:blipFill>
        <p:spPr>
          <a:xfrm>
            <a:off x="6528054" y="3256457"/>
            <a:ext cx="3854525" cy="29203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3036" y="6181237"/>
            <a:ext cx="4464560" cy="361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/>
              <a:t> </a:t>
            </a:r>
            <a:r>
              <a:rPr lang="ru-RU" altLang="en-US">
                <a:solidFill>
                  <a:schemeClr val="bg1"/>
                </a:solidFill>
              </a:rPr>
              <a:t>Памятник воинской славы</a:t>
            </a:r>
            <a:r>
              <a:rPr lang="en-US" altLang="ru-RU">
                <a:solidFill>
                  <a:schemeClr val="bg1"/>
                </a:solidFill>
              </a:rPr>
              <a:t>,</a:t>
            </a:r>
            <a:r>
              <a:rPr lang="ru-RU" altLang="en-US">
                <a:solidFill>
                  <a:schemeClr val="bg1"/>
                </a:solidFill>
              </a:rPr>
              <a:t> пгт</a:t>
            </a:r>
            <a:r>
              <a:rPr lang="en-US" altLang="ru-RU">
                <a:solidFill>
                  <a:schemeClr val="bg1"/>
                </a:solidFill>
              </a:rPr>
              <a:t>.</a:t>
            </a:r>
            <a:r>
              <a:rPr lang="ru-RU" altLang="en-US">
                <a:solidFill>
                  <a:schemeClr val="bg1"/>
                </a:solidFill>
              </a:rPr>
              <a:t> Синдор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en-US" dirty="0">
                <a:solidFill>
                  <a:srgbClr val="FF0000"/>
                </a:solidFill>
              </a:rPr>
              <a:t>Фольклор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052670"/>
            <a:ext cx="11103103" cy="5075725"/>
          </a:xfrm>
        </p:spPr>
        <p:txBody>
          <a:bodyPr/>
          <a:lstStyle/>
          <a:p>
            <a:pPr>
              <a:defRPr/>
            </a:pPr>
            <a:r>
              <a:rPr lang="ru-RU" altLang="en-US" dirty="0"/>
              <a:t>С</a:t>
            </a:r>
            <a:r>
              <a:rPr lang="ru-RU" altLang="en-US" dirty="0" smtClean="0"/>
              <a:t> </a:t>
            </a:r>
            <a:r>
              <a:rPr lang="ru-RU" altLang="en-US" dirty="0" err="1"/>
              <a:t>Княжпогостским</a:t>
            </a:r>
            <a:r>
              <a:rPr lang="ru-RU" altLang="en-US" dirty="0"/>
              <a:t> районом </a:t>
            </a:r>
            <a:r>
              <a:rPr lang="ru-RU" altLang="en-US" dirty="0" smtClean="0"/>
              <a:t>связаны </a:t>
            </a:r>
            <a:r>
              <a:rPr lang="ru-RU" altLang="en-US" dirty="0"/>
              <a:t>некоторые фольклорные предания</a:t>
            </a:r>
            <a:r>
              <a:rPr lang="en-US" altLang="ru-RU" dirty="0"/>
              <a:t>.</a:t>
            </a:r>
            <a:r>
              <a:rPr lang="ru-RU" altLang="en-US" dirty="0"/>
              <a:t> </a:t>
            </a:r>
            <a:endParaRPr lang="ru-RU" altLang="en-US" dirty="0" smtClean="0"/>
          </a:p>
          <a:p>
            <a:pPr>
              <a:defRPr/>
            </a:pPr>
            <a:r>
              <a:rPr lang="ru-RU" altLang="en-US" dirty="0" smtClean="0"/>
              <a:t>Так</a:t>
            </a:r>
            <a:r>
              <a:rPr lang="en-US" altLang="ru-RU" dirty="0"/>
              <a:t>,</a:t>
            </a:r>
            <a:r>
              <a:rPr lang="ru-RU" altLang="en-US" dirty="0"/>
              <a:t> например</a:t>
            </a:r>
            <a:r>
              <a:rPr lang="en-US" altLang="ru-RU" dirty="0"/>
              <a:t>,</a:t>
            </a:r>
            <a:r>
              <a:rPr lang="ru-RU" altLang="en-US" dirty="0"/>
              <a:t> предание </a:t>
            </a:r>
            <a:r>
              <a:rPr lang="ru-RU" altLang="en-US" dirty="0" smtClean="0"/>
              <a:t>об </a:t>
            </a:r>
            <a:r>
              <a:rPr lang="ru-RU" altLang="en-US" dirty="0"/>
              <a:t>“</a:t>
            </a:r>
            <a:r>
              <a:rPr lang="ru-RU" altLang="en-US" dirty="0" err="1" smtClean="0"/>
              <a:t>Йиркапе</a:t>
            </a:r>
            <a:r>
              <a:rPr lang="ru-RU" altLang="en-US" dirty="0" smtClean="0"/>
              <a:t> </a:t>
            </a:r>
            <a:r>
              <a:rPr lang="ru-RU" altLang="en-US" dirty="0"/>
              <a:t>и </a:t>
            </a:r>
            <a:r>
              <a:rPr lang="ru-RU" altLang="en-US" dirty="0" smtClean="0"/>
              <a:t>волшебных лыжах” </a:t>
            </a:r>
            <a:r>
              <a:rPr lang="ru-RU" altLang="en-US" dirty="0"/>
              <a:t>о том как </a:t>
            </a:r>
            <a:r>
              <a:rPr lang="ru-RU" altLang="en-US" dirty="0" err="1" smtClean="0"/>
              <a:t>Йир</a:t>
            </a:r>
            <a:r>
              <a:rPr lang="ru-RU" altLang="en-US" dirty="0" smtClean="0"/>
              <a:t>-кап </a:t>
            </a:r>
            <a:r>
              <a:rPr lang="ru-RU" altLang="en-US" dirty="0"/>
              <a:t>повстречал Лешего-</a:t>
            </a:r>
            <a:r>
              <a:rPr lang="ru-RU" altLang="en-US" dirty="0" err="1"/>
              <a:t>Вöрса</a:t>
            </a:r>
            <a:r>
              <a:rPr lang="ru-RU" altLang="en-US" dirty="0"/>
              <a:t> и </a:t>
            </a:r>
            <a:r>
              <a:rPr lang="ru-RU" altLang="en-US" dirty="0" smtClean="0"/>
              <a:t>Водяного-</a:t>
            </a:r>
            <a:r>
              <a:rPr lang="ru-RU" altLang="en-US" dirty="0" err="1" smtClean="0"/>
              <a:t>Васа</a:t>
            </a:r>
            <a:r>
              <a:rPr lang="ru-RU" altLang="en-US" dirty="0" smtClean="0"/>
              <a:t> (</a:t>
            </a:r>
            <a:r>
              <a:rPr lang="en-US" altLang="en-US" sz="1800" dirty="0" smtClean="0"/>
              <a:t>http</a:t>
            </a:r>
            <a:r>
              <a:rPr lang="en-US" altLang="en-US" sz="1800" dirty="0"/>
              <a:t>://www.emvacbs.ru/page/zametki_kraeveda.komi_legendy_i_predaniya.yirkap___geroy_predaniy_vymskih_komi</a:t>
            </a:r>
            <a:r>
              <a:rPr lang="en-US" altLang="en-US" dirty="0"/>
              <a:t>/</a:t>
            </a:r>
            <a:r>
              <a:rPr lang="en-US" altLang="ru-RU" dirty="0" smtClean="0"/>
              <a:t>.</a:t>
            </a:r>
            <a:endParaRPr lang="en-US" alt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4427220" y="2588894"/>
            <a:ext cx="3337560" cy="40073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09599" y="2588894"/>
            <a:ext cx="2823141" cy="3936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613735" y="2588893"/>
            <a:ext cx="3098967" cy="4120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en-US" dirty="0">
                <a:solidFill>
                  <a:srgbClr val="FF0000"/>
                </a:solidFill>
              </a:rPr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altLang="en-US" dirty="0" err="1"/>
              <a:t>Княжпогостский</a:t>
            </a:r>
            <a:r>
              <a:rPr lang="ru-RU" altLang="en-US" dirty="0"/>
              <a:t> </a:t>
            </a:r>
            <a:r>
              <a:rPr lang="ru-RU" altLang="en-US" dirty="0" smtClean="0"/>
              <a:t>район- </a:t>
            </a:r>
            <a:r>
              <a:rPr lang="ru-RU" altLang="en-US" dirty="0"/>
              <a:t>средний по </a:t>
            </a:r>
            <a:r>
              <a:rPr lang="ru-RU" altLang="en-US" dirty="0" smtClean="0"/>
              <a:t>размеру МР</a:t>
            </a:r>
            <a:r>
              <a:rPr lang="en-US" altLang="ru-RU" dirty="0" smtClean="0"/>
              <a:t>,</a:t>
            </a:r>
            <a:r>
              <a:rPr lang="ru-RU" altLang="en-US" dirty="0" smtClean="0"/>
              <a:t> если сравнивать </a:t>
            </a:r>
            <a:r>
              <a:rPr lang="ru-RU" altLang="en-US" dirty="0"/>
              <a:t>с </a:t>
            </a:r>
            <a:r>
              <a:rPr lang="ru-RU" altLang="en-US" dirty="0" err="1" smtClean="0"/>
              <a:t>други</a:t>
            </a:r>
            <a:r>
              <a:rPr lang="ru-RU" altLang="en-US" dirty="0" smtClean="0"/>
              <a:t>-ми районами</a:t>
            </a:r>
            <a:r>
              <a:rPr lang="en-US" altLang="ru-RU" dirty="0"/>
              <a:t>.</a:t>
            </a:r>
            <a:r>
              <a:rPr lang="ru-RU" altLang="en-US" dirty="0"/>
              <a:t> Он находится в центре </a:t>
            </a:r>
            <a:r>
              <a:rPr lang="ru-RU" altLang="en-US" dirty="0" smtClean="0"/>
              <a:t>Республики Коми. </a:t>
            </a:r>
          </a:p>
          <a:p>
            <a:pPr>
              <a:defRPr/>
            </a:pPr>
            <a:r>
              <a:rPr lang="ru-RU" altLang="en-US" dirty="0" err="1" smtClean="0"/>
              <a:t>Княжпогостский</a:t>
            </a:r>
            <a:r>
              <a:rPr lang="ru-RU" altLang="en-US" dirty="0" smtClean="0"/>
              <a:t> </a:t>
            </a:r>
            <a:r>
              <a:rPr lang="ru-RU" altLang="en-US" dirty="0"/>
              <a:t>район богат культурными </a:t>
            </a:r>
            <a:r>
              <a:rPr lang="ru-RU" altLang="en-US" dirty="0" smtClean="0"/>
              <a:t>памятниками и фольклорными традициями. </a:t>
            </a:r>
            <a:r>
              <a:rPr lang="ru-RU" altLang="ru-RU" dirty="0" smtClean="0"/>
              <a:t>МР богат </a:t>
            </a:r>
            <a:r>
              <a:rPr lang="ru-RU" altLang="en-US" dirty="0" smtClean="0"/>
              <a:t>полезными ископаемыми. В </a:t>
            </a:r>
            <a:r>
              <a:rPr lang="ru-RU" altLang="en-US" dirty="0"/>
              <a:t>нём находятся </a:t>
            </a:r>
            <a:r>
              <a:rPr lang="ru-RU" altLang="en-US" dirty="0" err="1" smtClean="0"/>
              <a:t>доста</a:t>
            </a:r>
            <a:r>
              <a:rPr lang="ru-RU" altLang="en-US" dirty="0" smtClean="0"/>
              <a:t>-</a:t>
            </a:r>
          </a:p>
          <a:p>
            <a:pPr marL="0" indent="0">
              <a:buNone/>
              <a:defRPr/>
            </a:pPr>
            <a:r>
              <a:rPr lang="ru-RU" altLang="en-US" dirty="0"/>
              <a:t> </a:t>
            </a:r>
            <a:r>
              <a:rPr lang="ru-RU" altLang="en-US" dirty="0" smtClean="0"/>
              <a:t>  точно </a:t>
            </a:r>
            <a:r>
              <a:rPr lang="ru-RU" altLang="en-US" dirty="0"/>
              <a:t>крупные </a:t>
            </a:r>
            <a:r>
              <a:rPr lang="ru-RU" altLang="en-US" dirty="0" smtClean="0"/>
              <a:t>предприятия</a:t>
            </a:r>
            <a:r>
              <a:rPr lang="en-US" altLang="ru-RU" dirty="0"/>
              <a:t>,</a:t>
            </a:r>
            <a:r>
              <a:rPr lang="ru-RU" altLang="en-US" dirty="0"/>
              <a:t> </a:t>
            </a:r>
            <a:r>
              <a:rPr lang="ru-RU" altLang="en-US" dirty="0" smtClean="0"/>
              <a:t>которые  </a:t>
            </a:r>
            <a:r>
              <a:rPr lang="ru-RU" altLang="en-US" dirty="0"/>
              <a:t>обеспечивает работу </a:t>
            </a:r>
            <a:r>
              <a:rPr lang="ru-RU" altLang="en-US" dirty="0" smtClean="0"/>
              <a:t>населению</a:t>
            </a:r>
            <a:r>
              <a:rPr lang="en-US" alt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591557" y="3248976"/>
            <a:ext cx="4224531" cy="31683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2117" y="4512183"/>
            <a:ext cx="4415788" cy="641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dirty="0" smtClean="0">
                <a:solidFill>
                  <a:schemeClr val="bg1"/>
                </a:solidFill>
              </a:rPr>
              <a:t>Административный </a:t>
            </a:r>
            <a:r>
              <a:rPr lang="ru-RU" altLang="en-US" dirty="0">
                <a:solidFill>
                  <a:schemeClr val="bg1"/>
                </a:solidFill>
              </a:rPr>
              <a:t>центр Республики </a:t>
            </a:r>
            <a:endParaRPr lang="ru-RU" altLang="en-US" dirty="0" smtClean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altLang="en-US" dirty="0" smtClean="0">
                <a:solidFill>
                  <a:schemeClr val="bg1"/>
                </a:solidFill>
              </a:rPr>
              <a:t>Коми </a:t>
            </a:r>
            <a:r>
              <a:rPr lang="en-US" altLang="ru-RU" dirty="0">
                <a:solidFill>
                  <a:schemeClr val="bg1"/>
                </a:solidFill>
              </a:rPr>
              <a:t>-</a:t>
            </a:r>
            <a:r>
              <a:rPr lang="ru-RU" altLang="en-US" dirty="0">
                <a:solidFill>
                  <a:schemeClr val="bg1"/>
                </a:solidFill>
              </a:rPr>
              <a:t> город </a:t>
            </a:r>
            <a:r>
              <a:rPr lang="ru-RU" altLang="en-US" dirty="0" err="1">
                <a:solidFill>
                  <a:schemeClr val="bg1"/>
                </a:solidFill>
              </a:rPr>
              <a:t>Емва</a:t>
            </a:r>
            <a:endParaRPr lang="ru-RU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en-US" dirty="0" smtClean="0">
                <a:solidFill>
                  <a:srgbClr val="FF0000"/>
                </a:solidFill>
              </a:rPr>
              <a:t>Источники информации</a:t>
            </a:r>
            <a:r>
              <a:rPr lang="en-US" altLang="ru-RU" dirty="0" smtClean="0">
                <a:solidFill>
                  <a:srgbClr val="FF0000"/>
                </a:solidFill>
              </a:rPr>
              <a:t>:</a:t>
            </a:r>
            <a:endParaRPr lang="en-US" alt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230" y="975042"/>
            <a:ext cx="10972799" cy="5153353"/>
          </a:xfrm>
        </p:spPr>
        <p:txBody>
          <a:bodyPr/>
          <a:lstStyle/>
          <a:p>
            <a:pPr>
              <a:defRPr/>
            </a:pPr>
            <a:r>
              <a:rPr lang="ru-RU" altLang="en-US" dirty="0"/>
              <a:t>Культурная карта Республики Коми </a:t>
            </a:r>
            <a:r>
              <a:rPr lang="en-US" altLang="ru-RU" dirty="0"/>
              <a:t>[</a:t>
            </a:r>
            <a:r>
              <a:rPr lang="ru-RU" altLang="en-US" dirty="0"/>
              <a:t>Электронный ресурс</a:t>
            </a:r>
            <a:r>
              <a:rPr lang="en-US" altLang="ru-RU" dirty="0"/>
              <a:t>]</a:t>
            </a:r>
            <a:r>
              <a:rPr lang="ru-RU" altLang="en-US" dirty="0"/>
              <a:t> </a:t>
            </a:r>
            <a:r>
              <a:rPr lang="en-US" altLang="ru-RU" dirty="0"/>
              <a:t>:</a:t>
            </a:r>
            <a:r>
              <a:rPr lang="ru-RU" altLang="en-US" dirty="0"/>
              <a:t> </a:t>
            </a:r>
            <a:r>
              <a:rPr lang="en-US" altLang="en-US" dirty="0">
                <a:hlinkClick r:id="rId2"/>
              </a:rPr>
              <a:t>http://cultmap.nbrkomi.ru/ru/page/Folklor.Geroi_komi_legend_i_predanii/</a:t>
            </a:r>
            <a:r>
              <a:rPr lang="ru-RU" altLang="en-US" dirty="0"/>
              <a:t> </a:t>
            </a:r>
          </a:p>
          <a:p>
            <a:pPr>
              <a:defRPr/>
            </a:pPr>
            <a:r>
              <a:rPr lang="ru-RU" altLang="en-US" dirty="0"/>
              <a:t>Карта </a:t>
            </a:r>
            <a:r>
              <a:rPr lang="ru-RU" altLang="en-US" dirty="0" err="1"/>
              <a:t>Княжпогостского</a:t>
            </a:r>
            <a:r>
              <a:rPr lang="ru-RU" altLang="en-US" dirty="0"/>
              <a:t> района </a:t>
            </a:r>
            <a:r>
              <a:rPr lang="en-US" altLang="ru-RU" dirty="0"/>
              <a:t>[</a:t>
            </a:r>
            <a:r>
              <a:rPr lang="ru-RU" altLang="en-US" dirty="0"/>
              <a:t>Электронный ресурс</a:t>
            </a:r>
            <a:r>
              <a:rPr lang="en-US" altLang="ru-RU" dirty="0"/>
              <a:t>]</a:t>
            </a:r>
            <a:r>
              <a:rPr lang="ru-RU" altLang="en-US" dirty="0"/>
              <a:t> </a:t>
            </a:r>
            <a:r>
              <a:rPr lang="en-US" altLang="ru-RU" dirty="0"/>
              <a:t>:</a:t>
            </a:r>
            <a:r>
              <a:rPr lang="ru-RU" altLang="en-US" dirty="0"/>
              <a:t> </a:t>
            </a:r>
            <a:r>
              <a:rPr lang="en-US" altLang="en-US" dirty="0">
                <a:hlinkClick r:id="rId3"/>
              </a:rPr>
              <a:t>http://russia-karta.ru/knjazhpogostskij-rajon.htm</a:t>
            </a:r>
            <a:r>
              <a:rPr lang="ru-RU" altLang="en-US" dirty="0"/>
              <a:t> </a:t>
            </a:r>
          </a:p>
          <a:p>
            <a:pPr>
              <a:defRPr/>
            </a:pPr>
            <a:r>
              <a:rPr lang="ru-RU" altLang="en-US" dirty="0" err="1"/>
              <a:t>Княжпогостский</a:t>
            </a:r>
            <a:r>
              <a:rPr lang="ru-RU" altLang="en-US" dirty="0"/>
              <a:t> муниципальный район Официальный сайт </a:t>
            </a:r>
            <a:r>
              <a:rPr lang="en-US" altLang="ru-RU" dirty="0"/>
              <a:t>[</a:t>
            </a:r>
            <a:r>
              <a:rPr lang="ru-RU" altLang="en-US" dirty="0"/>
              <a:t>Электронный ресурс</a:t>
            </a:r>
            <a:r>
              <a:rPr lang="en-US" altLang="ru-RU" dirty="0"/>
              <a:t>]</a:t>
            </a:r>
            <a:r>
              <a:rPr lang="ru-RU" altLang="en-US" dirty="0"/>
              <a:t> </a:t>
            </a:r>
            <a:r>
              <a:rPr lang="en-US" altLang="ru-RU" dirty="0"/>
              <a:t>:</a:t>
            </a:r>
            <a:r>
              <a:rPr lang="ru-RU" altLang="en-US" dirty="0"/>
              <a:t> </a:t>
            </a:r>
            <a:r>
              <a:rPr lang="en-US" altLang="en-US" dirty="0">
                <a:hlinkClick r:id="rId4"/>
              </a:rPr>
              <a:t>http://www.mrk11.ru/page/main/</a:t>
            </a:r>
            <a:r>
              <a:rPr lang="ru-RU" altLang="en-US" dirty="0"/>
              <a:t> </a:t>
            </a:r>
          </a:p>
          <a:p>
            <a:pPr>
              <a:defRPr/>
            </a:pPr>
            <a:r>
              <a:rPr lang="en-US" altLang="ru-RU" dirty="0"/>
              <a:t>Google </a:t>
            </a:r>
            <a:r>
              <a:rPr lang="ru-RU" altLang="en-US" dirty="0"/>
              <a:t>картинки </a:t>
            </a:r>
            <a:r>
              <a:rPr lang="en-US" altLang="ru-RU" dirty="0"/>
              <a:t>[</a:t>
            </a:r>
            <a:r>
              <a:rPr lang="ru-RU" altLang="en-US" dirty="0"/>
              <a:t>Электронный ресурс</a:t>
            </a:r>
            <a:r>
              <a:rPr lang="en-US" altLang="ru-RU" dirty="0"/>
              <a:t>]</a:t>
            </a:r>
            <a:r>
              <a:rPr lang="ru-RU" altLang="en-US" dirty="0"/>
              <a:t> </a:t>
            </a:r>
            <a:r>
              <a:rPr lang="en-US" altLang="ru-RU" dirty="0"/>
              <a:t>:</a:t>
            </a:r>
            <a:r>
              <a:rPr lang="ru-RU" altLang="en-US" dirty="0"/>
              <a:t> </a:t>
            </a:r>
            <a:r>
              <a:rPr lang="en-US" altLang="en-US" dirty="0">
                <a:hlinkClick r:id="rId5"/>
              </a:rPr>
              <a:t>https://www.google.com/search?q=%D0%BA%D0%B0%D1%80%D1%82%D0%B8%D0%BD%D0%BA%D0%B8&amp;hl=ru&amp;sxsrf=ALeKk00g2DpkYVayKr9UI16B8G4a7BxshA:1613384919952&amp;source=lnms&amp;tbm=isch&amp;sa=X&amp;ved=2ahUKEwivh6iY1-vuAhVLw4sKHRf2CK4Q_AUoAXoECBQQAw&amp;biw=1536&amp;bih=698</a:t>
            </a:r>
            <a:r>
              <a:rPr lang="ru-RU" altLang="en-US" dirty="0"/>
              <a:t> </a:t>
            </a:r>
            <a:endParaRPr lang="ru-RU" altLang="en-US" dirty="0" smtClean="0"/>
          </a:p>
          <a:p>
            <a:pPr>
              <a:defRPr/>
            </a:pPr>
            <a:r>
              <a:rPr lang="ru-RU" altLang="en-US" dirty="0" smtClean="0"/>
              <a:t>Легенда об </a:t>
            </a:r>
            <a:r>
              <a:rPr lang="ru-RU" altLang="en-US" dirty="0" err="1" smtClean="0"/>
              <a:t>Йиркапе</a:t>
            </a:r>
            <a:r>
              <a:rPr lang="ru-RU" altLang="en-US" dirty="0" smtClean="0"/>
              <a:t> </a:t>
            </a:r>
            <a:r>
              <a:rPr lang="en-US" altLang="ru-RU" dirty="0"/>
              <a:t>[</a:t>
            </a:r>
            <a:r>
              <a:rPr lang="ru-RU" altLang="en-US" dirty="0"/>
              <a:t>Электронный ресурс</a:t>
            </a:r>
            <a:r>
              <a:rPr lang="en-US" altLang="ru-RU" dirty="0"/>
              <a:t>]</a:t>
            </a:r>
            <a:r>
              <a:rPr lang="ru-RU" altLang="en-US" dirty="0" smtClean="0"/>
              <a:t>  </a:t>
            </a:r>
            <a:r>
              <a:rPr lang="en-US" altLang="en-US" dirty="0" smtClean="0">
                <a:hlinkClick r:id="rId6"/>
              </a:rPr>
              <a:t>http</a:t>
            </a:r>
            <a:r>
              <a:rPr lang="en-US" altLang="en-US" dirty="0">
                <a:hlinkClick r:id="rId6"/>
              </a:rPr>
              <a:t>://www.emvacbs.ru/page/zametki_kraeveda.komi_legendy_i_predaniya.yirkap___geroy_predaniy_vymskih_komi</a:t>
            </a:r>
            <a:r>
              <a:rPr lang="en-US" altLang="en-US" dirty="0" smtClean="0">
                <a:hlinkClick r:id="rId6"/>
              </a:rPr>
              <a:t>/</a:t>
            </a:r>
            <a:endParaRPr lang="ru-RU" altLang="en-US" dirty="0" smtClean="0"/>
          </a:p>
          <a:p>
            <a:pPr>
              <a:defRPr/>
            </a:pPr>
            <a:endParaRPr lang="ru-RU" altLang="en-US" dirty="0"/>
          </a:p>
          <a:p>
            <a:pPr>
              <a:defRPr/>
            </a:pPr>
            <a:endParaRPr lang="ru-RU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Источники информации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Жеребцов И. Л. Загадочные </a:t>
            </a:r>
            <a:r>
              <a:rPr lang="ru-RU" dirty="0" err="1"/>
              <a:t>Вымские</a:t>
            </a:r>
            <a:r>
              <a:rPr lang="ru-RU" dirty="0"/>
              <a:t> князья // История и культура Российского Севера в исследовательском, образовательном и просветительском измерениях : материалы I съезда историков Республики Коми (31 марта - 4 апреля 2015 г.). – Сыктывкар, 2018. – Ч. 3. – С. 19-25.</a:t>
            </a:r>
          </a:p>
        </p:txBody>
      </p:sp>
    </p:spTree>
    <p:extLst>
      <p:ext uri="{BB962C8B-B14F-4D97-AF65-F5344CB8AC3E}">
        <p14:creationId xmlns:p14="http://schemas.microsoft.com/office/powerpoint/2010/main" val="280005675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260560"/>
            <a:ext cx="10972799" cy="5867835"/>
          </a:xfrm>
        </p:spPr>
        <p:txBody>
          <a:bodyPr/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Возрастные </a:t>
            </a:r>
            <a:r>
              <a:rPr lang="ru-RU" dirty="0">
                <a:solidFill>
                  <a:srgbClr val="FF0000"/>
                </a:solidFill>
              </a:rPr>
              <a:t>категории детей</a:t>
            </a:r>
            <a:r>
              <a:rPr lang="ru-RU" dirty="0"/>
              <a:t>, для которых предназначена </a:t>
            </a:r>
            <a:r>
              <a:rPr lang="ru-RU" dirty="0" smtClean="0"/>
              <a:t>презентация- </a:t>
            </a:r>
          </a:p>
          <a:p>
            <a:pPr marL="0" indent="0" algn="just">
              <a:buNone/>
            </a:pPr>
            <a:r>
              <a:rPr lang="ru-RU" dirty="0" smtClean="0"/>
              <a:t>учащиеся 2-4 классов, 5-9 классов.</a:t>
            </a:r>
          </a:p>
          <a:p>
            <a:pPr algn="just"/>
            <a:r>
              <a:rPr lang="ru-RU" dirty="0" smtClean="0">
                <a:solidFill>
                  <a:srgbClr val="FF0000"/>
                </a:solidFill>
              </a:rPr>
              <a:t>Краткие </a:t>
            </a:r>
            <a:r>
              <a:rPr lang="ru-RU" dirty="0">
                <a:solidFill>
                  <a:srgbClr val="FF0000"/>
                </a:solidFill>
              </a:rPr>
              <a:t>рекомендации по применению </a:t>
            </a:r>
            <a:r>
              <a:rPr lang="ru-RU" dirty="0" smtClean="0">
                <a:solidFill>
                  <a:srgbClr val="FF0000"/>
                </a:solidFill>
              </a:rPr>
              <a:t>презентации</a:t>
            </a:r>
            <a:r>
              <a:rPr lang="ru-RU" dirty="0" smtClean="0"/>
              <a:t>:</a:t>
            </a:r>
          </a:p>
          <a:p>
            <a:pPr marL="0" indent="0" algn="just">
              <a:buNone/>
            </a:pPr>
            <a:r>
              <a:rPr lang="ru-RU" dirty="0" smtClean="0"/>
              <a:t>Презентация может быть использована на классных часах в рамках </a:t>
            </a:r>
          </a:p>
          <a:p>
            <a:pPr marL="0" indent="0" algn="just">
              <a:buNone/>
            </a:pPr>
            <a:r>
              <a:rPr lang="ru-RU" dirty="0" smtClean="0"/>
              <a:t>направления работы- «Гражданско-патриотическое воспитание учащихся», на уроках «Истории и культуры Республики Коми»,  внеурочных занятиях </a:t>
            </a:r>
          </a:p>
          <a:p>
            <a:pPr marL="0" indent="0" algn="just">
              <a:buNone/>
            </a:pPr>
            <a:r>
              <a:rPr lang="ru-RU" dirty="0" smtClean="0"/>
              <a:t>краеведческой направленности, например, «</a:t>
            </a:r>
            <a:r>
              <a:rPr lang="ru-RU" dirty="0"/>
              <a:t>Край, в котором я </a:t>
            </a:r>
            <a:r>
              <a:rPr lang="ru-RU" dirty="0" smtClean="0"/>
              <a:t>живу» и т.д. </a:t>
            </a:r>
          </a:p>
          <a:p>
            <a:pPr marL="0" indent="0" algn="just">
              <a:buNone/>
            </a:pPr>
            <a:r>
              <a:rPr lang="ru-RU" dirty="0" smtClean="0"/>
              <a:t>В презентации дается информация о муниципальном районе  «</a:t>
            </a:r>
            <a:r>
              <a:rPr lang="ru-RU" dirty="0" err="1" smtClean="0"/>
              <a:t>Княжпогост-ский</a:t>
            </a:r>
            <a:r>
              <a:rPr lang="ru-RU" dirty="0" smtClean="0"/>
              <a:t>». В ней  наглядно дается материал по географическому положению, </a:t>
            </a:r>
          </a:p>
          <a:p>
            <a:pPr marL="0" indent="0" algn="just">
              <a:buNone/>
            </a:pPr>
            <a:r>
              <a:rPr lang="ru-RU" dirty="0" smtClean="0"/>
              <a:t>природе, истории и культуре района. В презентацию включен </a:t>
            </a:r>
            <a:r>
              <a:rPr lang="ru-RU" dirty="0" err="1" smtClean="0"/>
              <a:t>анимацион</a:t>
            </a:r>
            <a:r>
              <a:rPr lang="ru-RU" dirty="0" smtClean="0"/>
              <a:t>-</a:t>
            </a:r>
          </a:p>
          <a:p>
            <a:pPr marL="0" indent="0" algn="just">
              <a:buNone/>
            </a:pPr>
            <a:r>
              <a:rPr lang="ru-RU" dirty="0" err="1" smtClean="0"/>
              <a:t>ный</a:t>
            </a:r>
            <a:r>
              <a:rPr lang="ru-RU" dirty="0" smtClean="0"/>
              <a:t> </a:t>
            </a:r>
            <a:r>
              <a:rPr lang="ru-RU" dirty="0"/>
              <a:t>фильм «</a:t>
            </a:r>
            <a:r>
              <a:rPr lang="ru-RU" dirty="0" err="1"/>
              <a:t>Йиркап</a:t>
            </a:r>
            <a:r>
              <a:rPr lang="ru-RU" dirty="0" smtClean="0"/>
              <a:t>», что отвечает возрастным особенностям учащихся.</a:t>
            </a:r>
          </a:p>
          <a:p>
            <a:pPr marL="0" indent="0" algn="just">
              <a:buNone/>
            </a:pPr>
            <a:r>
              <a:rPr lang="ru-RU" dirty="0" smtClean="0"/>
              <a:t>Материал каждого слайда может стать основанием для начала проектной </a:t>
            </a:r>
          </a:p>
          <a:p>
            <a:pPr marL="0" indent="0" algn="just">
              <a:buNone/>
            </a:pPr>
            <a:r>
              <a:rPr lang="ru-RU" dirty="0" smtClean="0"/>
              <a:t>или исследовательской работы учащихся, что отвечает требованиям ФГОС НОО и ООО.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973680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en-US" dirty="0" smtClean="0">
                <a:solidFill>
                  <a:srgbClr val="FF0000"/>
                </a:solidFill>
              </a:rPr>
              <a:t>Визитная карточка района</a:t>
            </a:r>
            <a:endParaRPr lang="en-US" alt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280" y="1214422"/>
            <a:ext cx="7128891" cy="4913973"/>
          </a:xfrm>
        </p:spPr>
        <p:txBody>
          <a:bodyPr/>
          <a:lstStyle/>
          <a:p>
            <a:pPr>
              <a:defRPr/>
            </a:pPr>
            <a:r>
              <a:rPr lang="ru-RU" altLang="en-US" dirty="0"/>
              <a:t>Муниципальный район «</a:t>
            </a:r>
            <a:r>
              <a:rPr lang="ru-RU" altLang="en-US" dirty="0" err="1"/>
              <a:t>Княжпогостский</a:t>
            </a:r>
            <a:r>
              <a:rPr lang="ru-RU" altLang="en-US" dirty="0"/>
              <a:t>» </a:t>
            </a:r>
            <a:r>
              <a:rPr lang="ru-RU" altLang="en-US" dirty="0" smtClean="0"/>
              <a:t>рас-положен </a:t>
            </a:r>
            <a:r>
              <a:rPr lang="ru-RU" altLang="en-US" dirty="0"/>
              <a:t>в западной части Республики Коми. Образован в 1939 году. </a:t>
            </a:r>
          </a:p>
          <a:p>
            <a:pPr>
              <a:defRPr/>
            </a:pPr>
            <a:r>
              <a:rPr lang="ru-RU" altLang="en-US" dirty="0"/>
              <a:t>Площадь </a:t>
            </a:r>
            <a:r>
              <a:rPr lang="en-US" altLang="ru-RU" dirty="0"/>
              <a:t>-</a:t>
            </a:r>
            <a:r>
              <a:rPr lang="ru-RU" altLang="en-US" dirty="0"/>
              <a:t> 24,6 тыс. кв. км.</a:t>
            </a:r>
          </a:p>
          <a:p>
            <a:pPr>
              <a:defRPr/>
            </a:pPr>
            <a:r>
              <a:rPr lang="ru-RU" altLang="en-US" dirty="0"/>
              <a:t>46 населен­ных </a:t>
            </a:r>
            <a:r>
              <a:rPr lang="ru-RU" altLang="en-US" dirty="0" smtClean="0"/>
              <a:t>пунктов, </a:t>
            </a:r>
            <a:r>
              <a:rPr lang="ru-RU" altLang="en-US" dirty="0"/>
              <a:t>наиболее крупные из них </a:t>
            </a:r>
            <a:r>
              <a:rPr lang="ru-RU" altLang="en-US" dirty="0" smtClean="0"/>
              <a:t>поселки: </a:t>
            </a:r>
            <a:r>
              <a:rPr lang="ru-RU" altLang="en-US" dirty="0" err="1"/>
              <a:t>Синдор</a:t>
            </a:r>
            <a:r>
              <a:rPr lang="ru-RU" altLang="en-US" dirty="0"/>
              <a:t> и </a:t>
            </a:r>
            <a:r>
              <a:rPr lang="ru-RU" altLang="en-US" dirty="0" err="1"/>
              <a:t>Чиньяворык</a:t>
            </a:r>
            <a:r>
              <a:rPr lang="ru-RU" altLang="en-US" dirty="0"/>
              <a:t>, </a:t>
            </a:r>
            <a:r>
              <a:rPr lang="ru-RU" altLang="en-US" dirty="0" smtClean="0"/>
              <a:t>села: </a:t>
            </a:r>
          </a:p>
          <a:p>
            <a:pPr marL="0" indent="0">
              <a:buNone/>
              <a:defRPr/>
            </a:pPr>
            <a:r>
              <a:rPr lang="ru-RU" altLang="en-US" dirty="0"/>
              <a:t> </a:t>
            </a:r>
            <a:r>
              <a:rPr lang="ru-RU" altLang="en-US" dirty="0" smtClean="0"/>
              <a:t>  Шошка </a:t>
            </a:r>
            <a:r>
              <a:rPr lang="ru-RU" altLang="en-US" dirty="0"/>
              <a:t>и </a:t>
            </a:r>
            <a:r>
              <a:rPr lang="ru-RU" altLang="en-US" dirty="0" err="1"/>
              <a:t>Серегово</a:t>
            </a:r>
            <a:r>
              <a:rPr lang="ru-RU" altLang="en-US" dirty="0"/>
              <a:t>.</a:t>
            </a:r>
          </a:p>
          <a:p>
            <a:pPr>
              <a:defRPr/>
            </a:pPr>
            <a:r>
              <a:rPr lang="ru-RU" altLang="en-US" dirty="0"/>
              <a:t>В районе живет около 19,5 тыс. </a:t>
            </a:r>
            <a:r>
              <a:rPr lang="ru-RU" altLang="en-US" dirty="0" smtClean="0"/>
              <a:t>человек, </a:t>
            </a:r>
          </a:p>
          <a:p>
            <a:pPr marL="0" indent="0">
              <a:buNone/>
              <a:defRPr/>
            </a:pPr>
            <a:r>
              <a:rPr lang="ru-RU" altLang="en-US" dirty="0" smtClean="0"/>
              <a:t>   более </a:t>
            </a:r>
            <a:r>
              <a:rPr lang="ru-RU" altLang="en-US" dirty="0"/>
              <a:t>70 национальностей.</a:t>
            </a:r>
          </a:p>
          <a:p>
            <a:pPr>
              <a:defRPr/>
            </a:pPr>
            <a:r>
              <a:rPr lang="ru-RU" altLang="en-US" dirty="0"/>
              <a:t>Административный центр - город </a:t>
            </a:r>
            <a:r>
              <a:rPr lang="ru-RU" altLang="en-US" dirty="0" err="1"/>
              <a:t>Емва</a:t>
            </a:r>
            <a:r>
              <a:rPr lang="ru-RU" altLang="en-US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410841" y="522870"/>
            <a:ext cx="4536566" cy="56184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1368" y="6128395"/>
            <a:ext cx="5040632" cy="36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>
                <a:solidFill>
                  <a:schemeClr val="bg1"/>
                </a:solidFill>
              </a:rPr>
              <a:t>Княжпогостский район в Республике Коми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Герб </a:t>
            </a:r>
            <a:r>
              <a:rPr lang="ru-RU" dirty="0" err="1" smtClean="0">
                <a:solidFill>
                  <a:srgbClr val="FF0000"/>
                </a:solidFill>
              </a:rPr>
              <a:t>Княжпогостского</a:t>
            </a:r>
            <a:r>
              <a:rPr lang="ru-RU" dirty="0" smtClean="0">
                <a:solidFill>
                  <a:srgbClr val="FF0000"/>
                </a:solidFill>
              </a:rPr>
              <a:t> района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50" y="1214438"/>
            <a:ext cx="3942268" cy="491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71830" y="1120675"/>
            <a:ext cx="67689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решением Совета муниципального района </a:t>
            </a:r>
          </a:p>
          <a:p>
            <a:pPr algn="just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апреля 2010 года. </a:t>
            </a:r>
          </a:p>
          <a:p>
            <a:pPr algn="just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Солярный знак в виде круга - символ солнца, покрытый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характер-</a:t>
            </a:r>
          </a:p>
          <a:p>
            <a:pPr algn="just"/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ным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народа 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узором. Солнце - символ света,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богатства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изобилия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Символ солнца в виде солярного знака, по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народным </a:t>
            </a:r>
          </a:p>
          <a:p>
            <a:pPr algn="just"/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поверьям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был древним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оберегом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злых чар и всего недоброго, и являлся источником света, тепла, жизни и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Составной пояс в центре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герба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символ железной дороги в </a:t>
            </a:r>
            <a:endParaRPr lang="ru-RU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Княжпогостском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районе, имеющей огромное значение в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экономике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жизни людей. Освоение природных богатств стало возможным </a:t>
            </a:r>
            <a:endParaRPr lang="ru-RU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прокладки железной дороги.</a:t>
            </a:r>
          </a:p>
          <a:p>
            <a:pPr algn="just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Княжеская шапка на флаге района - гласный символ названия </a:t>
            </a:r>
            <a:endParaRPr lang="ru-RU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связанного с названием старинного села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Княжпогост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которого превышает 500 лет. </a:t>
            </a:r>
          </a:p>
          <a:p>
            <a:pPr algn="just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местным легендам Погост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Княж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основан князьями </a:t>
            </a:r>
            <a:endParaRPr lang="ru-RU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Вымскими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управляли Пермью Вычегодской с 1451 </a:t>
            </a:r>
            <a:endParaRPr lang="ru-RU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1502 годы. </a:t>
            </a:r>
          </a:p>
        </p:txBody>
      </p:sp>
    </p:spTree>
    <p:extLst>
      <p:ext uri="{BB962C8B-B14F-4D97-AF65-F5344CB8AC3E}">
        <p14:creationId xmlns:p14="http://schemas.microsoft.com/office/powerpoint/2010/main" val="264087992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Князья </a:t>
            </a:r>
            <a:r>
              <a:rPr lang="ru-RU" dirty="0" err="1">
                <a:solidFill>
                  <a:srgbClr val="FF0000"/>
                </a:solidFill>
              </a:rPr>
              <a:t>Вымские</a:t>
            </a:r>
            <a:r>
              <a:rPr lang="ru-RU" dirty="0">
                <a:solidFill>
                  <a:srgbClr val="FF0000"/>
                </a:solidFill>
              </a:rPr>
              <a:t>(</a:t>
            </a:r>
            <a:r>
              <a:rPr lang="en-US" sz="1800" dirty="0">
                <a:solidFill>
                  <a:srgbClr val="FF0000"/>
                </a:solidFill>
              </a:rPr>
              <a:t>https://vk.com/wall-188619213_17</a:t>
            </a:r>
            <a:r>
              <a:rPr lang="ru-RU" sz="1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47910" y="1120675"/>
            <a:ext cx="61344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В 1451 г. князь Василий Второй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назначил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в Коми край своих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наместников Ермолая  и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его сына Василия – </a:t>
            </a: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вероятно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, в первую очередь для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организации борьбы</a:t>
            </a:r>
          </a:p>
          <a:p>
            <a:pPr algn="just"/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с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Дмитрием </a:t>
            </a:r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</a:rPr>
              <a:t>Шемякой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120675"/>
            <a:ext cx="4334241" cy="500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03265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en-US" dirty="0" smtClean="0">
                <a:solidFill>
                  <a:srgbClr val="FF0000"/>
                </a:solidFill>
              </a:rPr>
              <a:t>Географическое положение МР</a:t>
            </a:r>
            <a:endParaRPr lang="ru-RU" altLang="en-US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296" y="1214422"/>
            <a:ext cx="6192784" cy="4913973"/>
          </a:xfrm>
        </p:spPr>
        <p:txBody>
          <a:bodyPr/>
          <a:lstStyle/>
          <a:p>
            <a:pPr algn="just">
              <a:defRPr/>
            </a:pPr>
            <a:r>
              <a:rPr lang="ru-RU" altLang="en-US" dirty="0"/>
              <a:t>Территориально муниципалитет </a:t>
            </a:r>
            <a:r>
              <a:rPr lang="ru-RU" altLang="en-US" dirty="0" err="1" smtClean="0"/>
              <a:t>распо</a:t>
            </a:r>
            <a:r>
              <a:rPr lang="ru-RU" altLang="en-US" dirty="0" smtClean="0"/>
              <a:t>-</a:t>
            </a:r>
          </a:p>
          <a:p>
            <a:pPr marL="0" indent="0" algn="just">
              <a:buNone/>
              <a:defRPr/>
            </a:pPr>
            <a:r>
              <a:rPr lang="ru-RU" altLang="en-US" dirty="0"/>
              <a:t> </a:t>
            </a:r>
            <a:r>
              <a:rPr lang="ru-RU" altLang="en-US" dirty="0" smtClean="0"/>
              <a:t>  ложен </a:t>
            </a:r>
            <a:r>
              <a:rPr lang="ru-RU" altLang="en-US" dirty="0"/>
              <a:t>в центре Республики, заняв </a:t>
            </a:r>
            <a:r>
              <a:rPr lang="ru-RU" altLang="en-US" dirty="0" smtClean="0"/>
              <a:t>бас-</a:t>
            </a:r>
          </a:p>
          <a:p>
            <a:pPr marL="0" indent="0" algn="just">
              <a:buNone/>
              <a:defRPr/>
            </a:pPr>
            <a:r>
              <a:rPr lang="ru-RU" altLang="en-US" dirty="0"/>
              <a:t> </a:t>
            </a:r>
            <a:r>
              <a:rPr lang="ru-RU" altLang="en-US" dirty="0" smtClean="0"/>
              <a:t>  </a:t>
            </a:r>
            <a:r>
              <a:rPr lang="ru-RU" altLang="en-US" dirty="0" err="1" smtClean="0"/>
              <a:t>сейн</a:t>
            </a:r>
            <a:r>
              <a:rPr lang="ru-RU" altLang="en-US" dirty="0" smtClean="0"/>
              <a:t> </a:t>
            </a:r>
            <a:r>
              <a:rPr lang="ru-RU" altLang="en-US" dirty="0"/>
              <a:t>реки </a:t>
            </a:r>
            <a:r>
              <a:rPr lang="ru-RU" altLang="en-US" dirty="0" err="1"/>
              <a:t>Вымь</a:t>
            </a:r>
            <a:r>
              <a:rPr lang="en-US" altLang="ru-RU" dirty="0"/>
              <a:t>.</a:t>
            </a:r>
          </a:p>
          <a:p>
            <a:pPr algn="just">
              <a:defRPr/>
            </a:pPr>
            <a:r>
              <a:rPr lang="en-US" altLang="ru-RU" dirty="0" err="1"/>
              <a:t>Соседствует</a:t>
            </a:r>
            <a:r>
              <a:rPr lang="en-US" altLang="ru-RU" dirty="0"/>
              <a:t> </a:t>
            </a:r>
            <a:r>
              <a:rPr lang="en-US" altLang="ru-RU" dirty="0" err="1"/>
              <a:t>Княжпогостский</a:t>
            </a:r>
            <a:r>
              <a:rPr lang="en-US" altLang="ru-RU" dirty="0"/>
              <a:t> </a:t>
            </a:r>
            <a:r>
              <a:rPr lang="ru-RU" altLang="ru-RU" dirty="0" smtClean="0"/>
              <a:t>МР </a:t>
            </a:r>
            <a:r>
              <a:rPr lang="en-US" altLang="ru-RU" dirty="0" smtClean="0"/>
              <a:t> </a:t>
            </a:r>
            <a:r>
              <a:rPr lang="en-US" altLang="ru-RU" dirty="0"/>
              <a:t>с </a:t>
            </a:r>
            <a:endParaRPr lang="ru-RU" altLang="ru-RU" dirty="0" smtClean="0"/>
          </a:p>
          <a:p>
            <a:pPr marL="0" indent="0" algn="just">
              <a:buNone/>
              <a:defRPr/>
            </a:pPr>
            <a:r>
              <a:rPr lang="ru-RU" altLang="ru-RU" dirty="0" smtClean="0"/>
              <a:t>    </a:t>
            </a:r>
            <a:r>
              <a:rPr lang="en-US" altLang="ru-RU" dirty="0" err="1" smtClean="0"/>
              <a:t>землями</a:t>
            </a:r>
            <a:r>
              <a:rPr lang="en-US" altLang="ru-RU" dirty="0" smtClean="0"/>
              <a:t> </a:t>
            </a:r>
            <a:r>
              <a:rPr lang="en-US" altLang="ru-RU" dirty="0" err="1"/>
              <a:t>Удорского</a:t>
            </a:r>
            <a:r>
              <a:rPr lang="en-US" altLang="ru-RU" dirty="0"/>
              <a:t>, </a:t>
            </a:r>
            <a:r>
              <a:rPr lang="en-US" altLang="ru-RU" dirty="0" err="1"/>
              <a:t>Усть-Цилемского</a:t>
            </a:r>
            <a:r>
              <a:rPr lang="en-US" altLang="ru-RU" dirty="0"/>
              <a:t>, </a:t>
            </a:r>
            <a:endParaRPr lang="ru-RU" altLang="ru-RU" dirty="0" smtClean="0"/>
          </a:p>
          <a:p>
            <a:pPr marL="0" indent="0" algn="just">
              <a:buNone/>
              <a:defRPr/>
            </a:pPr>
            <a:r>
              <a:rPr lang="ru-RU" altLang="ru-RU" dirty="0" smtClean="0"/>
              <a:t>    </a:t>
            </a:r>
            <a:r>
              <a:rPr lang="en-US" altLang="ru-RU" dirty="0" err="1" smtClean="0"/>
              <a:t>Ухтинского</a:t>
            </a:r>
            <a:r>
              <a:rPr lang="en-US" altLang="ru-RU" dirty="0"/>
              <a:t>, </a:t>
            </a:r>
            <a:r>
              <a:rPr lang="en-US" altLang="ru-RU" dirty="0" err="1"/>
              <a:t>Корткеросского</a:t>
            </a:r>
            <a:r>
              <a:rPr lang="en-US" altLang="ru-RU" dirty="0"/>
              <a:t>, </a:t>
            </a:r>
            <a:endParaRPr lang="ru-RU" altLang="ru-RU" dirty="0" smtClean="0"/>
          </a:p>
          <a:p>
            <a:pPr marL="0" indent="0" algn="just">
              <a:buNone/>
              <a:defRPr/>
            </a:pPr>
            <a:r>
              <a:rPr lang="ru-RU" altLang="ru-RU" dirty="0" smtClean="0"/>
              <a:t>    </a:t>
            </a:r>
            <a:r>
              <a:rPr lang="en-US" altLang="ru-RU" dirty="0" err="1" smtClean="0"/>
              <a:t>Сыктывдинского</a:t>
            </a:r>
            <a:r>
              <a:rPr lang="en-US" altLang="ru-RU" dirty="0" smtClean="0"/>
              <a:t> </a:t>
            </a:r>
            <a:r>
              <a:rPr lang="en-US" altLang="ru-RU" dirty="0"/>
              <a:t>и </a:t>
            </a:r>
            <a:r>
              <a:rPr lang="en-US" altLang="ru-RU" dirty="0" err="1"/>
              <a:t>Усть-Вымского</a:t>
            </a:r>
            <a:r>
              <a:rPr lang="en-US" altLang="ru-RU" dirty="0"/>
              <a:t> </a:t>
            </a:r>
            <a:endParaRPr lang="ru-RU" altLang="ru-RU" dirty="0" smtClean="0"/>
          </a:p>
          <a:p>
            <a:pPr marL="0" indent="0" algn="just">
              <a:buNone/>
              <a:defRPr/>
            </a:pPr>
            <a:r>
              <a:rPr lang="ru-RU" altLang="ru-RU" dirty="0"/>
              <a:t> </a:t>
            </a:r>
            <a:r>
              <a:rPr lang="ru-RU" altLang="ru-RU" dirty="0" smtClean="0"/>
              <a:t>   </a:t>
            </a:r>
            <a:r>
              <a:rPr lang="en-US" altLang="ru-RU" dirty="0" err="1" smtClean="0"/>
              <a:t>районов</a:t>
            </a:r>
            <a:r>
              <a:rPr lang="en-US" alt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744090" y="836639"/>
            <a:ext cx="5001261" cy="5559207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274771" y="6395847"/>
            <a:ext cx="3528442" cy="364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>
                <a:solidFill>
                  <a:schemeClr val="bg1"/>
                </a:solidFill>
              </a:rPr>
              <a:t>Карта Республики Коми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en-US" dirty="0">
                <a:solidFill>
                  <a:srgbClr val="FF0000"/>
                </a:solidFill>
              </a:rPr>
              <a:t>Крупные фирмы в </a:t>
            </a:r>
            <a:r>
              <a:rPr lang="ru-RU" altLang="en-US" dirty="0" err="1">
                <a:solidFill>
                  <a:srgbClr val="FF0000"/>
                </a:solidFill>
              </a:rPr>
              <a:t>Княжпогостском</a:t>
            </a:r>
            <a:r>
              <a:rPr lang="ru-RU" altLang="en-US" dirty="0">
                <a:solidFill>
                  <a:srgbClr val="FF0000"/>
                </a:solidFill>
              </a:rPr>
              <a:t> районе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214422"/>
            <a:ext cx="6350521" cy="491397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altLang="en-US" dirty="0"/>
              <a:t>В настоящее время в районе работают ОАО «Боксит </a:t>
            </a:r>
            <a:r>
              <a:rPr lang="ru-RU" altLang="en-US" dirty="0" err="1"/>
              <a:t>Тимана</a:t>
            </a:r>
            <a:r>
              <a:rPr lang="ru-RU" altLang="en-US" dirty="0"/>
              <a:t>», ОАО «</a:t>
            </a:r>
            <a:r>
              <a:rPr lang="ru-RU" altLang="en-US" dirty="0" err="1"/>
              <a:t>Автодор</a:t>
            </a:r>
            <a:r>
              <a:rPr lang="ru-RU" altLang="en-US" dirty="0"/>
              <a:t>», </a:t>
            </a:r>
            <a:endParaRPr lang="ru-RU" altLang="en-US" dirty="0" smtClean="0"/>
          </a:p>
          <a:p>
            <a:pPr marL="0" indent="0">
              <a:buNone/>
              <a:defRPr/>
            </a:pPr>
            <a:r>
              <a:rPr lang="ru-RU" altLang="en-US" dirty="0" err="1" smtClean="0"/>
              <a:t>Синдорское</a:t>
            </a:r>
            <a:r>
              <a:rPr lang="ru-RU" altLang="en-US" dirty="0" smtClean="0"/>
              <a:t> </a:t>
            </a:r>
            <a:r>
              <a:rPr lang="ru-RU" altLang="en-US" dirty="0"/>
              <a:t>линейное производственное </a:t>
            </a:r>
            <a:endParaRPr lang="ru-RU" altLang="en-US" dirty="0" smtClean="0"/>
          </a:p>
          <a:p>
            <a:pPr marL="0" indent="0">
              <a:buNone/>
              <a:defRPr/>
            </a:pPr>
            <a:r>
              <a:rPr lang="ru-RU" altLang="en-US" dirty="0" smtClean="0"/>
              <a:t>управление </a:t>
            </a:r>
            <a:r>
              <a:rPr lang="ru-RU" altLang="en-US" dirty="0"/>
              <a:t>магистральных газопроводов, нефтеперекачивающая станция </a:t>
            </a:r>
            <a:r>
              <a:rPr lang="ru-RU" altLang="en-US" dirty="0" smtClean="0"/>
              <a:t>АО «</a:t>
            </a:r>
            <a:r>
              <a:rPr lang="ru-RU" altLang="en-US" dirty="0" err="1" smtClean="0"/>
              <a:t>Транснефть</a:t>
            </a:r>
            <a:r>
              <a:rPr lang="ru-RU" altLang="en-US" dirty="0" smtClean="0"/>
              <a:t>-Север», </a:t>
            </a:r>
            <a:r>
              <a:rPr lang="ru-RU" altLang="en-US" dirty="0"/>
              <a:t>подразделения </a:t>
            </a:r>
            <a:r>
              <a:rPr lang="ru-RU" altLang="en-US" dirty="0" smtClean="0"/>
              <a:t>системы     УФСИН</a:t>
            </a:r>
            <a:r>
              <a:rPr lang="ru-RU" altLang="en-US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lum bright="-50000" contrast="10000"/>
          </a:blip>
          <a:stretch>
            <a:fillRect/>
          </a:stretch>
        </p:blipFill>
        <p:spPr>
          <a:xfrm>
            <a:off x="7307200" y="1214422"/>
            <a:ext cx="3901440" cy="1866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511540" y="3987546"/>
            <a:ext cx="1905000" cy="2249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994910" y="3987546"/>
            <a:ext cx="2202180" cy="22498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990218" y="3987546"/>
            <a:ext cx="2441448" cy="2140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en-US" dirty="0">
                <a:solidFill>
                  <a:srgbClr val="FF0000"/>
                </a:solidFill>
              </a:rPr>
              <a:t>Полезные </a:t>
            </a:r>
            <a:r>
              <a:rPr lang="ru-RU" altLang="en-US" dirty="0" smtClean="0">
                <a:solidFill>
                  <a:srgbClr val="FF0000"/>
                </a:solidFill>
              </a:rPr>
              <a:t>ископаемые</a:t>
            </a:r>
            <a:endParaRPr lang="ru-RU" altLang="en-US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220" y="940498"/>
            <a:ext cx="6357253" cy="3588873"/>
          </a:xfrm>
        </p:spPr>
        <p:txBody>
          <a:bodyPr/>
          <a:lstStyle/>
          <a:p>
            <a:pPr>
              <a:defRPr/>
            </a:pPr>
            <a:r>
              <a:rPr lang="ru-RU" altLang="en-US" dirty="0"/>
              <a:t>В </a:t>
            </a:r>
            <a:r>
              <a:rPr lang="ru-RU" altLang="en-US" dirty="0" err="1"/>
              <a:t>Княжпогостском</a:t>
            </a:r>
            <a:r>
              <a:rPr lang="ru-RU" altLang="en-US" dirty="0"/>
              <a:t> районе велики </a:t>
            </a:r>
            <a:r>
              <a:rPr lang="ru-RU" altLang="en-US" dirty="0" smtClean="0"/>
              <a:t> </a:t>
            </a:r>
            <a:r>
              <a:rPr lang="ru-RU" altLang="en-US" dirty="0" err="1" smtClean="0"/>
              <a:t>запа</a:t>
            </a:r>
            <a:r>
              <a:rPr lang="ru-RU" altLang="en-US" dirty="0" smtClean="0"/>
              <a:t>-</a:t>
            </a:r>
          </a:p>
          <a:p>
            <a:pPr marL="0" indent="0">
              <a:buNone/>
              <a:defRPr/>
            </a:pPr>
            <a:r>
              <a:rPr lang="ru-RU" altLang="en-US" dirty="0" err="1" smtClean="0"/>
              <a:t>сы</a:t>
            </a:r>
            <a:r>
              <a:rPr lang="ru-RU" altLang="en-US" dirty="0" smtClean="0"/>
              <a:t> </a:t>
            </a:r>
            <a:r>
              <a:rPr lang="ru-RU" altLang="en-US" dirty="0"/>
              <a:t>каменной соли, бокситовой </a:t>
            </a:r>
            <a:r>
              <a:rPr lang="ru-RU" altLang="en-US" dirty="0" smtClean="0"/>
              <a:t>руды, </a:t>
            </a:r>
            <a:r>
              <a:rPr lang="ru-RU" altLang="en-US" dirty="0" err="1" smtClean="0"/>
              <a:t>доло-митов</a:t>
            </a:r>
            <a:r>
              <a:rPr lang="ru-RU" altLang="en-US" dirty="0"/>
              <a:t>, сланцев, базальтов. </a:t>
            </a:r>
            <a:r>
              <a:rPr lang="ru-RU" altLang="en-US" dirty="0" smtClean="0"/>
              <a:t>Разведаны </a:t>
            </a:r>
            <a:r>
              <a:rPr lang="ru-RU" altLang="en-US" dirty="0" err="1" smtClean="0"/>
              <a:t>мес-торождения</a:t>
            </a:r>
            <a:r>
              <a:rPr lang="ru-RU" altLang="en-US" dirty="0" smtClean="0"/>
              <a:t> </a:t>
            </a:r>
            <a:r>
              <a:rPr lang="ru-RU" altLang="en-US" dirty="0"/>
              <a:t>строительных </a:t>
            </a:r>
            <a:r>
              <a:rPr lang="ru-RU" altLang="en-US" dirty="0" smtClean="0"/>
              <a:t>песков</a:t>
            </a:r>
            <a:r>
              <a:rPr lang="ru-RU" altLang="en-US" dirty="0"/>
              <a:t>, </a:t>
            </a:r>
            <a:r>
              <a:rPr lang="ru-RU" altLang="en-US" dirty="0" smtClean="0"/>
              <a:t>песчано-гравийных материалов</a:t>
            </a:r>
            <a:r>
              <a:rPr lang="ru-RU" altLang="en-US" dirty="0"/>
              <a:t>, кирпичных </a:t>
            </a:r>
            <a:endParaRPr lang="ru-RU" altLang="en-US" dirty="0" smtClean="0"/>
          </a:p>
          <a:p>
            <a:pPr marL="0" indent="0">
              <a:buNone/>
              <a:defRPr/>
            </a:pPr>
            <a:r>
              <a:rPr lang="ru-RU" altLang="en-US" dirty="0" smtClean="0"/>
              <a:t>глин</a:t>
            </a:r>
            <a:r>
              <a:rPr lang="ru-RU" altLang="en-US" dirty="0"/>
              <a:t>. К </a:t>
            </a:r>
            <a:r>
              <a:rPr lang="ru-RU" altLang="en-US" dirty="0" smtClean="0"/>
              <a:t>перспективным видам </a:t>
            </a:r>
            <a:r>
              <a:rPr lang="ru-RU" altLang="en-US" dirty="0"/>
              <a:t>полезных </a:t>
            </a:r>
            <a:endParaRPr lang="ru-RU" altLang="en-US" dirty="0" smtClean="0"/>
          </a:p>
          <a:p>
            <a:pPr marL="0" indent="0">
              <a:buNone/>
              <a:defRPr/>
            </a:pPr>
            <a:r>
              <a:rPr lang="ru-RU" altLang="en-US" dirty="0" smtClean="0"/>
              <a:t>ископаемых относятся: </a:t>
            </a:r>
          </a:p>
          <a:p>
            <a:pPr marL="0" indent="0">
              <a:buNone/>
              <a:defRPr/>
            </a:pPr>
            <a:r>
              <a:rPr lang="ru-RU" altLang="en-US" dirty="0" smtClean="0"/>
              <a:t>фосфориты</a:t>
            </a:r>
            <a:r>
              <a:rPr lang="ru-RU" altLang="en-US" dirty="0"/>
              <a:t>, цеолиты, гипс, углеводороды.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601712" y="940498"/>
            <a:ext cx="2705100" cy="10820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094982" y="2392654"/>
            <a:ext cx="1859280" cy="13975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9377172" y="2057081"/>
            <a:ext cx="2279933" cy="1772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9271633" y="4365117"/>
            <a:ext cx="2310765" cy="16021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66400" y="4529370"/>
            <a:ext cx="1756804" cy="12736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609599" y="4785932"/>
            <a:ext cx="2101977" cy="13671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3179323" y="4846793"/>
            <a:ext cx="1679950" cy="11205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5087874" y="4895738"/>
            <a:ext cx="1668780" cy="1257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36473" y="1840038"/>
            <a:ext cx="2376298" cy="364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>
                <a:solidFill>
                  <a:schemeClr val="bg1"/>
                </a:solidFill>
              </a:rPr>
              <a:t>Каменная соль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56654" y="3795331"/>
            <a:ext cx="2376298" cy="365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>
                <a:solidFill>
                  <a:schemeClr val="bg1"/>
                </a:solidFill>
              </a:rPr>
              <a:t>Бокситовая руда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45017" y="3829874"/>
            <a:ext cx="1944244" cy="366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>
                <a:solidFill>
                  <a:schemeClr val="bg1"/>
                </a:solidFill>
              </a:rPr>
              <a:t>Доломит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29281" y="5803054"/>
            <a:ext cx="1431043" cy="367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>
                <a:solidFill>
                  <a:schemeClr val="bg1"/>
                </a:solidFill>
              </a:rPr>
              <a:t>Базальт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68460" y="5986674"/>
            <a:ext cx="1368170" cy="364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>
                <a:solidFill>
                  <a:schemeClr val="bg1"/>
                </a:solidFill>
              </a:rPr>
              <a:t>Сланец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79323" y="5986674"/>
            <a:ext cx="1679951" cy="364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>
                <a:solidFill>
                  <a:schemeClr val="bg1"/>
                </a:solidFill>
              </a:rPr>
              <a:t>Фосфорит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03901" y="6170294"/>
            <a:ext cx="1224153" cy="361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>
                <a:solidFill>
                  <a:schemeClr val="bg1"/>
                </a:solidFill>
              </a:rPr>
              <a:t>Цеолит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5369" y="6170294"/>
            <a:ext cx="1224153" cy="361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>
                <a:solidFill>
                  <a:schemeClr val="bg1"/>
                </a:solidFill>
              </a:rPr>
              <a:t>Гипс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en-US" dirty="0">
                <a:solidFill>
                  <a:srgbClr val="FF0000"/>
                </a:solidFill>
              </a:rPr>
              <a:t>Памятники природы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214422"/>
            <a:ext cx="10972799" cy="4913973"/>
          </a:xfrm>
        </p:spPr>
        <p:txBody>
          <a:bodyPr/>
          <a:lstStyle/>
          <a:p>
            <a:pPr>
              <a:defRPr/>
            </a:pPr>
            <a:r>
              <a:rPr lang="ru-RU" altLang="en-US" dirty="0"/>
              <a:t>Благодаря заботе руководства района сохранены памятники природы. На территории </a:t>
            </a:r>
            <a:r>
              <a:rPr lang="ru-RU" altLang="en-US" dirty="0" err="1"/>
              <a:t>Княжпогостского</a:t>
            </a:r>
            <a:r>
              <a:rPr lang="ru-RU" altLang="en-US" dirty="0"/>
              <a:t> района расположено 16 заказников. Среди них - ихтиологический, ботанический (местечко Кедра-ель) и комплексный заказник - </a:t>
            </a:r>
            <a:r>
              <a:rPr lang="ru-RU" altLang="en-US" dirty="0" err="1"/>
              <a:t>Синдорское</a:t>
            </a:r>
            <a:r>
              <a:rPr lang="ru-RU" altLang="en-US" dirty="0"/>
              <a:t> озеро вместе с буферной зоной.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лошной фон">
  <a:themeElements>
    <a:clrScheme name="Сплошной фон">
      <a:dk1>
        <a:srgbClr val="505343"/>
      </a:dk1>
      <a:lt1>
        <a:srgbClr val="FFFFFF"/>
      </a:lt1>
      <a:dk2>
        <a:srgbClr val="D2C449"/>
      </a:dk2>
      <a:lt2>
        <a:srgbClr val="D9D9B9"/>
      </a:lt2>
      <a:accent1>
        <a:srgbClr val="6B6F5A"/>
      </a:accent1>
      <a:accent2>
        <a:srgbClr val="AA9D2A"/>
      </a:accent2>
      <a:accent3>
        <a:srgbClr val="8D977E"/>
      </a:accent3>
      <a:accent4>
        <a:srgbClr val="434343"/>
      </a:accent4>
      <a:accent5>
        <a:srgbClr val="ABB76B"/>
      </a:accent5>
      <a:accent6>
        <a:srgbClr val="EFC511"/>
      </a:accent6>
      <a:hlink>
        <a:srgbClr val="2B5463"/>
      </a:hlink>
      <a:folHlink>
        <a:srgbClr val="3F8993"/>
      </a:folHlink>
    </a:clrScheme>
    <a:fontScheme name="Сплошной фон">
      <a:majorFont>
        <a:latin typeface="Arial"/>
        <a:ea typeface=""/>
        <a:cs typeface=""/>
        <a:font script="Jpan" typeface="MS PGothic"/>
        <a:font script="Hang" typeface="Haan Somang B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Tahoma"/>
        <a:ea typeface=""/>
        <a:cs typeface=""/>
        <a:font script="Jpan" typeface="MS PGothic"/>
        <a:font script="Hang" typeface="HCR Dotum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лошной фон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innerShdw blurRad="50800" dist="25400" dir="13500000">
              <a:srgbClr val="000000">
                <a:alpha val="75000"/>
              </a:srgbClr>
            </a:inn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  <a:effectStyle>
          <a:effectLst>
            <a:glow rad="50800">
              <a:schemeClr val="phClr"/>
            </a:glow>
          </a:effectLst>
        </a:effectStyle>
      </a:effectStyleLst>
      <a:bgFillStyleLst>
        <a:gradFill rotWithShape="1">
          <a:gsLst>
            <a:gs pos="0">
              <a:schemeClr val="phClr">
                <a:tint val="50000"/>
              </a:schemeClr>
            </a:gs>
            <a:gs pos="100000">
              <a:schemeClr val="phClr">
                <a:tint val="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0"/>
                <a:satMod val="350000"/>
              </a:schemeClr>
            </a:gs>
            <a:gs pos="20000">
              <a:schemeClr val="phClr">
                <a:tint val="45000"/>
                <a:shade val="100000"/>
                <a:satMod val="150000"/>
              </a:schemeClr>
            </a:gs>
            <a:gs pos="60000">
              <a:schemeClr val="phClr">
                <a:tint val="80000"/>
                <a:shade val="60000"/>
                <a:satMod val="100000"/>
              </a:schemeClr>
            </a:gs>
            <a:gs pos="100000">
              <a:schemeClr val="phClr">
                <a:tint val="100000"/>
                <a:shade val="55000"/>
                <a:satMod val="100000"/>
              </a:schemeClr>
            </a:gs>
          </a:gsLst>
          <a:path path="circle">
            <a:fillToRect l="10000" t="15000" r="100000" b="100000"/>
          </a:path>
        </a:gradFill>
        <a:blipFill rotWithShape="1">
          <a:blip xmlns:r="http://schemas.openxmlformats.org/officeDocument/2006/relationships" r:embed="rId1">
            <a:alphaModFix/>
            <a:duotone>
              <a:schemeClr val="phClr">
                <a:shade val="50000"/>
                <a:alpha val="20000"/>
                <a:hueMod val="110000"/>
                <a:lumMod val="50000"/>
              </a:schemeClr>
              <a:schemeClr val="phClr">
                <a:tint val="50000"/>
                <a:alpha val="10000"/>
              </a:schemeClr>
            </a:duotone>
            <a:lum/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899</Words>
  <Application>Microsoft Office PowerPoint</Application>
  <PresentationFormat>Произвольный</PresentationFormat>
  <Paragraphs>120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Сплошной фон</vt:lpstr>
      <vt:lpstr>Тема: «Моя малая родина –  Княжпогостский район» </vt:lpstr>
      <vt:lpstr>Презентация PowerPoint</vt:lpstr>
      <vt:lpstr>Визитная карточка района</vt:lpstr>
      <vt:lpstr>Герб Княжпогостского района</vt:lpstr>
      <vt:lpstr>Князья Вымские(https://vk.com/wall-188619213_17)</vt:lpstr>
      <vt:lpstr>Географическое положение МР</vt:lpstr>
      <vt:lpstr>Крупные фирмы в Княжпогостском районе</vt:lpstr>
      <vt:lpstr>Полезные ископаемые</vt:lpstr>
      <vt:lpstr>Памятники природы</vt:lpstr>
      <vt:lpstr>Комплексный заказник - Синдорское озеро</vt:lpstr>
      <vt:lpstr>Памятники истории и культуры</vt:lpstr>
      <vt:lpstr>Фольклор</vt:lpstr>
      <vt:lpstr>Заключение</vt:lpstr>
      <vt:lpstr>Источники информации:</vt:lpstr>
      <vt:lpstr>Источники информации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Княжпогостский район  Республики Коми</dc:title>
  <dc:creator>User</dc:creator>
  <cp:lastModifiedBy>tchumackova.el@yandex.ru</cp:lastModifiedBy>
  <cp:revision>32</cp:revision>
  <dcterms:created xsi:type="dcterms:W3CDTF">2021-02-15T08:54:08Z</dcterms:created>
  <dcterms:modified xsi:type="dcterms:W3CDTF">2023-12-06T15:29:03Z</dcterms:modified>
  <cp:version>0906.0100.01</cp:version>
</cp:coreProperties>
</file>