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64A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6781E-FBBC-4E36-B950-4D331C3CFB4B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2B737-0C96-4DAD-90AE-58AF71A091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319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6350-05FC-4024-BDBB-39AFC5169BB9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C0C9-F0D9-4A0A-87C2-20325EE0A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0833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6350-05FC-4024-BDBB-39AFC5169BB9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C0C9-F0D9-4A0A-87C2-20325EE0A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3504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6350-05FC-4024-BDBB-39AFC5169BB9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C0C9-F0D9-4A0A-87C2-20325EE0A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2000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6350-05FC-4024-BDBB-39AFC5169BB9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C0C9-F0D9-4A0A-87C2-20325EE0A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997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6350-05FC-4024-BDBB-39AFC5169BB9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C0C9-F0D9-4A0A-87C2-20325EE0A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2425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6350-05FC-4024-BDBB-39AFC5169BB9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C0C9-F0D9-4A0A-87C2-20325EE0A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655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6350-05FC-4024-BDBB-39AFC5169BB9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C0C9-F0D9-4A0A-87C2-20325EE0A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606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6350-05FC-4024-BDBB-39AFC5169BB9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C0C9-F0D9-4A0A-87C2-20325EE0A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3168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6350-05FC-4024-BDBB-39AFC5169BB9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C0C9-F0D9-4A0A-87C2-20325EE0A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924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6350-05FC-4024-BDBB-39AFC5169BB9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C0C9-F0D9-4A0A-87C2-20325EE0A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5640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6350-05FC-4024-BDBB-39AFC5169BB9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9C0C9-F0D9-4A0A-87C2-20325EE0A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74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6350-05FC-4024-BDBB-39AFC5169BB9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9C0C9-F0D9-4A0A-87C2-20325EE0A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226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1470025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ЛУГАНСКОЙ НАРОДНОЙ РЕСПУБЛИКИ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«ЛУГАНСКОЕ ДОШКОЛЬНОЕ ОБРАЗОВАТЕЛЬНОЕ УЧРЕЖДЕНИЕ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ЯСЛИ – САД КОМБИНИРОВАННОГО ВИДА № 53 «МЕЧТА»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204864"/>
            <a:ext cx="7992888" cy="41764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РЕЧЕВОГО РАЗВИТИЯ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НАРУШЕНИЕМ ЗРЕНИЯ»</a:t>
            </a:r>
          </a:p>
          <a:p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учитель - дефектолог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Резниченко Е.Р.</a:t>
            </a:r>
          </a:p>
          <a:p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e7.pngegg.com/pngimages/223/213/png-clipart-cartoon-graphics-animated-film-boy-child-hand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36119" t="5771" r="35321" b="13436"/>
          <a:stretch>
            <a:fillRect/>
          </a:stretch>
        </p:blipFill>
        <p:spPr bwMode="auto">
          <a:xfrm>
            <a:off x="179512" y="1412776"/>
            <a:ext cx="2088232" cy="504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1234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/>
          </a:bodyPr>
          <a:lstStyle/>
          <a:p>
            <a:r>
              <a:rPr lang="uk-UA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тифлопедагога по </a:t>
            </a:r>
            <a:r>
              <a:rPr lang="uk-UA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логопедической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uk-UA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детьми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uk-UA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нарушением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зрения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8352928" cy="5112568"/>
          </a:xfrm>
        </p:spPr>
        <p:txBody>
          <a:bodyPr>
            <a:normAutofit/>
          </a:bodyPr>
          <a:lstStyle/>
          <a:p>
            <a:pPr algn="l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uk-UA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гиперметропии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дальнозоркости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стимульный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должен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мелких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размеров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Расстояние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зеркала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учебной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доски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до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менее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метра;</a:t>
            </a:r>
            <a:b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Изображения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должны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предъявлятся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цветном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фоне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приемущественно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зеленого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оранжевого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цвета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7919" t="11610" r="11241" b="7180"/>
          <a:stretch>
            <a:fillRect/>
          </a:stretch>
        </p:blipFill>
        <p:spPr bwMode="auto">
          <a:xfrm>
            <a:off x="683568" y="3861048"/>
            <a:ext cx="345638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861048"/>
            <a:ext cx="3433564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/>
          <p:cNvSpPr/>
          <p:nvPr/>
        </p:nvSpPr>
        <p:spPr>
          <a:xfrm>
            <a:off x="539552" y="2420888"/>
            <a:ext cx="489204" cy="2423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539552" y="3140968"/>
            <a:ext cx="489204" cy="2423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При миопии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(близорукости)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стимульный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материал крупных размеров;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Расстояние от зеркала (учебной доски) до ребенка не более 1 – 1,5 метра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Изображения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должны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предъявлятся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цветном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фоне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приемущественно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зеленого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оранжевого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цвета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8" descr="Стимульный материал крупных размеров. Расстояние от зеркала, учебной доски до ребенка не более 11,"/>
          <p:cNvPicPr>
            <a:picLocks noChangeAspect="1" noChangeArrowheads="1"/>
          </p:cNvPicPr>
          <p:nvPr/>
        </p:nvPicPr>
        <p:blipFill>
          <a:blip r:embed="rId2" cstate="print"/>
          <a:srcRect l="2100" t="65799" r="62200" b="2001"/>
          <a:stretch>
            <a:fillRect/>
          </a:stretch>
        </p:blipFill>
        <p:spPr bwMode="auto">
          <a:xfrm>
            <a:off x="323528" y="116632"/>
            <a:ext cx="3312368" cy="1944216"/>
          </a:xfrm>
          <a:prstGeom prst="rect">
            <a:avLst/>
          </a:prstGeom>
          <a:noFill/>
        </p:spPr>
      </p:pic>
      <p:pic>
        <p:nvPicPr>
          <p:cNvPr id="4" name="Picture 8" descr="Стимульный материал крупных размеров. Расстояние от зеркала, учебной доски до ребенка не более 11,"/>
          <p:cNvPicPr>
            <a:picLocks noChangeAspect="1" noChangeArrowheads="1"/>
          </p:cNvPicPr>
          <p:nvPr/>
        </p:nvPicPr>
        <p:blipFill>
          <a:blip r:embed="rId2" cstate="print"/>
          <a:srcRect l="66149" t="65799" r="1301" b="2001"/>
          <a:stretch>
            <a:fillRect/>
          </a:stretch>
        </p:blipFill>
        <p:spPr bwMode="auto">
          <a:xfrm>
            <a:off x="5004048" y="4581128"/>
            <a:ext cx="3528392" cy="2088232"/>
          </a:xfrm>
          <a:prstGeom prst="rect">
            <a:avLst/>
          </a:prstGeom>
          <a:noFill/>
        </p:spPr>
      </p:pic>
      <p:sp>
        <p:nvSpPr>
          <p:cNvPr id="5" name="Стрелка вправо 4"/>
          <p:cNvSpPr/>
          <p:nvPr/>
        </p:nvSpPr>
        <p:spPr>
          <a:xfrm>
            <a:off x="539552" y="3645024"/>
            <a:ext cx="489204" cy="2423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539552" y="2924944"/>
            <a:ext cx="489204" cy="2423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При сходящемся косоглазии расстояние от поверхности стола до глаз должно быть не менее 30см.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При расходящемся косоглазии наглядный материал следует размещать на подставке, угол наклона не менее 15 градусов.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467544" y="3717032"/>
            <a:ext cx="489204" cy="2423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467544" y="2204864"/>
            <a:ext cx="489204" cy="2423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Зрительная гимнастика, направленная на повышение остроты зрения.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7776864" cy="48965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трелка вверх 3"/>
          <p:cNvSpPr/>
          <p:nvPr/>
        </p:nvSpPr>
        <p:spPr>
          <a:xfrm>
            <a:off x="3419872" y="2132856"/>
            <a:ext cx="720080" cy="3744416"/>
          </a:xfrm>
          <a:prstGeom prst="up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860032" y="2204864"/>
            <a:ext cx="720080" cy="3744416"/>
          </a:xfrm>
          <a:prstGeom prst="down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2051720" y="1916832"/>
            <a:ext cx="4608512" cy="792088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лево 3"/>
          <p:cNvSpPr/>
          <p:nvPr/>
        </p:nvSpPr>
        <p:spPr>
          <a:xfrm>
            <a:off x="2051720" y="3284984"/>
            <a:ext cx="4608512" cy="720080"/>
          </a:xfrm>
          <a:prstGeom prst="lef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низ 1"/>
          <p:cNvSpPr/>
          <p:nvPr/>
        </p:nvSpPr>
        <p:spPr>
          <a:xfrm rot="19228030">
            <a:off x="3814731" y="534351"/>
            <a:ext cx="791787" cy="4320328"/>
          </a:xfrm>
          <a:prstGeom prst="down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 rot="2221058">
            <a:off x="3608871" y="578382"/>
            <a:ext cx="771015" cy="4198582"/>
          </a:xfrm>
          <a:prstGeom prst="down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>
            <a:off x="683568" y="620688"/>
            <a:ext cx="7488832" cy="484632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лево 2"/>
          <p:cNvSpPr/>
          <p:nvPr/>
        </p:nvSpPr>
        <p:spPr>
          <a:xfrm>
            <a:off x="683568" y="5949280"/>
            <a:ext cx="7459128" cy="484632"/>
          </a:xfrm>
          <a:prstGeom prst="lef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верх 3"/>
          <p:cNvSpPr/>
          <p:nvPr/>
        </p:nvSpPr>
        <p:spPr>
          <a:xfrm>
            <a:off x="467544" y="1124744"/>
            <a:ext cx="484632" cy="4680520"/>
          </a:xfrm>
          <a:prstGeom prst="up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7812360" y="1268760"/>
            <a:ext cx="484632" cy="4608512"/>
          </a:xfrm>
          <a:prstGeom prst="down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узел 2"/>
          <p:cNvSpPr/>
          <p:nvPr/>
        </p:nvSpPr>
        <p:spPr>
          <a:xfrm>
            <a:off x="3203848" y="2204864"/>
            <a:ext cx="2448272" cy="2160240"/>
          </a:xfrm>
          <a:prstGeom prst="flowChartConnector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гнутая вверх стрелка 3"/>
          <p:cNvSpPr/>
          <p:nvPr/>
        </p:nvSpPr>
        <p:spPr>
          <a:xfrm>
            <a:off x="3203848" y="1340768"/>
            <a:ext cx="2232248" cy="1008112"/>
          </a:xfrm>
          <a:prstGeom prst="curvedDown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 «ЗМЕЙКА» 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10000"/>
          </a:blip>
          <a:srcRect l="4200" t="7749" r="60101" b="23802"/>
          <a:stretch>
            <a:fillRect/>
          </a:stretch>
        </p:blipFill>
        <p:spPr bwMode="auto">
          <a:xfrm>
            <a:off x="1115616" y="332656"/>
            <a:ext cx="7272808" cy="544522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s://detsad68.odinedu.ru/assets/img/detsad68/2017/2019-2020/doshkolni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776864" cy="53285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 anchor="t"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636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У дошкольников с нарушением зрения прослеживаются определенные связи и взаимодействия речевой и зрительной недостаточности. В силу нарушения деятельности зрительного анализатора дети не имеют реальных, конкретных представлений об окружающем мире.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Эта недостаточность может проявляться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своеобразием речевого развития, которое часто не укладывается в обычные возрастные границы.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три группы детей с нарушением зрения с различной степенью тяжести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213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976664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</a:t>
            </a:r>
            <a:r>
              <a:rPr lang="en-US" sz="27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7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группы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характерна </a:t>
            </a:r>
            <a:r>
              <a:rPr lang="ru-RU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несформированность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всех языковых систем. Снижено понимание речи; развернутая речь отличается </a:t>
            </a:r>
            <a:r>
              <a:rPr lang="ru-RU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лексико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грамматическим недоразвитием; недостаточный словарный запас;  имеются множественные нарушения фонетической стороны речи, отсутствуют фонематические представления.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 </a:t>
            </a:r>
            <a:r>
              <a:rPr lang="en-US" sz="27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7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 </a:t>
            </a:r>
            <a:r>
              <a:rPr lang="ru-RU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несформированность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фонематических представлений, обширно представлены нарушения фонетической стороны речи.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</a:t>
            </a:r>
            <a:r>
              <a:rPr lang="en-US" sz="27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7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нарушения проявляются в отсутствии или искажении звуков; не возникает затруднений при обучении фонематическому восприятию.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611560" y="764704"/>
            <a:ext cx="489204" cy="2423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611560" y="3284984"/>
            <a:ext cx="489204" cy="2423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611560" y="4725144"/>
            <a:ext cx="489204" cy="24231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528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Для дошкольников с нарушением зрения характерен малый запас предметных и пространственных представлений, неумение обозначать в речи пространственные признаки и направления пространства.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выделять признаки предметов, находить обобщающие слова значительно отстает от нормы. 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результате недостаточности предметных образов действительности отмечается сложность удержания в речевой памяти развернутых высказываний и правильного грамматического построения предложения.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Наблюдается снижение речевого развития при выполнении заданий на описание объектов окружающего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864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4016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КОРРЕКЦИОННО – ПЕДАГОГИЧЕСКОЙ РАБОТЫ ЛОГОПЕДА С ДЕТЬМИ С НАРУШЕНИЕМ ЗРЕНИЯ ИМЕЮЩИМИ РЕЧЕВЫЕ НАРУШЕНИЯ</a:t>
            </a:r>
            <a:endPara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772816"/>
            <a:ext cx="7416824" cy="453650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Корреция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 речи у детей с нарушением зрения осуществляется с учетом не только речевого дефекта, но и состояния зрения, особенностей способностей восприятия приемов подачи одного и того же материала в процессе обучения.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Коррекционные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проводятся в соответствии с учебным планом и специальными программами в форме индивидуальных и мало - групповых занятий.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677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логопеда по развитию речи детей с нарушением зрения имеет свои особенности.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подбирается яркий, красочный материал, способствующий развитию зрительного внимания и восприятия.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Коррекционную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 занятий определяют следующие факторы: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https://cdo.smolgu.ru/pluginfile.php/368838/course/overviewfiles/imag1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4878" r="2439"/>
          <a:stretch>
            <a:fillRect/>
          </a:stretch>
        </p:blipFill>
        <p:spPr bwMode="auto">
          <a:xfrm>
            <a:off x="1475656" y="0"/>
            <a:ext cx="5472608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2860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 anchor="t">
            <a:normAutofit/>
          </a:bodyPr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Создание соответствующих условий для зрительного восприятия: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освещенность помещения,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правильное расположение рабочих мест и пособий с учетом зрительных нарушений (чем острота зрения ниже, тем ближе ребенок к объекту, при окклюзии, материал располагаем со стороны не заклеенного глаза)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https://phonoteka.org/uploads/posts/2021-04/1619317929_29-phonoteka_org-p-fon-dlya-prezentatsii-logopeda-31.png"/>
          <p:cNvPicPr>
            <a:picLocks noChangeAspect="1" noChangeArrowheads="1"/>
          </p:cNvPicPr>
          <p:nvPr/>
        </p:nvPicPr>
        <p:blipFill>
          <a:blip r:embed="rId2" cstate="print"/>
          <a:srcRect l="3704" t="1639" r="3704" b="3279"/>
          <a:stretch>
            <a:fillRect/>
          </a:stretch>
        </p:blipFill>
        <p:spPr bwMode="auto">
          <a:xfrm>
            <a:off x="3203848" y="2924944"/>
            <a:ext cx="5472608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032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 anchor="ctr">
            <a:normAutofit/>
          </a:bodyPr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стимульного материала в зависимости от зрительной патологии ребенка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их размер, цвет и масштаб должны соответствовать определенным требованиям ( наглядность должна быть крупной фронтальной до 15-20 см, индивидуальной от 5см.; изображения должны быть простые, без лишних деталей, с четким контуром, конкретным по отношению к фону, должен соблюдаться масштаб (машина меньше дома, дерево больше цветка); в пособиях должны преобладать яркие цвета)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163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Выбор методов и приемов осуществляется не только с учетом возрастных и индивидуальных возможностей, но и состояние зрительных функций, уровня развития зрительного восприятия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Переключение со зрительного восприятия на тактильное 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слуховое.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занятиях, где основной упор делается на работу зрительного анализатора, через каждые 7-10 минут проводим корригирующую гимнастику для глаз.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503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273</Words>
  <Application>Microsoft Office PowerPoint</Application>
  <PresentationFormat>Экран (4:3)</PresentationFormat>
  <Paragraphs>54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ГОСУДАРСТВЕННОЕ УЧРЕЖДЕНИЕ ЛУГАНСКОЙ НАРОДНОЙ РЕСПУБЛИКИ «ЛУГАНСКОЕ ДОШКОЛЬНОЕ ОБРАЗОВАТЕЛЬНОЕ УЧРЕЖДЕНИЕ ЯСЛИ – САД КОМБИНИРОВАННОГО ВИДА № 53 «МЕЧТА»</vt:lpstr>
      <vt:lpstr>     У дошкольников с нарушением зрения прослеживаются определенные связи и взаимодействия речевой и зрительной недостаточности. В силу нарушения деятельности зрительного анализатора дети не имеют реальных, конкретных представлений об окружающем мире.       Эта недостаточность может проявляться своеобразием речевого развития, которое часто не укладывается в обычные возрастные границы.      Выделяют три группы детей с нарушением зрения с различной степенью тяжести нарушений речи:</vt:lpstr>
      <vt:lpstr>                            Для детей I группы характерна несформированность всех языковых систем. Снижено понимание речи; развернутая речь отличается лексико – грамматическим недоразвитием; недостаточный словарный запас;  имеются множественные нарушения фонетической стороны речи, отсутствуют фонематические представления.          У детей  II группы отмечается несформированность фонематических представлений, обширно представлены нарушения фонетической стороны речи.          У детей III группы речевые нарушения проявляются в отсутствии или искажении звуков; не возникает затруднений при обучении фонематическому восприятию.         </vt:lpstr>
      <vt:lpstr>     Для дошкольников с нарушением зрения характерен малый запас предметных и пространственных представлений, неумение обозначать в речи пространственные признаки и направления пространства.          Умения выделять признаки предметов, находить обобщающие слова значительно отстает от нормы.        В результате недостаточности предметных образов действительности отмечается сложность удержания в речевой памяти развернутых высказываний и правильного грамматического построения предложения.       Наблюдается снижение речевого развития при выполнении заданий на описание объектов окружающего.</vt:lpstr>
      <vt:lpstr>ОРГАНИЗАЦИЯ КОРРЕКЦИОННО – ПЕДАГОГИЧЕСКОЙ РАБОТЫ ЛОГОПЕДА С ДЕТЬМИ С НАРУШЕНИЕМ ЗРЕНИЯ ИМЕЮЩИМИ РЕЧЕВЫЕ НАРУШЕНИЯ</vt:lpstr>
      <vt:lpstr>                  Работа логопеда по развитию речи детей с нарушением зрения имеет свои особенности.       Для занятий подбирается яркий, красочный материал, способствующий развитию зрительного внимания и восприятия.       Коррекционную направленность занятий определяют следующие факторы:</vt:lpstr>
      <vt:lpstr>1. Создание соответствующих условий для зрительного восприятия: - освещенность помещения, - правильное расположение рабочих мест и пособий с учетом зрительных нарушений (чем острота зрения ниже, тем ближе ребенок к объекту, при окклюзии, материал располагаем со стороны не заклеенного глаза) </vt:lpstr>
      <vt:lpstr>2. Использование стимульного материала в зависимости от зрительной патологии ребенка :  - их размер, цвет и масштаб должны соответствовать определенным требованиям ( наглядность должна быть крупной фронтальной до 15-20 см, индивидуальной от 5см.; изображения должны быть простые, без лишних деталей, с четким контуром, конкретным по отношению к фону, должен соблюдаться масштаб (машина меньше дома, дерево больше цветка); в пособиях должны преобладать яркие цвета)</vt:lpstr>
      <vt:lpstr>3. Выбор методов и приемов осуществляется не только с учетом возрастных и индивидуальных возможностей, но и состояние зрительных функций, уровня развития зрительного восприятия. 4. Переключение со зрительного восприятия на тактильное и слуховое.      На занятиях, где основной упор делается на работу зрительного анализатора, через каждые 7-10 минут проводим корригирующую гимнастику для глаз. </vt:lpstr>
      <vt:lpstr>Рекомендации тифлопедагога по организации логопедической работы с детьми с нарушением зрения</vt:lpstr>
      <vt:lpstr>     При миопии (близорукости) стимульный материал крупных размеров;        Расстояние от зеркала (учебной доски) до ребенка не более 1 – 1,5 метра        Изображения должны предъявлятся на цветном фоне, приемущественно зеленого или оранжевого цвета. </vt:lpstr>
      <vt:lpstr>       При сходящемся косоглазии расстояние от поверхности стола до глаз должно быть не менее 30см.          При расходящемся косоглазии наглядный материал следует размещать на подставке, угол наклона не менее 15 градусов.</vt:lpstr>
      <vt:lpstr>Зрительная гимнастика, направленная на повышение остроты зрения.</vt:lpstr>
      <vt:lpstr>Слайд 14</vt:lpstr>
      <vt:lpstr>Слайд 15</vt:lpstr>
      <vt:lpstr>Слайд 16</vt:lpstr>
      <vt:lpstr>Слайд 17</vt:lpstr>
      <vt:lpstr>Слайд 18</vt:lpstr>
      <vt:lpstr>      СПАСИБО ЗА ВНИМАНИЕ!    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УЧРЕЖДЕНИЕ ЛУГАНСКОЙ НАРОДНОЙ РЕСПУБЛИКИ «ЛУГАНСКОЕ ДОШКОЛЬНОЕ ОБРАЗОВАТЕЛЬНОЕ УЧРЕЖДЕНИЕ ЯСЛИ – САД КОМБИНИРОВАННОГО ВИДА № 53 «МЕЧТА»</dc:title>
  <dc:creator>домашний</dc:creator>
  <cp:lastModifiedBy>пк-Lenovo</cp:lastModifiedBy>
  <cp:revision>28</cp:revision>
  <dcterms:created xsi:type="dcterms:W3CDTF">2022-10-20T07:36:03Z</dcterms:created>
  <dcterms:modified xsi:type="dcterms:W3CDTF">2022-10-23T21:09:28Z</dcterms:modified>
</cp:coreProperties>
</file>