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  <p:sldMasterId id="2147483698" r:id="rId4"/>
    <p:sldMasterId id="2147483710" r:id="rId5"/>
    <p:sldMasterId id="2147483723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3" r:id="rId13"/>
    <p:sldId id="276" r:id="rId14"/>
    <p:sldId id="264" r:id="rId15"/>
    <p:sldId id="262" r:id="rId16"/>
    <p:sldId id="265" r:id="rId17"/>
    <p:sldId id="269" r:id="rId18"/>
    <p:sldId id="270" r:id="rId19"/>
    <p:sldId id="271" r:id="rId20"/>
    <p:sldId id="272" r:id="rId21"/>
    <p:sldId id="275" r:id="rId22"/>
    <p:sldId id="273" r:id="rId23"/>
    <p:sldId id="274" r:id="rId24"/>
    <p:sldId id="267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40364-0A5F-4430-B8B9-9A745567E65A}" type="datetimeFigureOut">
              <a:rPr lang="ru-RU" smtClean="0"/>
              <a:pPr/>
              <a:t>14.02.2024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E3555-DFD8-4C50-84D7-12956CEE82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40364-0A5F-4430-B8B9-9A745567E65A}" type="datetimeFigureOut">
              <a:rPr lang="ru-RU" smtClean="0"/>
              <a:pPr/>
              <a:t>14.02.2024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E3555-DFD8-4C50-84D7-12956CEE82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40364-0A5F-4430-B8B9-9A745567E65A}" type="datetimeFigureOut">
              <a:rPr lang="ru-RU" smtClean="0"/>
              <a:pPr/>
              <a:t>14.02.2024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E3555-DFD8-4C50-84D7-12956CEE82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00501-EB9B-4B69-AC4C-BBC4B2B580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CAE0D-788D-4158-BE88-A44C3361CF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9BF15-EEC7-495A-93ED-545F2B130A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D908-1C21-4461-997B-BD067C0572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98B9F-47C5-43B6-ABB0-AFE95C8156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7D05-366A-4EE9-8752-F6DC7FD0F3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7A01F-03B2-410A-9144-751196A7FA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AC857-81DC-45AF-B543-D2F60EC686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40364-0A5F-4430-B8B9-9A745567E65A}" type="datetimeFigureOut">
              <a:rPr lang="ru-RU" smtClean="0"/>
              <a:pPr/>
              <a:t>14.02.2024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E3555-DFD8-4C50-84D7-12956CEE82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89CA7-18B5-403F-8A6E-9908C39FB0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CE330-93E0-40B4-A898-9DBACDF12C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1670B-411C-4C1B-9E89-64F91B6C2B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377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34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4A89C-CFE2-4F92-8409-293DACD1AEB6}" type="datetimeFigureOut">
              <a:rPr lang="ru-RU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C6D58-474B-4C51-A015-7F87284A0E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DF880-4CCB-4AC1-9B71-2AC788609019}" type="datetimeFigureOut">
              <a:rPr lang="ru-RU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44FCD-CBB9-49E3-A8C3-D26BE3F7A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1B4B-28AC-4A84-A4B3-9B5AC0BEFFF1}" type="datetimeFigureOut">
              <a:rPr lang="ru-RU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204E-DC6C-4838-9B82-DA15041D49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C000"/>
                </a:solidFill>
              </a:defRPr>
            </a:lvl1pPr>
            <a:lvl2pPr>
              <a:defRPr sz="2400">
                <a:solidFill>
                  <a:srgbClr val="FFC000"/>
                </a:solidFill>
              </a:defRPr>
            </a:lvl2pPr>
            <a:lvl3pPr>
              <a:defRPr sz="2000">
                <a:solidFill>
                  <a:srgbClr val="FFC000"/>
                </a:solidFill>
              </a:defRPr>
            </a:lvl3pPr>
            <a:lvl4pPr>
              <a:defRPr sz="1800">
                <a:solidFill>
                  <a:srgbClr val="FFC000"/>
                </a:solidFill>
              </a:defRPr>
            </a:lvl4pPr>
            <a:lvl5pPr>
              <a:defRPr sz="1800">
                <a:solidFill>
                  <a:srgbClr val="FFC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99C17-3F81-452B-8E28-BAE8C87A4B97}" type="datetimeFigureOut">
              <a:rPr lang="ru-RU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FB12A-1908-4829-ABCD-B0EED3490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FFC000"/>
                </a:solidFill>
              </a:defRPr>
            </a:lvl1pPr>
            <a:lvl2pPr>
              <a:defRPr sz="2000">
                <a:solidFill>
                  <a:srgbClr val="FFC000"/>
                </a:solidFill>
              </a:defRPr>
            </a:lvl2pPr>
            <a:lvl3pPr>
              <a:defRPr sz="1800">
                <a:solidFill>
                  <a:srgbClr val="FFC000"/>
                </a:solidFill>
              </a:defRPr>
            </a:lvl3pPr>
            <a:lvl4pPr>
              <a:defRPr sz="1600">
                <a:solidFill>
                  <a:srgbClr val="FFC000"/>
                </a:solidFill>
              </a:defRPr>
            </a:lvl4pPr>
            <a:lvl5pPr>
              <a:defRPr sz="1600">
                <a:solidFill>
                  <a:srgbClr val="FFC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C5972-CD76-4387-9B4E-EF534AB1D2AA}" type="datetimeFigureOut">
              <a:rPr lang="ru-RU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99331-DB9B-4A51-B21E-1CD34FBD1A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A4593-91A2-4573-8192-E67468A0702A}" type="datetimeFigureOut">
              <a:rPr lang="ru-RU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A0BBF-6682-42BC-8D4B-9FDDC78E0B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91BB-1F24-40EE-991A-667FD801488E}" type="datetimeFigureOut">
              <a:rPr lang="ru-RU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E7A04-A3B3-422E-A760-47499B32BB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40364-0A5F-4430-B8B9-9A745567E65A}" type="datetimeFigureOut">
              <a:rPr lang="ru-RU" smtClean="0"/>
              <a:pPr/>
              <a:t>14.02.2024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E3555-DFD8-4C50-84D7-12956CEE82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6DB2B-5EE0-4A03-B9CD-77CA0280FAE2}" type="datetimeFigureOut">
              <a:rPr lang="ru-RU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B3FB0-FDE3-423C-8222-0AE8A50A21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AEA0-74FF-413D-89AB-1E4C1411A38B}" type="datetimeFigureOut">
              <a:rPr lang="ru-RU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FB05-497A-4B10-B50A-85ED7BFC18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637EA-8E71-4D89-B6ED-7DD01BCCF2C1}" type="datetimeFigureOut">
              <a:rPr lang="ru-RU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986ED-B20B-40E3-9F6B-E96292A0D3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F4222-6B7C-4857-8561-AE2793E784B8}" type="datetimeFigureOut">
              <a:rPr lang="ru-RU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D02AC-CBA0-4524-8DC3-FB6D9C586F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1470025"/>
          </a:xfrm>
        </p:spPr>
        <p:txBody>
          <a:bodyPr/>
          <a:lstStyle>
            <a:lvl1pPr>
              <a:defRPr b="1" baseline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1428760"/>
          </a:xfrm>
        </p:spPr>
        <p:txBody>
          <a:bodyPr/>
          <a:lstStyle>
            <a:lvl1pPr marL="0" indent="0" algn="ctr">
              <a:buNone/>
              <a:defRPr b="1" cap="none" spc="0">
                <a:ln w="19050">
                  <a:solidFill>
                    <a:srgbClr val="0C3226"/>
                  </a:solidFill>
                </a:ln>
                <a:solidFill>
                  <a:schemeClr val="bg1"/>
                </a:solidFill>
                <a:effectLst/>
                <a:latin typeface="+mn-lt"/>
                <a:cs typeface="Microsoft Sans Serif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AA96-01D8-4F00-972A-6E389145D4AA}" type="datetimeFigureOut">
              <a:rPr lang="ru-RU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01DDD-5235-4431-93CD-9B44A917A7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1CBA2-DBC1-421A-8B57-2DECDD36C4FC}" type="datetimeFigureOut">
              <a:rPr lang="ru-RU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6F62E-B678-4338-AA27-F91F4F47B9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AFBDF-1F9C-4FD8-9DE7-7423FA7B383F}" type="datetimeFigureOut">
              <a:rPr lang="ru-RU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8A416-81E3-4994-8204-FE555280C9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AF3F-C826-4524-B683-5F2212E3FFA5}" type="datetimeFigureOut">
              <a:rPr lang="ru-RU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66B45-6A19-4DD4-AD9C-CAB2A9D4C6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84165-0416-4536-8462-8F9CD551ECF9}" type="datetimeFigureOut">
              <a:rPr lang="ru-RU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1D839-C166-4266-A0AE-6213C7B31C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974F0-C8F5-4EEE-90BA-F392E5A54F4E}" type="datetimeFigureOut">
              <a:rPr lang="ru-RU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E97B-0B55-40BA-BD70-6935BAD8F0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40364-0A5F-4430-B8B9-9A745567E65A}" type="datetimeFigureOut">
              <a:rPr lang="ru-RU" smtClean="0"/>
              <a:pPr/>
              <a:t>14.02.2024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E3555-DFD8-4C50-84D7-12956CEE82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5AB15-4870-46D5-8DA2-6ECD30E071C3}" type="datetimeFigureOut">
              <a:rPr lang="ru-RU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170F-0C29-42D8-85E7-3EC6A2DC2F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3B91D-0AB6-4C6E-8D57-82AD879AEFEE}" type="datetimeFigureOut">
              <a:rPr lang="ru-RU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AF31-FD93-4CF8-91F6-2EF83028BE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42A0F-42E7-4008-82F4-1C106AC0FCFA}" type="datetimeFigureOut">
              <a:rPr lang="ru-RU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1DAE1-23AA-4943-A00F-338DC6C31F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60064-34C6-4665-9CBC-A252B50FC290}" type="datetimeFigureOut">
              <a:rPr lang="ru-RU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851F2-B713-4685-8118-E6041D3286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DBEB4-C633-4474-A082-397EA08C5274}" type="datetimeFigureOut">
              <a:rPr lang="ru-RU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DF361-472E-4262-8A2E-9733E150C4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64A89C-CFE2-4F92-8409-293DACD1AEB6}" type="datetimeFigureOut">
              <a:rPr lang="ru-RU" smtClean="0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C6D58-474B-4C51-A015-7F87284A0E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DF880-4CCB-4AC1-9B71-2AC788609019}" type="datetimeFigureOut">
              <a:rPr lang="ru-RU" smtClean="0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44FCD-CBB9-49E3-A8C3-D26BE3F7AE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481B4B-28AC-4A84-A4B3-9B5AC0BEFFF1}" type="datetimeFigureOut">
              <a:rPr lang="ru-RU" smtClean="0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8204E-DC6C-4838-9B82-DA15041D495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F99C17-3F81-452B-8E28-BAE8C87A4B97}" type="datetimeFigureOut">
              <a:rPr lang="ru-RU" smtClean="0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FB12A-1908-4829-ABCD-B0EED34905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CC5972-CD76-4387-9B4E-EF534AB1D2AA}" type="datetimeFigureOut">
              <a:rPr lang="ru-RU" smtClean="0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99331-DB9B-4A51-B21E-1CD34FBD1AA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40364-0A5F-4430-B8B9-9A745567E65A}" type="datetimeFigureOut">
              <a:rPr lang="ru-RU" smtClean="0"/>
              <a:pPr/>
              <a:t>14.02.2024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E3555-DFD8-4C50-84D7-12956CEE82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A4593-91A2-4573-8192-E67468A0702A}" type="datetimeFigureOut">
              <a:rPr lang="ru-RU" smtClean="0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A0BBF-6682-42BC-8D4B-9FDDC78E0BA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6E91BB-1F24-40EE-991A-667FD801488E}" type="datetimeFigureOut">
              <a:rPr lang="ru-RU" smtClean="0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E7A04-A3B3-422E-A760-47499B32BB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56DB2B-5EE0-4A03-B9CD-77CA0280FAE2}" type="datetimeFigureOut">
              <a:rPr lang="ru-RU" smtClean="0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B3FB0-FDE3-423C-8222-0AE8A50A214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B3AEA0-74FF-413D-89AB-1E4C1411A38B}" type="datetimeFigureOut">
              <a:rPr lang="ru-RU" smtClean="0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3FB05-497A-4B10-B50A-85ED7BFC18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3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C637EA-8E71-4D89-B6ED-7DD01BCCF2C1}" type="datetimeFigureOut">
              <a:rPr lang="ru-RU" smtClean="0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8986ED-B20B-40E3-9F6B-E96292A0D3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4F4222-6B7C-4857-8561-AE2793E784B8}" type="datetimeFigureOut">
              <a:rPr lang="ru-RU" smtClean="0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D02AC-CBA0-4524-8DC3-FB6D9C586F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ru-RU" dirty="0" smtClean="0"/>
              <a:t>Вставка диаграммы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35714-56FD-4884-A877-0D68F69C610F}" type="datetimeFigureOut">
              <a:rPr lang="ru-RU" smtClean="0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1EA43-F52B-4600-87C0-18FB666633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95853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4A89C-CFE2-4F92-8409-293DACD1AEB6}" type="datetimeFigureOut">
              <a:rPr lang="ru-RU" smtClean="0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C6D58-474B-4C51-A015-7F87284A0E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13479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DF880-4CCB-4AC1-9B71-2AC788609019}" type="datetimeFigureOut">
              <a:rPr lang="ru-RU" smtClean="0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44FCD-CBB9-49E3-A8C3-D26BE3F7AE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44142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1B4B-28AC-4A84-A4B3-9B5AC0BEFFF1}" type="datetimeFigureOut">
              <a:rPr lang="ru-RU" smtClean="0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204E-DC6C-4838-9B82-DA15041D495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9689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40364-0A5F-4430-B8B9-9A745567E65A}" type="datetimeFigureOut">
              <a:rPr lang="ru-RU" smtClean="0"/>
              <a:pPr/>
              <a:t>14.02.2024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E3555-DFD8-4C50-84D7-12956CEE82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99C17-3F81-452B-8E28-BAE8C87A4B97}" type="datetimeFigureOut">
              <a:rPr lang="ru-RU" smtClean="0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FB12A-1908-4829-ABCD-B0EED34905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01897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C5972-CD76-4387-9B4E-EF534AB1D2AA}" type="datetimeFigureOut">
              <a:rPr lang="ru-RU" smtClean="0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99331-DB9B-4A51-B21E-1CD34FBD1AA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2366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A4593-91A2-4573-8192-E67468A0702A}" type="datetimeFigureOut">
              <a:rPr lang="ru-RU" smtClean="0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A0BBF-6682-42BC-8D4B-9FDDC78E0BA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92527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91BB-1F24-40EE-991A-667FD801488E}" type="datetimeFigureOut">
              <a:rPr lang="ru-RU" smtClean="0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E7A04-A3B3-422E-A760-47499B32BB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96215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6DB2B-5EE0-4A03-B9CD-77CA0280FAE2}" type="datetimeFigureOut">
              <a:rPr lang="ru-RU" smtClean="0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B3FB0-FDE3-423C-8222-0AE8A50A214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08057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AEA0-74FF-413D-89AB-1E4C1411A38B}" type="datetimeFigureOut">
              <a:rPr lang="ru-RU" smtClean="0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FB05-497A-4B10-B50A-85ED7BFC183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9498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637EA-8E71-4D89-B6ED-7DD01BCCF2C1}" type="datetimeFigureOut">
              <a:rPr lang="ru-RU" smtClean="0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986ED-B20B-40E3-9F6B-E96292A0D3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74921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F4222-6B7C-4857-8561-AE2793E784B8}" type="datetimeFigureOut">
              <a:rPr lang="ru-RU" smtClean="0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D02AC-CBA0-4524-8DC3-FB6D9C586F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873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40364-0A5F-4430-B8B9-9A745567E65A}" type="datetimeFigureOut">
              <a:rPr lang="ru-RU" smtClean="0"/>
              <a:pPr/>
              <a:t>14.02.2024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E3555-DFD8-4C50-84D7-12956CEE82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40364-0A5F-4430-B8B9-9A745567E65A}" type="datetimeFigureOut">
              <a:rPr lang="ru-RU" smtClean="0"/>
              <a:pPr/>
              <a:t>14.02.2024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E3555-DFD8-4C50-84D7-12956CEE82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40364-0A5F-4430-B8B9-9A745567E65A}" type="datetimeFigureOut">
              <a:rPr lang="ru-RU" smtClean="0"/>
              <a:pPr/>
              <a:t>14.02.2024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E3555-DFD8-4C50-84D7-12956CEE82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fld id="{5CA40364-0A5F-4430-B8B9-9A745567E65A}" type="datetimeFigureOut">
              <a:rPr lang="ru-RU" smtClean="0"/>
              <a:pPr/>
              <a:t>14.02.2024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fld id="{8DBE3555-DFD8-4C50-84D7-12956CEE82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 advClick="0">
    <p:pull dir="r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00206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3ECD34-0EC8-47A2-957D-23CE4730EE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4832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483226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48322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535714-56FD-4884-A877-0D68F69C610F}" type="datetimeFigureOut">
              <a:rPr lang="ru-RU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F1EA43-F52B-4600-87C0-18FB666633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7780" cmpd="sng">
            <a:solidFill>
              <a:srgbClr val="FFFFFF"/>
            </a:solidFill>
            <a:prstDash val="solid"/>
            <a:miter lim="800000"/>
          </a:ln>
          <a:solidFill>
            <a:srgbClr val="00377A"/>
          </a:soli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77A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77A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77A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77A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77A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77A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77A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77A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00377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00377A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00377A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00377A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rgbClr val="0037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00377A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77A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rgbClr val="00377A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00377A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0C3226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0FF6E1-B3CE-4AE6-9068-60480AC2F270}" type="datetimeFigureOut">
              <a:rPr lang="ru-RU"/>
              <a:pPr>
                <a:defRPr/>
              </a:pPr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0C3226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0C3226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CBC318-5483-4858-9505-4B0AA99D19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9050">
            <a:solidFill>
              <a:schemeClr val="bg1"/>
            </a:solidFill>
          </a:ln>
          <a:solidFill>
            <a:srgbClr val="00133A"/>
          </a:solidFill>
          <a:latin typeface="+mj-lt"/>
          <a:ea typeface="+mj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8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9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1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2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3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5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6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7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3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5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7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8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31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4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972CD0-D651-4978-B8B4-144E67A23144}" type="datetimeFigureOut">
              <a:rPr lang="ru-RU" smtClean="0"/>
              <a:pPr/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089B5D-9DC4-48CD-A627-964FF3E433E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40364-0A5F-4430-B8B9-9A745567E65A}" type="datetimeFigureOut">
              <a:rPr lang="ru-RU" smtClean="0"/>
              <a:pPr/>
              <a:t>14.02.2024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3555-DFD8-4C50-84D7-12956CEE82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&#1069;&#1083;&#1077;&#1082;&#1090;&#1088;&#1086;&#1085;&#1085;&#1072;&#1103;%20&#1090;&#1072;&#1073;&#1083;&#1080;&#1094;&#1072;%20OpenDocument.ods" TargetMode="Externa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pril2.xls" TargetMode="Externa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&#1069;&#1083;&#1077;&#1082;&#1090;&#1088;&#1086;&#1085;&#1085;&#1072;&#1103;%20&#1090;&#1072;&#1073;&#1083;&#1080;&#1094;&#1072;%20OpenDocument.ods" TargetMode="External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89776" cy="1470025"/>
          </a:xfrm>
        </p:spPr>
        <p:txBody>
          <a:bodyPr/>
          <a:lstStyle/>
          <a:p>
            <a:r>
              <a:rPr lang="ru-RU" b="1" dirty="0"/>
              <a:t>Интеграция </a:t>
            </a:r>
            <a:r>
              <a:rPr lang="ru-RU" b="1" dirty="0" smtClean="0"/>
              <a:t>информатики  </a:t>
            </a:r>
            <a:r>
              <a:rPr lang="ru-RU" b="1" dirty="0" smtClean="0"/>
              <a:t>и информационных технологий с математикой как средство расширения возможностей образования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221088"/>
            <a:ext cx="5429288" cy="1536576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Лычак Наталья Сергеевна</a:t>
            </a:r>
          </a:p>
          <a:p>
            <a:r>
              <a:rPr lang="ru-RU" sz="2800" dirty="0" smtClean="0"/>
              <a:t>МАОУ"Образовательный центр №2 "Сфера" р.п. Сенной«(Корпус № 2)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141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/>
              <a:t>Тема «Обработка информации»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05" t="13010" r="22979" b="9238"/>
          <a:stretch/>
        </p:blipFill>
        <p:spPr bwMode="auto">
          <a:xfrm>
            <a:off x="1907704" y="1412776"/>
            <a:ext cx="6192688" cy="529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525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/>
              <a:t>Тема «Функции</a:t>
            </a:r>
            <a:r>
              <a:rPr lang="ru-RU" sz="4000" b="1" i="1" dirty="0">
                <a:hlinkClick r:id="rId2" action="ppaction://hlinkfile"/>
              </a:rPr>
              <a:t>. Линейная функция</a:t>
            </a:r>
            <a:r>
              <a:rPr lang="ru-RU" sz="4000" b="1" i="1" dirty="0"/>
              <a:t>» (математика) 7 класс</a:t>
            </a:r>
            <a:endParaRPr lang="ru-RU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831"/>
          <a:stretch/>
        </p:blipFill>
        <p:spPr bwMode="auto">
          <a:xfrm>
            <a:off x="179511" y="1484784"/>
            <a:ext cx="888289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6287" y="1844824"/>
            <a:ext cx="756084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dirty="0"/>
              <a:t>Построить в одной системе координат графики функций у=2х и у=2х+5, сделать вывод об их расположении.</a:t>
            </a:r>
          </a:p>
          <a:p>
            <a:pPr lvl="0"/>
            <a:r>
              <a:rPr lang="ru-RU" dirty="0"/>
              <a:t>Построить в одной системе координат графики функций у=2х+5 и у=3х+7, сделать вывод об их расположении.</a:t>
            </a:r>
          </a:p>
        </p:txBody>
      </p:sp>
    </p:spTree>
    <p:extLst>
      <p:ext uri="{BB962C8B-B14F-4D97-AF65-F5344CB8AC3E}">
        <p14:creationId xmlns="" xmlns:p14="http://schemas.microsoft.com/office/powerpoint/2010/main" val="38089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/>
              <a:t>Тема «Строим диаграммы (информатика 5 и математика 6)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7400948" cy="3840171"/>
          </a:xfrm>
        </p:spPr>
        <p:txBody>
          <a:bodyPr/>
          <a:lstStyle/>
          <a:p>
            <a:r>
              <a:rPr lang="ru-RU" dirty="0" smtClean="0"/>
              <a:t>Фото заданий и фото </a:t>
            </a:r>
            <a:r>
              <a:rPr lang="ru-RU" dirty="0" err="1" smtClean="0"/>
              <a:t>выполненых</a:t>
            </a:r>
            <a:r>
              <a:rPr lang="ru-RU" dirty="0" smtClean="0"/>
              <a:t> работ</a:t>
            </a:r>
            <a:endParaRPr lang="ru-RU" dirty="0"/>
          </a:p>
        </p:txBody>
      </p:sp>
      <p:pic>
        <p:nvPicPr>
          <p:cNvPr id="5" name="Рисунок 4" descr="IMG_20240206_101811_1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538" y="1285860"/>
            <a:ext cx="8796925" cy="5072074"/>
          </a:xfrm>
          <a:prstGeom prst="rect">
            <a:avLst/>
          </a:prstGeom>
        </p:spPr>
      </p:pic>
      <p:pic>
        <p:nvPicPr>
          <p:cNvPr id="6" name="Рисунок 5" descr="IMG_20240206_101706_2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G_20240206_101717_5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IMG_20240206_100630_4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ВИС 8 класс</a:t>
            </a:r>
            <a:br>
              <a:rPr lang="ru-RU" dirty="0" smtClean="0"/>
            </a:br>
            <a:r>
              <a:rPr lang="ru-RU" sz="3600" dirty="0" smtClean="0">
                <a:hlinkClick r:id="rId2" action="ppaction://hlinkfile"/>
              </a:rPr>
              <a:t>Статистические данные</a:t>
            </a:r>
            <a:r>
              <a:rPr lang="ru-RU" dirty="0" smtClean="0">
                <a:hlinkClick r:id="rId2" action="ppaction://hlinkfile"/>
              </a:rPr>
              <a:t> </a:t>
            </a:r>
            <a:endParaRPr lang="ru-RU" dirty="0"/>
          </a:p>
        </p:txBody>
      </p:sp>
      <p:pic>
        <p:nvPicPr>
          <p:cNvPr id="4" name="Содержимое 3" descr="вис 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79265"/>
            <a:ext cx="8229600" cy="43678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ис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0228"/>
            <a:ext cx="8229600" cy="43859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ис 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88302"/>
            <a:ext cx="8229600" cy="43497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ru-RU" dirty="0" smtClean="0"/>
              <a:t>Тема «Квадратичная функция, ее график и свойства» 9 класс математика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349750" y="3327400"/>
          <a:ext cx="444500" cy="203200"/>
        </p:xfrm>
        <a:graphic>
          <a:graphicData uri="http://schemas.openxmlformats.org/presentationml/2006/ole">
            <p:oleObj spid="_x0000_s1026" name="Формула" r:id="rId3" imgW="444240" imgH="203040" progId="Equation.3">
              <p:embed/>
            </p:oleObj>
          </a:graphicData>
        </a:graphic>
      </p:graphicFrame>
      <p:pic>
        <p:nvPicPr>
          <p:cNvPr id="6" name="Содержимое 5" descr="2024-02-14_14-27-07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688302"/>
            <a:ext cx="8229600" cy="43497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r>
              <a:rPr lang="ru-RU" dirty="0" smtClean="0"/>
              <a:t>Арифметическая последовательность (9 класс математика  )</a:t>
            </a:r>
            <a:endParaRPr lang="ru-RU" dirty="0"/>
          </a:p>
        </p:txBody>
      </p:sp>
      <p:pic>
        <p:nvPicPr>
          <p:cNvPr id="5" name="Содержимое 4" descr="phpTYp4Vr_---MS-Excel_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Кусковое построение</a:t>
            </a:r>
            <a:endParaRPr lang="ru-RU" dirty="0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3"/>
          <a:srcRect b="44027"/>
          <a:stretch>
            <a:fillRect/>
          </a:stretch>
        </p:blipFill>
        <p:spPr>
          <a:xfrm>
            <a:off x="500029" y="1714488"/>
            <a:ext cx="8143989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Результаты </a:t>
            </a:r>
            <a:r>
              <a:rPr lang="ru-RU" sz="4000" b="1" dirty="0"/>
              <a:t>интегрированного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создание психологического комфорта для приобретения учащимися знаний и для самовыражения;</a:t>
            </a:r>
          </a:p>
          <a:p>
            <a:pPr lvl="0"/>
            <a:r>
              <a:rPr lang="ru-RU" dirty="0"/>
              <a:t>формирование устойчивой мотивации у обучающихся разной категории;</a:t>
            </a:r>
          </a:p>
          <a:p>
            <a:pPr lvl="0"/>
            <a:r>
              <a:rPr lang="ru-RU" dirty="0"/>
              <a:t>повышение познавательного интереса детей, который проявляется в активной и самостоятельной работе на занятии и во внеурочное время;</a:t>
            </a:r>
          </a:p>
          <a:p>
            <a:pPr lvl="0"/>
            <a:r>
              <a:rPr lang="ru-RU" dirty="0"/>
              <a:t>усиление мировоззренческой направленности познавательных интересов учащихся;</a:t>
            </a:r>
          </a:p>
          <a:p>
            <a:pPr lvl="0"/>
            <a:r>
              <a:rPr lang="ru-RU" dirty="0"/>
              <a:t>снижение утомляемости, усталости и перенапряжения;</a:t>
            </a:r>
          </a:p>
          <a:p>
            <a:pPr lvl="0"/>
            <a:r>
              <a:rPr lang="ru-RU" dirty="0"/>
              <a:t>повышение уровня знаний учащихся, который достигается благодаря многогранной интерпретации с использованием сведений из различных наук;</a:t>
            </a:r>
          </a:p>
          <a:p>
            <a:pPr lvl="0"/>
            <a:r>
              <a:rPr lang="ru-RU" dirty="0"/>
              <a:t>включение обучающихся в социально значимую деятельность (проекты, конференции, конкурсы).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58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идеи и принципы школьной реформы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самоопределение личности;</a:t>
            </a:r>
          </a:p>
          <a:p>
            <a:pPr lvl="0"/>
            <a:r>
              <a:rPr lang="ru-RU" dirty="0"/>
              <a:t>создание условий для ее самореализации и интеграции в мировую и национальную культуру;</a:t>
            </a:r>
          </a:p>
          <a:p>
            <a:pPr lvl="0"/>
            <a:r>
              <a:rPr lang="ru-RU" dirty="0"/>
              <a:t>дифференцированный подход;</a:t>
            </a:r>
          </a:p>
          <a:p>
            <a:r>
              <a:rPr lang="ru-RU" dirty="0"/>
              <a:t>формирование высокого уровня восприятия знаний и воспроизведение их в </a:t>
            </a:r>
            <a:r>
              <a:rPr lang="ru-RU" dirty="0" smtClean="0"/>
              <a:t>целом.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9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5498" y="2708920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73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b="1" dirty="0"/>
              <a:t>Интеграция</a:t>
            </a:r>
            <a:r>
              <a:rPr lang="ru-RU" dirty="0"/>
              <a:t> – это сторона процесса развития, связанная с объединением в целое раннее разнородных частей и элементов.</a:t>
            </a:r>
          </a:p>
          <a:p>
            <a:r>
              <a:rPr lang="ru-RU" b="1" dirty="0" smtClean="0"/>
              <a:t>Цель </a:t>
            </a:r>
            <a:r>
              <a:rPr lang="ru-RU" b="1" dirty="0"/>
              <a:t>интеграции</a:t>
            </a:r>
            <a:r>
              <a:rPr lang="ru-RU" dirty="0"/>
              <a:t> - формирование целостного восприятия мира у школьников, т.е. формирование мировоззрения.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71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200" b="1" dirty="0" smtClean="0"/>
              <a:t>Темы</a:t>
            </a:r>
            <a:r>
              <a:rPr lang="ru-RU" sz="3200" b="1" dirty="0"/>
              <a:t>, для изучения которых обязательны математические знания и </a:t>
            </a:r>
            <a:r>
              <a:rPr lang="ru-RU" sz="3200" b="1" dirty="0" smtClean="0"/>
              <a:t>умения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88749591"/>
              </p:ext>
            </p:extLst>
          </p:nvPr>
        </p:nvGraphicFramePr>
        <p:xfrm>
          <a:off x="395536" y="1340768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Тема по информатике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Математические понятия и знания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Системы счисления и основы логики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Операции над числами: деление, умножение, возведение в степень, величина.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Моделирование и формализация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Умение построить формальную модель: формула, уравнение.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Алгоритмизация и программирование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Алгоритм, задача, величина.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Технология обработки графической информации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Геометрические фигуры и их свойства.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Технология обработки числовой информации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Формула, функция, график  функции.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Кодирование информации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Метод координат: построение точки по координатам.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818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ru-RU" sz="2800" b="1" dirty="0" smtClean="0"/>
              <a:t>Темы</a:t>
            </a:r>
            <a:r>
              <a:rPr lang="ru-RU" sz="2800" b="1" dirty="0"/>
              <a:t>, знания и умения  предмета информатики могут оказать существенную помощь при изучении курса  математики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3563816"/>
              </p:ext>
            </p:extLst>
          </p:nvPr>
        </p:nvGraphicFramePr>
        <p:xfrm>
          <a:off x="457200" y="1600200"/>
          <a:ext cx="822960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Тема по математике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Тема, знания и умения из курса информатики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Любая тема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Мультимедийные технологии.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Любая тема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Компьютерные коммуникации, сеть Интернет.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Решение уравнений (линейных, квадратных, рациональных, иррациональных, показательных, логарифмических и т.д.)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Использование  программы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ЭТ,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систем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программирования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Pythoh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Алгоритмизация и программирование.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Решение различных текстовых задач, задач на вычисление.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Алгоритмизация и программирование.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Функция, график функции.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Использование  программы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08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/>
          <a:lstStyle/>
          <a:p>
            <a:r>
              <a:rPr lang="ru-RU" sz="3200" b="1" i="1" dirty="0"/>
              <a:t>Интеграцию можно осуществлять проведением бинарных уроков разных типов</a:t>
            </a:r>
            <a:r>
              <a:rPr lang="ru-RU" sz="3200" b="1" i="1" dirty="0" smtClean="0"/>
              <a:t>: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i="1" dirty="0" smtClean="0"/>
              <a:t>урок-объяснение</a:t>
            </a:r>
            <a:r>
              <a:rPr lang="ru-RU" i="1" dirty="0"/>
              <a:t>;</a:t>
            </a:r>
            <a:endParaRPr lang="ru-RU" dirty="0"/>
          </a:p>
          <a:p>
            <a:pPr lvl="0"/>
            <a:r>
              <a:rPr lang="ru-RU" i="1" dirty="0"/>
              <a:t>урок-закрепление;</a:t>
            </a:r>
            <a:endParaRPr lang="ru-RU" dirty="0"/>
          </a:p>
          <a:p>
            <a:pPr lvl="0"/>
            <a:r>
              <a:rPr lang="ru-RU" i="1" dirty="0"/>
              <a:t>урок-повторение;</a:t>
            </a:r>
            <a:endParaRPr lang="ru-RU" dirty="0"/>
          </a:p>
          <a:p>
            <a:pPr lvl="0"/>
            <a:r>
              <a:rPr lang="ru-RU" i="1" dirty="0"/>
              <a:t>урок проверки знаний.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48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/>
              <a:t>Тема «Кодирование информации»</a:t>
            </a:r>
            <a:endParaRPr lang="ru-RU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083" t="12655" r="25045" b="11075"/>
          <a:stretch/>
        </p:blipFill>
        <p:spPr bwMode="auto">
          <a:xfrm>
            <a:off x="323528" y="1268760"/>
            <a:ext cx="4176464" cy="544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463" t="12595" r="31389" b="9375"/>
          <a:stretch/>
        </p:blipFill>
        <p:spPr bwMode="auto">
          <a:xfrm>
            <a:off x="4571999" y="1268760"/>
            <a:ext cx="3711357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664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4000" b="1" i="1" dirty="0" smtClean="0"/>
              <a:t>Тема «Кодирование информации»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помощью программы</a:t>
            </a:r>
          </a:p>
          <a:p>
            <a:endParaRPr lang="ru-RU" dirty="0"/>
          </a:p>
        </p:txBody>
      </p:sp>
      <p:pic>
        <p:nvPicPr>
          <p:cNvPr id="4" name="Рисунок 3" descr="1673562732_flomaster-club-p-risunki-na-millimetrovoi-bumage-krasivo-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910786"/>
            <a:ext cx="7929618" cy="5947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Тема «Представление информации в форме таблиц</a:t>
            </a:r>
            <a:r>
              <a:rPr lang="ru-RU" b="1" i="1" dirty="0" smtClean="0"/>
              <a:t>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47888572"/>
              </p:ext>
            </p:extLst>
          </p:nvPr>
        </p:nvGraphicFramePr>
        <p:xfrm>
          <a:off x="395536" y="2060848"/>
          <a:ext cx="8229600" cy="218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Делимое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Делитель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Неполное частное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Остаток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3775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4">
  <a:themeElements>
    <a:clrScheme name="Каллиграфия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7">
  <a:themeElements>
    <a:clrScheme name="Грация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3">
  <a:themeElements>
    <a:clrScheme name="Оберточная бумаг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Каллиграфи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183</TotalTime>
  <Words>481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Тема2</vt:lpstr>
      <vt:lpstr>Тема4</vt:lpstr>
      <vt:lpstr>Тема7</vt:lpstr>
      <vt:lpstr>Тема3</vt:lpstr>
      <vt:lpstr>Spring</vt:lpstr>
      <vt:lpstr>Тема6</vt:lpstr>
      <vt:lpstr>Microsoft Equation 3.0</vt:lpstr>
      <vt:lpstr>Интеграция информатики  и информационных технологий с математикой как средство расширения возможностей образования</vt:lpstr>
      <vt:lpstr>Основные идеи и принципы школьной реформы </vt:lpstr>
      <vt:lpstr>Слайд 3</vt:lpstr>
      <vt:lpstr>Темы, для изучения которых обязательны математические знания и умения</vt:lpstr>
      <vt:lpstr>Темы, знания и умения  предмета информатики могут оказать существенную помощь при изучении курса  математики</vt:lpstr>
      <vt:lpstr>Интеграцию можно осуществлять проведением бинарных уроков разных типов:</vt:lpstr>
      <vt:lpstr>Тема «Кодирование информации»</vt:lpstr>
      <vt:lpstr>Тема «Кодирование информации»</vt:lpstr>
      <vt:lpstr>Тема «Представление информации в форме таблиц»</vt:lpstr>
      <vt:lpstr>Тема «Обработка информации»</vt:lpstr>
      <vt:lpstr>Тема «Функции. Линейная функция» (математика) 7 класс</vt:lpstr>
      <vt:lpstr>Тема «Строим диаграммы (информатика 5 и математика 6)</vt:lpstr>
      <vt:lpstr>ВИС 8 класс Статистические данные </vt:lpstr>
      <vt:lpstr>Слайд 14</vt:lpstr>
      <vt:lpstr>Слайд 15</vt:lpstr>
      <vt:lpstr>Тема «Квадратичная функция, ее график и свойства» 9 класс математика</vt:lpstr>
      <vt:lpstr>Арифметическая последовательность (9 класс математика  )</vt:lpstr>
      <vt:lpstr>Кусковое построение</vt:lpstr>
      <vt:lpstr>Результаты интегрированного обучения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математики в уроки информатики</dc:title>
  <dc:creator>home</dc:creator>
  <cp:lastModifiedBy>Учитель</cp:lastModifiedBy>
  <cp:revision>11</cp:revision>
  <dcterms:created xsi:type="dcterms:W3CDTF">2016-03-28T18:25:23Z</dcterms:created>
  <dcterms:modified xsi:type="dcterms:W3CDTF">2024-02-14T10:51:05Z</dcterms:modified>
</cp:coreProperties>
</file>