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Lst>
  <p:sldIdLst>
    <p:sldId id="256" r:id="rId2"/>
    <p:sldId id="285" r:id="rId3"/>
    <p:sldId id="257" r:id="rId4"/>
    <p:sldId id="277" r:id="rId5"/>
    <p:sldId id="258" r:id="rId6"/>
    <p:sldId id="261" r:id="rId7"/>
    <p:sldId id="286" r:id="rId8"/>
    <p:sldId id="262" r:id="rId9"/>
    <p:sldId id="281" r:id="rId10"/>
    <p:sldId id="283" r:id="rId11"/>
    <p:sldId id="263" r:id="rId12"/>
    <p:sldId id="266"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69" d="100"/>
          <a:sy n="69" d="100"/>
        </p:scale>
        <p:origin x="44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FFF10-F047-4939-8EE2-206E42E2099C}"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8B09C43E-04F9-47EE-97E4-81DC2779D55D}">
      <dgm:prSet phldrT="[Текст]"/>
      <dgm:spPr/>
      <dgm:t>
        <a:bodyPr/>
        <a:lstStyle/>
        <a:p>
          <a:r>
            <a:rPr lang="ru-RU" b="1" i="1" dirty="0" smtClean="0"/>
            <a:t>Иван Шишкин – «Утро в сосновом бору»</a:t>
          </a:r>
          <a:endParaRPr lang="ru-RU" b="1" i="1" dirty="0"/>
        </a:p>
      </dgm:t>
    </dgm:pt>
    <dgm:pt modelId="{4C0B5DBE-53E5-4ACF-A1FF-04687833C106}" type="parTrans" cxnId="{E6896380-EFAA-4537-A373-D9A1ED38749C}">
      <dgm:prSet/>
      <dgm:spPr/>
      <dgm:t>
        <a:bodyPr/>
        <a:lstStyle/>
        <a:p>
          <a:endParaRPr lang="ru-RU"/>
        </a:p>
      </dgm:t>
    </dgm:pt>
    <dgm:pt modelId="{5EDFE349-A5B0-46EA-8E02-A95C5D45DEA2}" type="sibTrans" cxnId="{E6896380-EFAA-4537-A373-D9A1ED38749C}">
      <dgm:prSet/>
      <dgm:spPr/>
      <dgm:t>
        <a:bodyPr/>
        <a:lstStyle/>
        <a:p>
          <a:endParaRPr lang="ru-RU"/>
        </a:p>
      </dgm:t>
    </dgm:pt>
    <dgm:pt modelId="{AA9A6A1E-DD56-43DB-965B-1F529AC8914A}" type="pres">
      <dgm:prSet presAssocID="{9FFFFF10-F047-4939-8EE2-206E42E2099C}" presName="diagram" presStyleCnt="0">
        <dgm:presLayoutVars>
          <dgm:dir/>
        </dgm:presLayoutVars>
      </dgm:prSet>
      <dgm:spPr/>
    </dgm:pt>
    <dgm:pt modelId="{4E04AA16-BE09-439B-90E0-0C2C93A7548D}" type="pres">
      <dgm:prSet presAssocID="{8B09C43E-04F9-47EE-97E4-81DC2779D55D}" presName="composite" presStyleCnt="0"/>
      <dgm:spPr/>
    </dgm:pt>
    <dgm:pt modelId="{E424A4FF-6930-42B3-A873-3037B8549E05}" type="pres">
      <dgm:prSet presAssocID="{8B09C43E-04F9-47EE-97E4-81DC2779D55D}" presName="Image" presStyleLbl="bgShp" presStyleIdx="0" presStyleCnt="1" custScaleX="125495" custScaleY="114941"/>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extLst>
        <a:ext uri="{E40237B7-FDA0-4F09-8148-C483321AD2D9}">
          <dgm14:cNvPr xmlns:dgm14="http://schemas.microsoft.com/office/drawing/2010/diagram" id="0" name="" descr="http://bibliotekar.ru/rusShishkin/1.files/image001.jpg"/>
        </a:ext>
      </dgm:extLst>
    </dgm:pt>
    <dgm:pt modelId="{9126E3AE-5F29-4CA5-A2CE-15368AAC2589}" type="pres">
      <dgm:prSet presAssocID="{8B09C43E-04F9-47EE-97E4-81DC2779D55D}" presName="Parent" presStyleLbl="node0" presStyleIdx="0" presStyleCnt="1">
        <dgm:presLayoutVars>
          <dgm:bulletEnabled val="1"/>
        </dgm:presLayoutVars>
      </dgm:prSet>
      <dgm:spPr/>
      <dgm:t>
        <a:bodyPr/>
        <a:lstStyle/>
        <a:p>
          <a:endParaRPr lang="ru-RU"/>
        </a:p>
      </dgm:t>
    </dgm:pt>
  </dgm:ptLst>
  <dgm:cxnLst>
    <dgm:cxn modelId="{422FA73D-845F-44FA-BA7D-797F56DDD212}" type="presOf" srcId="{8B09C43E-04F9-47EE-97E4-81DC2779D55D}" destId="{9126E3AE-5F29-4CA5-A2CE-15368AAC2589}" srcOrd="0" destOrd="0" presId="urn:microsoft.com/office/officeart/2008/layout/BendingPictureCaption"/>
    <dgm:cxn modelId="{E6896380-EFAA-4537-A373-D9A1ED38749C}" srcId="{9FFFFF10-F047-4939-8EE2-206E42E2099C}" destId="{8B09C43E-04F9-47EE-97E4-81DC2779D55D}" srcOrd="0" destOrd="0" parTransId="{4C0B5DBE-53E5-4ACF-A1FF-04687833C106}" sibTransId="{5EDFE349-A5B0-46EA-8E02-A95C5D45DEA2}"/>
    <dgm:cxn modelId="{EDF717BF-C7A8-49FF-A511-E32B87CC3739}" type="presOf" srcId="{9FFFFF10-F047-4939-8EE2-206E42E2099C}" destId="{AA9A6A1E-DD56-43DB-965B-1F529AC8914A}" srcOrd="0" destOrd="0" presId="urn:microsoft.com/office/officeart/2008/layout/BendingPictureCaption"/>
    <dgm:cxn modelId="{736BCA62-F8A0-4546-A29A-656D9BDC088D}" type="presParOf" srcId="{AA9A6A1E-DD56-43DB-965B-1F529AC8914A}" destId="{4E04AA16-BE09-439B-90E0-0C2C93A7548D}" srcOrd="0" destOrd="0" presId="urn:microsoft.com/office/officeart/2008/layout/BendingPictureCaption"/>
    <dgm:cxn modelId="{9594973A-5E13-49FD-8A38-BD550E5ED6D9}" type="presParOf" srcId="{4E04AA16-BE09-439B-90E0-0C2C93A7548D}" destId="{E424A4FF-6930-42B3-A873-3037B8549E05}" srcOrd="0" destOrd="0" presId="urn:microsoft.com/office/officeart/2008/layout/BendingPictureCaption"/>
    <dgm:cxn modelId="{1C5BFCAB-DE67-4FC8-BFA4-E18C620DEF0E}" type="presParOf" srcId="{4E04AA16-BE09-439B-90E0-0C2C93A7548D}" destId="{9126E3AE-5F29-4CA5-A2CE-15368AAC2589}"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4A4FF-6930-42B3-A873-3037B8549E05}">
      <dsp:nvSpPr>
        <dsp:cNvPr id="0" name=""/>
        <dsp:cNvSpPr/>
      </dsp:nvSpPr>
      <dsp:spPr>
        <a:xfrm>
          <a:off x="622121" y="2247"/>
          <a:ext cx="7615392" cy="51544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a:noFill/>
        </a:ln>
        <a:effectLst/>
      </dsp:spPr>
      <dsp:style>
        <a:lnRef idx="0">
          <a:scrgbClr r="0" g="0" b="0"/>
        </a:lnRef>
        <a:fillRef idx="1">
          <a:scrgbClr r="0" g="0" b="0"/>
        </a:fillRef>
        <a:effectRef idx="0">
          <a:scrgbClr r="0" g="0" b="0"/>
        </a:effectRef>
        <a:fontRef idx="minor"/>
      </dsp:style>
    </dsp:sp>
    <dsp:sp modelId="{9126E3AE-5F29-4CA5-A2CE-15368AAC2589}">
      <dsp:nvSpPr>
        <dsp:cNvPr id="0" name=""/>
        <dsp:cNvSpPr/>
      </dsp:nvSpPr>
      <dsp:spPr>
        <a:xfrm>
          <a:off x="2622244" y="4008583"/>
          <a:ext cx="5229052" cy="125662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5000"/>
            </a:spcAft>
          </a:pPr>
          <a:r>
            <a:rPr lang="ru-RU" sz="3600" b="1" i="1" kern="1200" dirty="0" smtClean="0"/>
            <a:t>Иван Шишкин – «Утро в сосновом бору»</a:t>
          </a:r>
          <a:endParaRPr lang="ru-RU" sz="3600" b="1" i="1" kern="1200" dirty="0"/>
        </a:p>
      </dsp:txBody>
      <dsp:txXfrm>
        <a:off x="2622244" y="4008583"/>
        <a:ext cx="5229052" cy="125662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163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624D31-43A5-475A-80CF-332C9F6DCF35}"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36526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624D31-43A5-475A-80CF-332C9F6DCF35}"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57533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8624D31-43A5-475A-80CF-332C9F6DCF35}" type="datetimeFigureOut">
              <a:rPr lang="en-US" smtClean="0"/>
              <a:pPr/>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72234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8624D31-43A5-475A-80CF-332C9F6DCF35}" type="datetimeFigureOut">
              <a:rPr lang="en-US" smtClean="0"/>
              <a:pPr/>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27779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8624D31-43A5-475A-80CF-332C9F6DCF35}" type="datetimeFigureOut">
              <a:rPr lang="en-US" smtClean="0"/>
              <a:pPr/>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80236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85331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482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271266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0EBB0C4-6273-4C6E-B9BD-2EDC30F1CD52}" type="datetimeFigureOut">
              <a:rPr lang="en-US" smtClean="0"/>
              <a:pPr/>
              <a:t>12/13/2022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844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499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12/13/2022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5521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12/13/2022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9687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pPr/>
              <a:t>12/13/2022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0491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2ABBEA6-7C60-4B02-AE87-00D78D8422AF}" type="datetimeFigureOut">
              <a:rPr lang="en-US" smtClean="0"/>
              <a:pPr/>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373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CAD897-D46E-4AD2-BD9B-49DD3E640873}" type="datetimeFigureOut">
              <a:rPr lang="en-US" smtClean="0"/>
              <a:pPr/>
              <a:t>12/13/2022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527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8624D31-43A5-475A-80CF-332C9F6DCF35}" type="datetimeFigureOut">
              <a:rPr lang="en-US" smtClean="0"/>
              <a:pPr/>
              <a:t>12/13/2022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023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2.png"/><Relationship Id="rId4" Type="http://schemas.openxmlformats.org/officeDocument/2006/relationships/diagramQuickStyle" Target="../diagrams/quickStyle1.xml"/><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81891" y="415636"/>
            <a:ext cx="11526982" cy="3505526"/>
          </a:xfrm>
        </p:spPr>
        <p:txBody>
          <a:bodyPr>
            <a:normAutofit/>
          </a:bodyPr>
          <a:lstStyle/>
          <a:p>
            <a:pPr algn="ctr"/>
            <a:r>
              <a:rPr lang="ru-RU" sz="7200" b="1" dirty="0">
                <a:solidFill>
                  <a:schemeClr val="accent1"/>
                </a:solidFill>
                <a:effectLst>
                  <a:outerShdw blurRad="38100" dist="38100" dir="2700000" algn="tl">
                    <a:srgbClr val="000000">
                      <a:alpha val="43137"/>
                    </a:srgbClr>
                  </a:outerShdw>
                </a:effectLst>
                <a:latin typeface="ArbatDi" panose="03000000000000000000" pitchFamily="66" charset="0"/>
                <a:ea typeface="Batang" panose="02030600000101010101" pitchFamily="18" charset="-127"/>
              </a:rPr>
              <a:t>П.М. Третьяков и</a:t>
            </a:r>
            <a:r>
              <a:rPr lang="ru-RU" sz="7200" b="1" dirty="0" smtClean="0">
                <a:solidFill>
                  <a:schemeClr val="accent1"/>
                </a:solidFill>
                <a:effectLst>
                  <a:outerShdw blurRad="38100" dist="38100" dir="2700000" algn="tl">
                    <a:srgbClr val="000000">
                      <a:alpha val="43137"/>
                    </a:srgbClr>
                  </a:outerShdw>
                </a:effectLst>
                <a:latin typeface="ArbatDi" panose="03000000000000000000" pitchFamily="66" charset="0"/>
                <a:ea typeface="Batang" panose="02030600000101010101" pitchFamily="18" charset="-127"/>
              </a:rPr>
              <a:t/>
            </a:r>
            <a:br>
              <a:rPr lang="ru-RU" sz="7200" b="1" dirty="0" smtClean="0">
                <a:solidFill>
                  <a:schemeClr val="accent1"/>
                </a:solidFill>
                <a:effectLst>
                  <a:outerShdw blurRad="38100" dist="38100" dir="2700000" algn="tl">
                    <a:srgbClr val="000000">
                      <a:alpha val="43137"/>
                    </a:srgbClr>
                  </a:outerShdw>
                </a:effectLst>
                <a:latin typeface="ArbatDi" panose="03000000000000000000" pitchFamily="66" charset="0"/>
                <a:ea typeface="Batang" panose="02030600000101010101" pitchFamily="18" charset="-127"/>
              </a:rPr>
            </a:br>
            <a:r>
              <a:rPr lang="ru-RU" sz="7200" b="1" dirty="0" smtClean="0">
                <a:solidFill>
                  <a:schemeClr val="accent1"/>
                </a:solidFill>
                <a:effectLst>
                  <a:outerShdw blurRad="38100" dist="38100" dir="2700000" algn="tl">
                    <a:srgbClr val="000000">
                      <a:alpha val="43137"/>
                    </a:srgbClr>
                  </a:outerShdw>
                </a:effectLst>
                <a:latin typeface="ArbatDi" panose="03000000000000000000" pitchFamily="66" charset="0"/>
                <a:ea typeface="Batang" panose="02030600000101010101" pitchFamily="18" charset="-127"/>
              </a:rPr>
              <a:t>Третьяковская </a:t>
            </a:r>
            <a:r>
              <a:rPr lang="ru-RU" sz="7200" b="1" dirty="0">
                <a:solidFill>
                  <a:schemeClr val="accent1"/>
                </a:solidFill>
                <a:effectLst>
                  <a:outerShdw blurRad="38100" dist="38100" dir="2700000" algn="tl">
                    <a:srgbClr val="000000">
                      <a:alpha val="43137"/>
                    </a:srgbClr>
                  </a:outerShdw>
                </a:effectLst>
                <a:latin typeface="ArbatDi" panose="03000000000000000000" pitchFamily="66" charset="0"/>
                <a:ea typeface="Batang" panose="02030600000101010101" pitchFamily="18" charset="-127"/>
              </a:rPr>
              <a:t>галерея</a:t>
            </a:r>
          </a:p>
        </p:txBody>
      </p:sp>
    </p:spTree>
    <p:extLst>
      <p:ext uri="{BB962C8B-B14F-4D97-AF65-F5344CB8AC3E}">
        <p14:creationId xmlns:p14="http://schemas.microsoft.com/office/powerpoint/2010/main" val="2515108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иван гроз"/>
          <p:cNvPicPr>
            <a:picLocks noGrp="1" noChangeAspect="1" noChangeArrowheads="1"/>
          </p:cNvPicPr>
          <p:nvPr>
            <p:ph sz="half" idx="2"/>
          </p:nvPr>
        </p:nvPicPr>
        <p:blipFill>
          <a:blip r:embed="rId2">
            <a:lum contrast="6000"/>
          </a:blip>
          <a:srcRect l="2673" b="253"/>
          <a:stretch>
            <a:fillRect/>
          </a:stretch>
        </p:blipFill>
        <p:spPr>
          <a:xfrm>
            <a:off x="1007534" y="0"/>
            <a:ext cx="10479617" cy="6870700"/>
          </a:xfrm>
          <a:noFill/>
        </p:spPr>
      </p:pic>
      <p:sp>
        <p:nvSpPr>
          <p:cNvPr id="30724" name="Rectangle 4"/>
          <p:cNvSpPr>
            <a:spLocks noGrp="1" noRot="1" noChangeArrowheads="1"/>
          </p:cNvSpPr>
          <p:nvPr>
            <p:ph type="title"/>
          </p:nvPr>
        </p:nvSpPr>
        <p:spPr>
          <a:xfrm>
            <a:off x="1293091" y="415636"/>
            <a:ext cx="10335491" cy="1893455"/>
          </a:xfrm>
          <a:ln w="57150">
            <a:solidFill>
              <a:schemeClr val="accent1"/>
            </a:solidFill>
          </a:ln>
        </p:spPr>
        <p:txBody>
          <a:bodyPr>
            <a:normAutofit fontScale="90000"/>
          </a:bodyPr>
          <a:lstStyle/>
          <a:p>
            <a:pPr algn="l" eaLnBrk="1" hangingPunct="1">
              <a:defRPr/>
            </a:pPr>
            <a:r>
              <a:rPr lang="ru-RU" sz="2000" dirty="0" smtClean="0">
                <a:solidFill>
                  <a:schemeClr val="tx1"/>
                </a:solidFill>
              </a:rPr>
              <a:t>           </a:t>
            </a:r>
            <a:br>
              <a:rPr lang="ru-RU" sz="2000" dirty="0" smtClean="0">
                <a:solidFill>
                  <a:schemeClr val="tx1"/>
                </a:solidFill>
              </a:rPr>
            </a:br>
            <a:r>
              <a:rPr lang="ru-RU" sz="2000" b="1" dirty="0" smtClean="0">
                <a:solidFill>
                  <a:schemeClr val="accent1"/>
                </a:solidFill>
                <a:effectLst>
                  <a:outerShdw blurRad="38100" dist="38100" dir="2700000" algn="tl">
                    <a:srgbClr val="000000">
                      <a:alpha val="43137"/>
                    </a:srgbClr>
                  </a:outerShdw>
                </a:effectLst>
              </a:rPr>
              <a:t>	 Третьяков, купивший  эту  картину, получил от властей предписание не выставлять произведение, изображавшее цареубийство, на всеобщее обозрение, и полотно были вынуждены поместить в отдельной комнате, закрытой для посетителей.  Долгое время  он не знал, скоро ли снимут запрет и картина займет свое постоянное место в зале.</a:t>
            </a:r>
          </a:p>
        </p:txBody>
      </p:sp>
      <p:sp>
        <p:nvSpPr>
          <p:cNvPr id="30725" name="Rectangle 5"/>
          <p:cNvSpPr>
            <a:spLocks noGrp="1" noChangeArrowheads="1"/>
          </p:cNvSpPr>
          <p:nvPr>
            <p:ph sz="half" idx="1"/>
          </p:nvPr>
        </p:nvSpPr>
        <p:spPr/>
        <p:txBody>
          <a:bodyPr/>
          <a:lstStyle/>
          <a:p>
            <a:pPr eaLnBrk="1" hangingPunct="1">
              <a:buFont typeface="Wingdings" pitchFamily="2" charset="2"/>
              <a:buNone/>
              <a:defRPr/>
            </a:pPr>
            <a:r>
              <a:rPr lang="ru-RU"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2000" fill="hold"/>
                                        <p:tgtEl>
                                          <p:spTgt spid="30726"/>
                                        </p:tgtEl>
                                        <p:attrNameLst>
                                          <p:attrName>ppt_w</p:attrName>
                                        </p:attrNameLst>
                                      </p:cBhvr>
                                      <p:tavLst>
                                        <p:tav tm="0">
                                          <p:val>
                                            <p:fltVal val="0"/>
                                          </p:val>
                                        </p:tav>
                                        <p:tav tm="100000">
                                          <p:val>
                                            <p:strVal val="#ppt_w"/>
                                          </p:val>
                                        </p:tav>
                                      </p:tavLst>
                                    </p:anim>
                                    <p:anim calcmode="lin" valueType="num">
                                      <p:cBhvr>
                                        <p:cTn id="8" dur="2000" fill="hold"/>
                                        <p:tgtEl>
                                          <p:spTgt spid="30726"/>
                                        </p:tgtEl>
                                        <p:attrNameLst>
                                          <p:attrName>ppt_h</p:attrName>
                                        </p:attrNameLst>
                                      </p:cBhvr>
                                      <p:tavLst>
                                        <p:tav tm="0">
                                          <p:val>
                                            <p:fltVal val="0"/>
                                          </p:val>
                                        </p:tav>
                                        <p:tav tm="100000">
                                          <p:val>
                                            <p:strVal val="#ppt_h"/>
                                          </p:val>
                                        </p:tav>
                                      </p:tavLst>
                                    </p:anim>
                                    <p:anim calcmode="lin" valueType="num">
                                      <p:cBhvr>
                                        <p:cTn id="9" dur="2000" fill="hold"/>
                                        <p:tgtEl>
                                          <p:spTgt spid="30726"/>
                                        </p:tgtEl>
                                        <p:attrNameLst>
                                          <p:attrName>ppt_x</p:attrName>
                                        </p:attrNameLst>
                                      </p:cBhvr>
                                      <p:tavLst>
                                        <p:tav tm="0">
                                          <p:val>
                                            <p:fltVal val="0.5"/>
                                          </p:val>
                                        </p:tav>
                                        <p:tav tm="100000">
                                          <p:val>
                                            <p:strVal val="#ppt_x"/>
                                          </p:val>
                                        </p:tav>
                                      </p:tavLst>
                                    </p:anim>
                                    <p:anim calcmode="lin" valueType="num">
                                      <p:cBhvr>
                                        <p:cTn id="10" dur="20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0726"/>
                                        </p:tgtEl>
                                      </p:cBhvr>
                                      <p:by x="75000" y="75000"/>
                                    </p:animScale>
                                  </p:childTnLst>
                                </p:cTn>
                              </p:par>
                              <p:par>
                                <p:cTn id="15" presetID="7" presetClass="entr" presetSubtype="4" fill="hold" grpId="0" nodeType="withEffect">
                                  <p:stCondLst>
                                    <p:cond delay="0"/>
                                  </p:stCondLst>
                                  <p:childTnLst>
                                    <p:set>
                                      <p:cBhvr>
                                        <p:cTn id="16" dur="1" fill="hold">
                                          <p:stCondLst>
                                            <p:cond delay="0"/>
                                          </p:stCondLst>
                                        </p:cTn>
                                        <p:tgtEl>
                                          <p:spTgt spid="30724"/>
                                        </p:tgtEl>
                                        <p:attrNameLst>
                                          <p:attrName>style.visibility</p:attrName>
                                        </p:attrNameLst>
                                      </p:cBhvr>
                                      <p:to>
                                        <p:strVal val="visible"/>
                                      </p:to>
                                    </p:set>
                                    <p:anim calcmode="lin" valueType="num">
                                      <p:cBhvr additive="base">
                                        <p:cTn id="17" dur="2000" fill="hold"/>
                                        <p:tgtEl>
                                          <p:spTgt spid="30724"/>
                                        </p:tgtEl>
                                        <p:attrNameLst>
                                          <p:attrName>ppt_x</p:attrName>
                                        </p:attrNameLst>
                                      </p:cBhvr>
                                      <p:tavLst>
                                        <p:tav tm="0">
                                          <p:val>
                                            <p:strVal val="#ppt_x"/>
                                          </p:val>
                                        </p:tav>
                                        <p:tav tm="100000">
                                          <p:val>
                                            <p:strVal val="#ppt_x"/>
                                          </p:val>
                                        </p:tav>
                                      </p:tavLst>
                                    </p:anim>
                                    <p:anim calcmode="lin" valueType="num">
                                      <p:cBhvr additive="base">
                                        <p:cTn id="18" dur="2000" fill="hold"/>
                                        <p:tgtEl>
                                          <p:spTgt spid="30724"/>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49" presetClass="path" presetSubtype="0" accel="50000" decel="50000" fill="hold" nodeType="afterEffect">
                                  <p:stCondLst>
                                    <p:cond delay="0"/>
                                  </p:stCondLst>
                                  <p:childTnLst>
                                    <p:animMotion origin="layout" path="M -2.5E-6 -3.33333E-6 L 0.08907 0.20625 " pathEditMode="relative" rAng="0" ptsTypes="AA">
                                      <p:cBhvr>
                                        <p:cTn id="21" dur="2000" fill="hold"/>
                                        <p:tgtEl>
                                          <p:spTgt spid="30726"/>
                                        </p:tgtEl>
                                        <p:attrNameLst>
                                          <p:attrName>ppt_x</p:attrName>
                                          <p:attrName>ppt_y</p:attrName>
                                        </p:attrNameLst>
                                      </p:cBhvr>
                                      <p:rCtr x="4400" y="10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6255" y="366532"/>
            <a:ext cx="8911687" cy="1280890"/>
          </a:xfrm>
        </p:spPr>
        <p:txBody>
          <a:bodyPr/>
          <a:lstStyle/>
          <a:p>
            <a:r>
              <a:rPr lang="ru-RU" b="1" i="1" dirty="0" smtClean="0">
                <a:cs typeface="Aparajita" panose="020B0604020202020204" pitchFamily="34" charset="0"/>
              </a:rPr>
              <a:t>Картины из Третьяковской галереи :</a:t>
            </a:r>
            <a:endParaRPr lang="ru-RU" b="1" i="1" dirty="0">
              <a:cs typeface="Aparajita" panose="020B0604020202020204" pitchFamily="34" charset="0"/>
            </a:endParaRPr>
          </a:p>
        </p:txBody>
      </p:sp>
      <p:graphicFrame>
        <p:nvGraphicFramePr>
          <p:cNvPr id="4" name="Схема 3"/>
          <p:cNvGraphicFramePr/>
          <p:nvPr>
            <p:extLst>
              <p:ext uri="{D42A27DB-BD31-4B8C-83A1-F6EECF244321}">
                <p14:modId xmlns:p14="http://schemas.microsoft.com/office/powerpoint/2010/main" val="3141930462"/>
              </p:ext>
            </p:extLst>
          </p:nvPr>
        </p:nvGraphicFramePr>
        <p:xfrm>
          <a:off x="567699" y="1107583"/>
          <a:ext cx="8859636" cy="5267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Группа 11"/>
          <p:cNvGrpSpPr/>
          <p:nvPr/>
        </p:nvGrpSpPr>
        <p:grpSpPr>
          <a:xfrm>
            <a:off x="2498501" y="470208"/>
            <a:ext cx="8625581" cy="6220222"/>
            <a:chOff x="2498501" y="470208"/>
            <a:chExt cx="8625581" cy="6220222"/>
          </a:xfrm>
        </p:grpSpPr>
        <p:pic>
          <p:nvPicPr>
            <p:cNvPr id="5128" name="Picture 8" descr="File:Apotheosi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8501" y="470208"/>
              <a:ext cx="8625581" cy="54880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98501" y="5433390"/>
              <a:ext cx="7401080" cy="125704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ru-RU" dirty="0"/>
            </a:p>
          </p:txBody>
        </p:sp>
        <p:sp>
          <p:nvSpPr>
            <p:cNvPr id="11" name="TextBox 10"/>
            <p:cNvSpPr txBox="1"/>
            <p:nvPr/>
          </p:nvSpPr>
          <p:spPr>
            <a:xfrm>
              <a:off x="2781837" y="5847008"/>
              <a:ext cx="6954591" cy="523220"/>
            </a:xfrm>
            <a:prstGeom prst="rect">
              <a:avLst/>
            </a:prstGeom>
            <a:noFill/>
          </p:spPr>
          <p:txBody>
            <a:bodyPr wrap="square" rtlCol="0">
              <a:spAutoFit/>
            </a:bodyPr>
            <a:lstStyle/>
            <a:p>
              <a:r>
                <a:rPr lang="ru-RU" sz="2800" b="1" i="1" dirty="0">
                  <a:solidFill>
                    <a:schemeClr val="bg1">
                      <a:lumMod val="95000"/>
                    </a:schemeClr>
                  </a:solidFill>
                </a:rPr>
                <a:t>В. В. </a:t>
              </a:r>
              <a:r>
                <a:rPr lang="ru-RU" sz="2800" b="1" i="1" dirty="0" smtClean="0">
                  <a:solidFill>
                    <a:schemeClr val="bg1">
                      <a:lumMod val="95000"/>
                    </a:schemeClr>
                  </a:solidFill>
                </a:rPr>
                <a:t>Верещагин – «Апофеоз войны»</a:t>
              </a:r>
              <a:endParaRPr lang="ru-RU" sz="2800" b="1" i="1" dirty="0">
                <a:solidFill>
                  <a:schemeClr val="bg1">
                    <a:lumMod val="95000"/>
                  </a:schemeClr>
                </a:solidFill>
              </a:endParaRPr>
            </a:p>
          </p:txBody>
        </p:sp>
      </p:grpSp>
      <p:grpSp>
        <p:nvGrpSpPr>
          <p:cNvPr id="14" name="Группа 13"/>
          <p:cNvGrpSpPr/>
          <p:nvPr/>
        </p:nvGrpSpPr>
        <p:grpSpPr>
          <a:xfrm>
            <a:off x="404546" y="470208"/>
            <a:ext cx="10838841" cy="6220222"/>
            <a:chOff x="404546" y="470208"/>
            <a:chExt cx="10838841" cy="6220222"/>
          </a:xfrm>
        </p:grpSpPr>
        <p:pic>
          <p:nvPicPr>
            <p:cNvPr id="5130" name="Picture 10" descr="File:Kramskoy Portrait of a Wom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546" y="470208"/>
              <a:ext cx="7982618" cy="62202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889040" y="5433390"/>
              <a:ext cx="5354347" cy="125704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ru-RU" dirty="0"/>
            </a:p>
          </p:txBody>
        </p:sp>
        <p:sp>
          <p:nvSpPr>
            <p:cNvPr id="13" name="TextBox 12"/>
            <p:cNvSpPr txBox="1"/>
            <p:nvPr/>
          </p:nvSpPr>
          <p:spPr>
            <a:xfrm>
              <a:off x="6005766" y="5831077"/>
              <a:ext cx="5235042" cy="461665"/>
            </a:xfrm>
            <a:prstGeom prst="rect">
              <a:avLst/>
            </a:prstGeom>
            <a:noFill/>
          </p:spPr>
          <p:txBody>
            <a:bodyPr wrap="square" rtlCol="0">
              <a:spAutoFit/>
            </a:bodyPr>
            <a:lstStyle/>
            <a:p>
              <a:r>
                <a:rPr lang="ru-RU" sz="2400" b="1" i="1" dirty="0">
                  <a:solidFill>
                    <a:schemeClr val="bg1">
                      <a:lumMod val="95000"/>
                    </a:schemeClr>
                  </a:solidFill>
                </a:rPr>
                <a:t>И. Н. </a:t>
              </a:r>
              <a:r>
                <a:rPr lang="ru-RU" sz="2400" b="1" i="1" dirty="0" smtClean="0">
                  <a:solidFill>
                    <a:schemeClr val="bg1">
                      <a:lumMod val="95000"/>
                    </a:schemeClr>
                  </a:solidFill>
                </a:rPr>
                <a:t>Крамской – «Неизвестная»</a:t>
              </a:r>
              <a:endParaRPr lang="ru-RU" sz="2400" b="1" i="1" dirty="0">
                <a:solidFill>
                  <a:schemeClr val="bg1">
                    <a:lumMod val="95000"/>
                  </a:schemeClr>
                </a:solidFill>
              </a:endParaRPr>
            </a:p>
          </p:txBody>
        </p:sp>
      </p:grpSp>
      <p:grpSp>
        <p:nvGrpSpPr>
          <p:cNvPr id="16" name="Группа 15"/>
          <p:cNvGrpSpPr/>
          <p:nvPr/>
        </p:nvGrpSpPr>
        <p:grpSpPr>
          <a:xfrm>
            <a:off x="1194680" y="547259"/>
            <a:ext cx="10574836" cy="6172321"/>
            <a:chOff x="1255547" y="504551"/>
            <a:chExt cx="10574836" cy="6172321"/>
          </a:xfrm>
        </p:grpSpPr>
        <p:pic>
          <p:nvPicPr>
            <p:cNvPr id="5132" name="Picture 12" descr="File:REPIN Ivan Terrible&amp;Iva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8234" y="504551"/>
              <a:ext cx="7802149" cy="607171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255547" y="5419832"/>
              <a:ext cx="5354347" cy="125704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ru-RU" dirty="0"/>
            </a:p>
          </p:txBody>
        </p:sp>
        <p:sp>
          <p:nvSpPr>
            <p:cNvPr id="15" name="TextBox 14"/>
            <p:cNvSpPr txBox="1"/>
            <p:nvPr/>
          </p:nvSpPr>
          <p:spPr>
            <a:xfrm>
              <a:off x="1361612" y="5524057"/>
              <a:ext cx="5142219" cy="954107"/>
            </a:xfrm>
            <a:prstGeom prst="rect">
              <a:avLst/>
            </a:prstGeom>
            <a:noFill/>
          </p:spPr>
          <p:txBody>
            <a:bodyPr wrap="square" rtlCol="0">
              <a:spAutoFit/>
            </a:bodyPr>
            <a:lstStyle/>
            <a:p>
              <a:r>
                <a:rPr lang="ru-RU" sz="2800" b="1" i="1" dirty="0">
                  <a:solidFill>
                    <a:schemeClr val="bg1">
                      <a:lumMod val="95000"/>
                    </a:schemeClr>
                  </a:solidFill>
                </a:rPr>
                <a:t>И. Е. </a:t>
              </a:r>
              <a:r>
                <a:rPr lang="ru-RU" sz="2800" b="1" i="1" dirty="0" smtClean="0">
                  <a:solidFill>
                    <a:schemeClr val="bg1">
                      <a:lumMod val="95000"/>
                    </a:schemeClr>
                  </a:solidFill>
                </a:rPr>
                <a:t>Репин – «Иван </a:t>
              </a:r>
              <a:r>
                <a:rPr lang="ru-RU" sz="2800" b="1" i="1" dirty="0">
                  <a:solidFill>
                    <a:schemeClr val="bg1">
                      <a:lumMod val="95000"/>
                    </a:schemeClr>
                  </a:solidFill>
                </a:rPr>
                <a:t>Грозный и сын его </a:t>
              </a:r>
              <a:r>
                <a:rPr lang="ru-RU" sz="2800" b="1" i="1" dirty="0" smtClean="0">
                  <a:solidFill>
                    <a:schemeClr val="bg1">
                      <a:lumMod val="95000"/>
                    </a:schemeClr>
                  </a:solidFill>
                </a:rPr>
                <a:t>Иван»</a:t>
              </a:r>
              <a:endParaRPr lang="ru-RU" sz="2800" b="1" i="1" dirty="0">
                <a:solidFill>
                  <a:schemeClr val="bg1">
                    <a:lumMod val="95000"/>
                  </a:schemeClr>
                </a:solidFill>
              </a:endParaRPr>
            </a:p>
          </p:txBody>
        </p:sp>
      </p:grpSp>
      <p:grpSp>
        <p:nvGrpSpPr>
          <p:cNvPr id="19" name="Группа 18"/>
          <p:cNvGrpSpPr/>
          <p:nvPr/>
        </p:nvGrpSpPr>
        <p:grpSpPr>
          <a:xfrm>
            <a:off x="377348" y="458067"/>
            <a:ext cx="12082196" cy="6288329"/>
            <a:chOff x="377348" y="458067"/>
            <a:chExt cx="12082196" cy="6288329"/>
          </a:xfrm>
        </p:grpSpPr>
        <p:pic>
          <p:nvPicPr>
            <p:cNvPr id="5134" name="Picture 14" descr="http://media.beta.vashdosug.ru/media/620268/834x5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3391" y="458067"/>
              <a:ext cx="10066153" cy="628832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77348" y="5379284"/>
              <a:ext cx="5354347" cy="1257040"/>
            </a:xfrm>
            <a:prstGeom prst="rect">
              <a:avLst/>
            </a:prstGeom>
            <a:ln w="57150">
              <a:solidFill>
                <a:schemeClr val="accent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ru-RU" dirty="0"/>
            </a:p>
          </p:txBody>
        </p:sp>
        <p:sp>
          <p:nvSpPr>
            <p:cNvPr id="17" name="TextBox 16"/>
            <p:cNvSpPr txBox="1"/>
            <p:nvPr/>
          </p:nvSpPr>
          <p:spPr>
            <a:xfrm>
              <a:off x="549245" y="5566765"/>
              <a:ext cx="5030701" cy="954107"/>
            </a:xfrm>
            <a:prstGeom prst="rect">
              <a:avLst/>
            </a:prstGeom>
            <a:noFill/>
          </p:spPr>
          <p:txBody>
            <a:bodyPr wrap="square" rtlCol="0">
              <a:spAutoFit/>
            </a:bodyPr>
            <a:lstStyle/>
            <a:p>
              <a:r>
                <a:rPr lang="ru-RU" sz="2800" b="1" i="1" dirty="0">
                  <a:solidFill>
                    <a:schemeClr val="bg1">
                      <a:lumMod val="95000"/>
                    </a:schemeClr>
                  </a:solidFill>
                </a:rPr>
                <a:t>Серов </a:t>
              </a:r>
              <a:r>
                <a:rPr lang="ru-RU" sz="2800" b="1" i="1" dirty="0" smtClean="0">
                  <a:solidFill>
                    <a:schemeClr val="bg1">
                      <a:lumMod val="95000"/>
                    </a:schemeClr>
                  </a:solidFill>
                </a:rPr>
                <a:t>Валентин – «</a:t>
              </a:r>
              <a:r>
                <a:rPr lang="ru-RU" sz="2800" b="1" i="1" dirty="0">
                  <a:solidFill>
                    <a:schemeClr val="bg1">
                      <a:lumMod val="95000"/>
                    </a:schemeClr>
                  </a:solidFill>
                </a:rPr>
                <a:t>Девочка с </a:t>
              </a:r>
              <a:r>
                <a:rPr lang="ru-RU" sz="2800" b="1" i="1" dirty="0" smtClean="0">
                  <a:solidFill>
                    <a:schemeClr val="bg1">
                      <a:lumMod val="95000"/>
                    </a:schemeClr>
                  </a:solidFill>
                </a:rPr>
                <a:t>персиками»</a:t>
              </a:r>
              <a:endParaRPr lang="ru-RU" sz="2800" b="1" i="1" dirty="0">
                <a:solidFill>
                  <a:schemeClr val="bg1">
                    <a:lumMod val="95000"/>
                  </a:schemeClr>
                </a:solidFill>
              </a:endParaRPr>
            </a:p>
          </p:txBody>
        </p:sp>
      </p:grpSp>
    </p:spTree>
    <p:extLst>
      <p:ext uri="{BB962C8B-B14F-4D97-AF65-F5344CB8AC3E}">
        <p14:creationId xmlns:p14="http://schemas.microsoft.com/office/powerpoint/2010/main" val="245490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1843" y="37167"/>
            <a:ext cx="6102375" cy="6651589"/>
          </a:xfrm>
        </p:spPr>
      </p:pic>
      <p:sp>
        <p:nvSpPr>
          <p:cNvPr id="2" name="Заголовок 1"/>
          <p:cNvSpPr>
            <a:spLocks noGrp="1"/>
          </p:cNvSpPr>
          <p:nvPr>
            <p:ph type="title"/>
          </p:nvPr>
        </p:nvSpPr>
        <p:spPr>
          <a:xfrm>
            <a:off x="6936511" y="5603459"/>
            <a:ext cx="4313382" cy="1085297"/>
          </a:xfrm>
          <a:solidFill>
            <a:srgbClr val="FF9933"/>
          </a:solidFill>
          <a:ln w="57150">
            <a:solidFill>
              <a:schemeClr val="accent1"/>
            </a:solidFill>
          </a:ln>
        </p:spPr>
        <p:txBody>
          <a:bodyPr>
            <a:normAutofit fontScale="90000"/>
          </a:bodyPr>
          <a:lstStyle/>
          <a:p>
            <a:pPr algn="ctr"/>
            <a:r>
              <a:rPr lang="ru-RU" b="1" dirty="0" smtClean="0">
                <a:solidFill>
                  <a:schemeClr val="bg1"/>
                </a:solidFill>
              </a:rPr>
              <a:t>«Опять двойка» </a:t>
            </a:r>
            <a:br>
              <a:rPr lang="ru-RU" b="1" dirty="0" smtClean="0">
                <a:solidFill>
                  <a:schemeClr val="bg1"/>
                </a:solidFill>
              </a:rPr>
            </a:br>
            <a:r>
              <a:rPr lang="ru-RU" b="1" dirty="0" smtClean="0">
                <a:solidFill>
                  <a:schemeClr val="bg1"/>
                </a:solidFill>
              </a:rPr>
              <a:t>Федор Решетников</a:t>
            </a:r>
            <a:endParaRPr lang="ru-RU"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anim calcmode="lin" valueType="num">
                                      <p:cBhvr>
                                        <p:cTn id="8" dur="1750" fill="hold"/>
                                        <p:tgtEl>
                                          <p:spTgt spid="2"/>
                                        </p:tgtEl>
                                        <p:attrNameLst>
                                          <p:attrName>ppt_x</p:attrName>
                                        </p:attrNameLst>
                                      </p:cBhvr>
                                      <p:tavLst>
                                        <p:tav tm="0">
                                          <p:val>
                                            <p:strVal val="#ppt_x"/>
                                          </p:val>
                                        </p:tav>
                                        <p:tav tm="100000">
                                          <p:val>
                                            <p:strVal val="#ppt_x"/>
                                          </p:val>
                                        </p:tav>
                                      </p:tavLst>
                                    </p:anim>
                                    <p:anim calcmode="lin" valueType="num">
                                      <p:cBhvr>
                                        <p:cTn id="9" dur="1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http://img0.liveinternet.ru/images/attach/c/8/99/479/99479844_2352988_kartinaneravnyjbrakkopi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382" y="139152"/>
            <a:ext cx="6106142" cy="652770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58933" y="5573027"/>
            <a:ext cx="3885656" cy="1093827"/>
          </a:xfrm>
          <a:solidFill>
            <a:srgbClr val="FF9933"/>
          </a:solidFill>
          <a:ln w="57150">
            <a:solidFill>
              <a:schemeClr val="accent1"/>
            </a:solidFill>
          </a:ln>
        </p:spPr>
        <p:txBody>
          <a:bodyPr>
            <a:normAutofit fontScale="90000"/>
          </a:bodyPr>
          <a:lstStyle/>
          <a:p>
            <a:pPr algn="ctr"/>
            <a:r>
              <a:rPr lang="ru-RU" b="1" dirty="0" err="1" smtClean="0">
                <a:solidFill>
                  <a:schemeClr val="bg1"/>
                </a:solidFill>
              </a:rPr>
              <a:t>В.В.Пукирев</a:t>
            </a:r>
            <a:r>
              <a:rPr lang="ru-RU" b="1" dirty="0" smtClean="0">
                <a:solidFill>
                  <a:schemeClr val="bg1"/>
                </a:solidFill>
              </a:rPr>
              <a:t>. </a:t>
            </a:r>
            <a:r>
              <a:rPr lang="ru-RU" b="1" dirty="0" smtClean="0">
                <a:solidFill>
                  <a:schemeClr val="bg1"/>
                </a:solidFill>
              </a:rPr>
              <a:t/>
            </a:r>
            <a:br>
              <a:rPr lang="ru-RU" b="1" dirty="0" smtClean="0">
                <a:solidFill>
                  <a:schemeClr val="bg1"/>
                </a:solidFill>
              </a:rPr>
            </a:br>
            <a:r>
              <a:rPr lang="ru-RU" b="1" dirty="0" smtClean="0">
                <a:solidFill>
                  <a:schemeClr val="bg1"/>
                </a:solidFill>
              </a:rPr>
              <a:t>Неравный </a:t>
            </a:r>
            <a:r>
              <a:rPr lang="ru-RU" b="1" dirty="0" smtClean="0">
                <a:solidFill>
                  <a:schemeClr val="bg1"/>
                </a:solidFill>
              </a:rPr>
              <a:t>брак</a:t>
            </a:r>
            <a:endParaRPr lang="ru-RU"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москва"/>
          <p:cNvPicPr>
            <a:picLocks noChangeAspect="1" noChangeArrowheads="1"/>
          </p:cNvPicPr>
          <p:nvPr/>
        </p:nvPicPr>
        <p:blipFill>
          <a:blip r:embed="rId2">
            <a:lum contrast="12000"/>
          </a:blip>
          <a:srcRect/>
          <a:stretch>
            <a:fillRect/>
          </a:stretch>
        </p:blipFill>
        <p:spPr bwMode="auto">
          <a:xfrm>
            <a:off x="6256675" y="260350"/>
            <a:ext cx="5803638" cy="5980977"/>
          </a:xfrm>
          <a:prstGeom prst="rect">
            <a:avLst/>
          </a:prstGeom>
          <a:noFill/>
          <a:ln w="38100">
            <a:solidFill>
              <a:schemeClr val="accent1"/>
            </a:solidFill>
            <a:miter lim="800000"/>
            <a:headEnd/>
            <a:tailEnd/>
          </a:ln>
        </p:spPr>
      </p:pic>
      <p:pic>
        <p:nvPicPr>
          <p:cNvPr id="34819" name="Picture 3" descr="третьяков  фасад"/>
          <p:cNvPicPr>
            <a:picLocks noChangeAspect="1" noChangeArrowheads="1"/>
          </p:cNvPicPr>
          <p:nvPr/>
        </p:nvPicPr>
        <p:blipFill>
          <a:blip r:embed="rId3">
            <a:lum contrast="6000"/>
          </a:blip>
          <a:srcRect l="33682" b="49193"/>
          <a:stretch>
            <a:fillRect/>
          </a:stretch>
        </p:blipFill>
        <p:spPr bwMode="auto">
          <a:xfrm>
            <a:off x="171837" y="1579852"/>
            <a:ext cx="8208433" cy="4995862"/>
          </a:xfrm>
          <a:prstGeom prst="rect">
            <a:avLst/>
          </a:prstGeom>
          <a:noFill/>
          <a:ln w="38100">
            <a:solidFill>
              <a:schemeClr val="accent1"/>
            </a:solidFill>
            <a:miter lim="800000"/>
            <a:headEnd/>
            <a:tailEnd/>
          </a:ln>
        </p:spPr>
      </p:pic>
      <p:sp>
        <p:nvSpPr>
          <p:cNvPr id="34821" name="Rectangle 5"/>
          <p:cNvSpPr>
            <a:spLocks noChangeArrowheads="1"/>
          </p:cNvSpPr>
          <p:nvPr/>
        </p:nvSpPr>
        <p:spPr bwMode="auto">
          <a:xfrm>
            <a:off x="282673" y="137469"/>
            <a:ext cx="6049433" cy="1131079"/>
          </a:xfrm>
          <a:prstGeom prst="rect">
            <a:avLst/>
          </a:prstGeom>
          <a:noFill/>
          <a:ln w="9525">
            <a:noFill/>
            <a:miter lim="800000"/>
            <a:headEnd/>
            <a:tailEnd/>
          </a:ln>
          <a:effectLst/>
        </p:spPr>
        <p:txBody>
          <a:bodyPr>
            <a:spAutoFit/>
          </a:bodyPr>
          <a:lstStyle/>
          <a:p>
            <a:pPr>
              <a:defRPr/>
            </a:pPr>
            <a:r>
              <a:rPr lang="ru-RU" sz="2250" b="1" dirty="0">
                <a:solidFill>
                  <a:schemeClr val="hlink"/>
                </a:solidFill>
                <a:effectLst>
                  <a:outerShdw blurRad="38100" dist="38100" dir="2700000" algn="tl">
                    <a:srgbClr val="000000"/>
                  </a:outerShdw>
                </a:effectLst>
              </a:rPr>
              <a:t>Без Третьяковской галереи </a:t>
            </a:r>
            <a:br>
              <a:rPr lang="ru-RU" sz="2250" b="1" dirty="0">
                <a:solidFill>
                  <a:schemeClr val="hlink"/>
                </a:solidFill>
                <a:effectLst>
                  <a:outerShdw blurRad="38100" dist="38100" dir="2700000" algn="tl">
                    <a:srgbClr val="000000"/>
                  </a:outerShdw>
                </a:effectLst>
              </a:rPr>
            </a:br>
            <a:r>
              <a:rPr lang="ru-RU" sz="2250" b="1" dirty="0">
                <a:solidFill>
                  <a:schemeClr val="hlink"/>
                </a:solidFill>
                <a:effectLst>
                  <a:outerShdw blurRad="38100" dist="38100" dir="2700000" algn="tl">
                    <a:srgbClr val="000000"/>
                  </a:outerShdw>
                </a:effectLst>
              </a:rPr>
              <a:t>                     </a:t>
            </a:r>
            <a:r>
              <a:rPr lang="ru-RU" sz="2250" b="1" dirty="0" smtClean="0">
                <a:solidFill>
                  <a:schemeClr val="hlink"/>
                </a:solidFill>
                <a:effectLst>
                  <a:outerShdw blurRad="38100" dist="38100" dir="2700000" algn="tl">
                    <a:srgbClr val="000000"/>
                  </a:outerShdw>
                </a:effectLst>
              </a:rPr>
              <a:t>мы </a:t>
            </a:r>
            <a:r>
              <a:rPr lang="ru-RU" sz="2250" b="1" dirty="0">
                <a:solidFill>
                  <a:schemeClr val="hlink"/>
                </a:solidFill>
                <a:effectLst>
                  <a:outerShdw blurRad="38100" dist="38100" dir="2700000" algn="tl">
                    <a:srgbClr val="000000"/>
                  </a:outerShdw>
                </a:effectLst>
              </a:rPr>
              <a:t>не представляем себе</a:t>
            </a:r>
          </a:p>
          <a:p>
            <a:pPr>
              <a:defRPr/>
            </a:pPr>
            <a:r>
              <a:rPr lang="ru-RU" sz="2250" b="1" dirty="0">
                <a:solidFill>
                  <a:schemeClr val="hlink"/>
                </a:solidFill>
                <a:effectLst>
                  <a:outerShdw blurRad="38100" dist="38100" dir="2700000" algn="tl">
                    <a:srgbClr val="000000"/>
                  </a:outerShdw>
                </a:effectLst>
              </a:rPr>
              <a:t>                                    </a:t>
            </a:r>
            <a:r>
              <a:rPr lang="ru-RU" sz="2250" b="1" dirty="0" smtClean="0">
                <a:solidFill>
                  <a:schemeClr val="hlink"/>
                </a:solidFill>
                <a:effectLst>
                  <a:outerShdw blurRad="38100" dist="38100" dir="2700000" algn="tl">
                    <a:srgbClr val="000000"/>
                  </a:outerShdw>
                </a:effectLst>
              </a:rPr>
              <a:t> </a:t>
            </a:r>
            <a:r>
              <a:rPr lang="ru-RU" sz="2250" b="1" dirty="0">
                <a:solidFill>
                  <a:schemeClr val="hlink"/>
                </a:solidFill>
                <a:effectLst>
                  <a:outerShdw blurRad="38100" dist="38100" dir="2700000" algn="tl">
                    <a:srgbClr val="000000"/>
                  </a:outerShdw>
                </a:effectLst>
              </a:rPr>
              <a:t>Москвы и России.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2000" fill="hold"/>
                                        <p:tgtEl>
                                          <p:spTgt spid="34820"/>
                                        </p:tgtEl>
                                        <p:attrNameLst>
                                          <p:attrName>ppt_w</p:attrName>
                                        </p:attrNameLst>
                                      </p:cBhvr>
                                      <p:tavLst>
                                        <p:tav tm="0">
                                          <p:val>
                                            <p:fltVal val="0"/>
                                          </p:val>
                                        </p:tav>
                                        <p:tav tm="100000">
                                          <p:val>
                                            <p:strVal val="#ppt_w"/>
                                          </p:val>
                                        </p:tav>
                                      </p:tavLst>
                                    </p:anim>
                                    <p:anim calcmode="lin" valueType="num">
                                      <p:cBhvr>
                                        <p:cTn id="8" dur="2000" fill="hold"/>
                                        <p:tgtEl>
                                          <p:spTgt spid="34820"/>
                                        </p:tgtEl>
                                        <p:attrNameLst>
                                          <p:attrName>ppt_h</p:attrName>
                                        </p:attrNameLst>
                                      </p:cBhvr>
                                      <p:tavLst>
                                        <p:tav tm="0">
                                          <p:val>
                                            <p:fltVal val="0"/>
                                          </p:val>
                                        </p:tav>
                                        <p:tav tm="100000">
                                          <p:val>
                                            <p:strVal val="#ppt_h"/>
                                          </p:val>
                                        </p:tav>
                                      </p:tavLst>
                                    </p:anim>
                                    <p:anim calcmode="lin" valueType="num">
                                      <p:cBhvr>
                                        <p:cTn id="9" dur="2000" fill="hold"/>
                                        <p:tgtEl>
                                          <p:spTgt spid="34820"/>
                                        </p:tgtEl>
                                        <p:attrNameLst>
                                          <p:attrName>ppt_x</p:attrName>
                                        </p:attrNameLst>
                                      </p:cBhvr>
                                      <p:tavLst>
                                        <p:tav tm="0">
                                          <p:val>
                                            <p:fltVal val="0.5"/>
                                          </p:val>
                                        </p:tav>
                                        <p:tav tm="100000">
                                          <p:val>
                                            <p:strVal val="#ppt_x"/>
                                          </p:val>
                                        </p:tav>
                                      </p:tavLst>
                                    </p:anim>
                                    <p:anim calcmode="lin" valueType="num">
                                      <p:cBhvr>
                                        <p:cTn id="10" dur="2000" fill="hold"/>
                                        <p:tgtEl>
                                          <p:spTgt spid="34820"/>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23" presetClass="entr" presetSubtype="528" fill="hold" nodeType="afterEffect">
                                  <p:stCondLst>
                                    <p:cond delay="1500"/>
                                  </p:stCondLst>
                                  <p:childTnLst>
                                    <p:set>
                                      <p:cBhvr>
                                        <p:cTn id="13" dur="1" fill="hold">
                                          <p:stCondLst>
                                            <p:cond delay="0"/>
                                          </p:stCondLst>
                                        </p:cTn>
                                        <p:tgtEl>
                                          <p:spTgt spid="34819"/>
                                        </p:tgtEl>
                                        <p:attrNameLst>
                                          <p:attrName>style.visibility</p:attrName>
                                        </p:attrNameLst>
                                      </p:cBhvr>
                                      <p:to>
                                        <p:strVal val="visible"/>
                                      </p:to>
                                    </p:set>
                                    <p:anim calcmode="lin" valueType="num">
                                      <p:cBhvr>
                                        <p:cTn id="14" dur="2000" fill="hold"/>
                                        <p:tgtEl>
                                          <p:spTgt spid="34819"/>
                                        </p:tgtEl>
                                        <p:attrNameLst>
                                          <p:attrName>ppt_w</p:attrName>
                                        </p:attrNameLst>
                                      </p:cBhvr>
                                      <p:tavLst>
                                        <p:tav tm="0">
                                          <p:val>
                                            <p:fltVal val="0"/>
                                          </p:val>
                                        </p:tav>
                                        <p:tav tm="100000">
                                          <p:val>
                                            <p:strVal val="#ppt_w"/>
                                          </p:val>
                                        </p:tav>
                                      </p:tavLst>
                                    </p:anim>
                                    <p:anim calcmode="lin" valueType="num">
                                      <p:cBhvr>
                                        <p:cTn id="15" dur="2000" fill="hold"/>
                                        <p:tgtEl>
                                          <p:spTgt spid="34819"/>
                                        </p:tgtEl>
                                        <p:attrNameLst>
                                          <p:attrName>ppt_h</p:attrName>
                                        </p:attrNameLst>
                                      </p:cBhvr>
                                      <p:tavLst>
                                        <p:tav tm="0">
                                          <p:val>
                                            <p:fltVal val="0"/>
                                          </p:val>
                                        </p:tav>
                                        <p:tav tm="100000">
                                          <p:val>
                                            <p:strVal val="#ppt_h"/>
                                          </p:val>
                                        </p:tav>
                                      </p:tavLst>
                                    </p:anim>
                                    <p:anim calcmode="lin" valueType="num">
                                      <p:cBhvr>
                                        <p:cTn id="16" dur="2000" fill="hold"/>
                                        <p:tgtEl>
                                          <p:spTgt spid="34819"/>
                                        </p:tgtEl>
                                        <p:attrNameLst>
                                          <p:attrName>ppt_x</p:attrName>
                                        </p:attrNameLst>
                                      </p:cBhvr>
                                      <p:tavLst>
                                        <p:tav tm="0">
                                          <p:val>
                                            <p:fltVal val="0.5"/>
                                          </p:val>
                                        </p:tav>
                                        <p:tav tm="100000">
                                          <p:val>
                                            <p:strVal val="#ppt_x"/>
                                          </p:val>
                                        </p:tav>
                                      </p:tavLst>
                                    </p:anim>
                                    <p:anim calcmode="lin" valueType="num">
                                      <p:cBhvr>
                                        <p:cTn id="17" dur="2000" fill="hold"/>
                                        <p:tgtEl>
                                          <p:spTgt spid="34819"/>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7" presetClass="entr" presetSubtype="8" fill="hold" grpId="0" nodeType="clickEffect">
                                  <p:stCondLst>
                                    <p:cond delay="0"/>
                                  </p:stCondLst>
                                  <p:childTnLst>
                                    <p:set>
                                      <p:cBhvr>
                                        <p:cTn id="21" dur="1" fill="hold">
                                          <p:stCondLst>
                                            <p:cond delay="0"/>
                                          </p:stCondLst>
                                        </p:cTn>
                                        <p:tgtEl>
                                          <p:spTgt spid="34821"/>
                                        </p:tgtEl>
                                        <p:attrNameLst>
                                          <p:attrName>style.visibility</p:attrName>
                                        </p:attrNameLst>
                                      </p:cBhvr>
                                      <p:to>
                                        <p:strVal val="visible"/>
                                      </p:to>
                                    </p:set>
                                    <p:anim calcmode="lin" valueType="num">
                                      <p:cBhvr additive="base">
                                        <p:cTn id="22" dur="2000" fill="hold"/>
                                        <p:tgtEl>
                                          <p:spTgt spid="34821"/>
                                        </p:tgtEl>
                                        <p:attrNameLst>
                                          <p:attrName>ppt_x</p:attrName>
                                        </p:attrNameLst>
                                      </p:cBhvr>
                                      <p:tavLst>
                                        <p:tav tm="0">
                                          <p:val>
                                            <p:strVal val="0-#ppt_w/2"/>
                                          </p:val>
                                        </p:tav>
                                        <p:tav tm="100000">
                                          <p:val>
                                            <p:strVal val="#ppt_x"/>
                                          </p:val>
                                        </p:tav>
                                      </p:tavLst>
                                    </p:anim>
                                    <p:anim calcmode="lin" valueType="num">
                                      <p:cBhvr additive="base">
                                        <p:cTn id="23" dur="2000" fill="hold"/>
                                        <p:tgtEl>
                                          <p:spTgt spid="348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0585" y="209077"/>
            <a:ext cx="5712651" cy="3199141"/>
          </a:xfrm>
        </p:spPr>
        <p:txBody>
          <a:bodyPr>
            <a:noAutofit/>
          </a:bodyPr>
          <a:lstStyle/>
          <a:p>
            <a:pPr algn="ctr"/>
            <a:r>
              <a:rPr lang="ru-RU" sz="2000" b="1" dirty="0">
                <a:effectLst>
                  <a:outerShdw blurRad="38100" dist="38100" dir="2700000" algn="tl">
                    <a:srgbClr val="000000">
                      <a:alpha val="43137"/>
                    </a:srgbClr>
                  </a:outerShdw>
                </a:effectLst>
                <a:cs typeface="Aparajita" panose="020B0604020202020204" pitchFamily="34" charset="0"/>
              </a:rPr>
              <a:t>История создания Третьяковской галереи началась давно. </a:t>
            </a:r>
            <a:r>
              <a:rPr lang="ru-RU" sz="2000" b="1" dirty="0" smtClean="0">
                <a:effectLst>
                  <a:outerShdw blurRad="38100" dist="38100" dir="2700000" algn="tl">
                    <a:srgbClr val="000000">
                      <a:alpha val="43137"/>
                    </a:srgbClr>
                  </a:outerShdw>
                </a:effectLst>
                <a:cs typeface="Aparajita" panose="020B0604020202020204" pitchFamily="34" charset="0"/>
              </a:rPr>
              <a:t/>
            </a:r>
            <a:br>
              <a:rPr lang="ru-RU" sz="2000" b="1" dirty="0" smtClean="0">
                <a:effectLst>
                  <a:outerShdw blurRad="38100" dist="38100" dir="2700000" algn="tl">
                    <a:srgbClr val="000000">
                      <a:alpha val="43137"/>
                    </a:srgbClr>
                  </a:outerShdw>
                </a:effectLst>
                <a:cs typeface="Aparajita" panose="020B0604020202020204" pitchFamily="34" charset="0"/>
              </a:rPr>
            </a:br>
            <a:r>
              <a:rPr lang="ru-RU" sz="2000" b="1" dirty="0" smtClean="0">
                <a:effectLst>
                  <a:outerShdw blurRad="38100" dist="38100" dir="2700000" algn="tl">
                    <a:srgbClr val="000000">
                      <a:alpha val="43137"/>
                    </a:srgbClr>
                  </a:outerShdw>
                </a:effectLst>
                <a:cs typeface="Aparajita" panose="020B0604020202020204" pitchFamily="34" charset="0"/>
              </a:rPr>
              <a:t>В </a:t>
            </a:r>
            <a:r>
              <a:rPr lang="ru-RU" sz="2000" b="1" dirty="0">
                <a:effectLst>
                  <a:outerShdw blurRad="38100" dist="38100" dir="2700000" algn="tl">
                    <a:srgbClr val="000000">
                      <a:alpha val="43137"/>
                    </a:srgbClr>
                  </a:outerShdw>
                </a:effectLst>
                <a:cs typeface="Aparajita" panose="020B0604020202020204" pitchFamily="34" charset="0"/>
              </a:rPr>
              <a:t>1832 году на свет появился основатель знаменитого художественного музея, Павел Михайлович Третьяков. Он получил прекрасное образование благодаря тому, что род его был купеческим, а родители владели фабрикой, доходы которой ежегодно росли. </a:t>
            </a:r>
            <a:endParaRPr lang="ru-RU" sz="2000" b="1" dirty="0" smtClean="0">
              <a:effectLst>
                <a:outerShdw blurRad="38100" dist="38100" dir="2700000" algn="tl">
                  <a:srgbClr val="000000">
                    <a:alpha val="43137"/>
                  </a:srgbClr>
                </a:outerShdw>
              </a:effectLst>
              <a:cs typeface="Aparajita" panose="020B0604020202020204" pitchFamily="34" charset="0"/>
            </a:endParaRPr>
          </a:p>
        </p:txBody>
      </p:sp>
      <p:pic>
        <p:nvPicPr>
          <p:cNvPr id="1026" name="Picture 2" descr="https://sites.google.com/site/znamenitdfgft/_/rsrc/1417165539015/home/tretakov-pavel-mihajlovic/123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797" y="209077"/>
            <a:ext cx="4402916" cy="6171159"/>
          </a:xfrm>
          <a:prstGeom prst="roundRect">
            <a:avLst>
              <a:gd name="adj" fmla="val 8594"/>
            </a:avLst>
          </a:prstGeom>
          <a:solidFill>
            <a:srgbClr val="FFFFFF">
              <a:shade val="85000"/>
            </a:srgbClr>
          </a:solidFill>
          <a:ln w="38100">
            <a:solidFill>
              <a:schemeClr val="accent1"/>
            </a:solidFill>
          </a:ln>
          <a:effectLst>
            <a:reflection blurRad="12700" stA="38000" endPos="28000" dist="5000" dir="5400000" sy="-100000" algn="bl" rotWithShape="0"/>
          </a:effectLst>
          <a:extLst/>
        </p:spPr>
      </p:pic>
      <p:sp>
        <p:nvSpPr>
          <p:cNvPr id="2" name="TextBox 1"/>
          <p:cNvSpPr txBox="1"/>
          <p:nvPr/>
        </p:nvSpPr>
        <p:spPr>
          <a:xfrm>
            <a:off x="973513" y="3697754"/>
            <a:ext cx="6106206" cy="2523768"/>
          </a:xfrm>
          <a:prstGeom prst="rect">
            <a:avLst/>
          </a:prstGeom>
          <a:noFill/>
        </p:spPr>
        <p:txBody>
          <a:bodyPr wrap="square" rtlCol="0">
            <a:spAutoFit/>
          </a:bodyPr>
          <a:lstStyle/>
          <a:p>
            <a:pPr algn="ctr"/>
            <a:r>
              <a:rPr lang="ru-RU" sz="2000" b="1" dirty="0">
                <a:effectLst>
                  <a:outerShdw blurRad="38100" dist="38100" dir="2700000" algn="tl">
                    <a:srgbClr val="000000">
                      <a:alpha val="43137"/>
                    </a:srgbClr>
                  </a:outerShdw>
                </a:effectLst>
                <a:cs typeface="Aparajita" panose="020B0604020202020204" pitchFamily="34" charset="0"/>
              </a:rPr>
              <a:t>Павел Михайлович всегда интересовался искусством, хоть и работал вместе с отцом, со временем он начал задумываться над тем, чтобы создать павильон, куда вместились бы картины всех русских художников. Именно их творчество более всего вдохновляло мецената.</a:t>
            </a:r>
          </a:p>
          <a:p>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93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тр порт"/>
          <p:cNvPicPr>
            <a:picLocks noChangeAspect="1" noChangeArrowheads="1"/>
          </p:cNvPicPr>
          <p:nvPr/>
        </p:nvPicPr>
        <p:blipFill>
          <a:blip r:embed="rId2">
            <a:lum contrast="6000"/>
          </a:blip>
          <a:srcRect l="4799" t="2754" r="6885" b="4861"/>
          <a:stretch>
            <a:fillRect/>
          </a:stretch>
        </p:blipFill>
        <p:spPr bwMode="auto">
          <a:xfrm>
            <a:off x="283828" y="230908"/>
            <a:ext cx="7288972" cy="5726545"/>
          </a:xfrm>
          <a:prstGeom prst="rect">
            <a:avLst/>
          </a:prstGeom>
          <a:noFill/>
          <a:ln w="57150">
            <a:solidFill>
              <a:schemeClr val="accent1"/>
            </a:solidFill>
            <a:miter lim="800000"/>
            <a:headEnd/>
            <a:tailEnd/>
          </a:ln>
        </p:spPr>
      </p:pic>
      <p:pic>
        <p:nvPicPr>
          <p:cNvPr id="35843" name="Picture 3" descr="третьяков2"/>
          <p:cNvPicPr>
            <a:picLocks noChangeAspect="1" noChangeArrowheads="1"/>
          </p:cNvPicPr>
          <p:nvPr/>
        </p:nvPicPr>
        <p:blipFill>
          <a:blip r:embed="rId3">
            <a:lum contrast="18000"/>
          </a:blip>
          <a:srcRect/>
          <a:stretch>
            <a:fillRect/>
          </a:stretch>
        </p:blipFill>
        <p:spPr bwMode="auto">
          <a:xfrm>
            <a:off x="7252657" y="3298684"/>
            <a:ext cx="4803656" cy="3443862"/>
          </a:xfrm>
          <a:prstGeom prst="rect">
            <a:avLst/>
          </a:prstGeom>
          <a:noFill/>
          <a:ln w="57150">
            <a:solidFill>
              <a:schemeClr val="accent1"/>
            </a:solidFill>
            <a:miter lim="800000"/>
            <a:headEnd/>
            <a:tailEnd/>
          </a:ln>
        </p:spPr>
      </p:pic>
      <p:sp>
        <p:nvSpPr>
          <p:cNvPr id="35844" name="Rectangle 4"/>
          <p:cNvSpPr>
            <a:spLocks noChangeArrowheads="1"/>
          </p:cNvSpPr>
          <p:nvPr/>
        </p:nvSpPr>
        <p:spPr bwMode="auto">
          <a:xfrm>
            <a:off x="7736197" y="212437"/>
            <a:ext cx="4320116" cy="2923877"/>
          </a:xfrm>
          <a:prstGeom prst="rect">
            <a:avLst/>
          </a:prstGeom>
          <a:noFill/>
          <a:ln w="76200">
            <a:solidFill>
              <a:schemeClr val="accent1"/>
            </a:solidFill>
            <a:miter lim="800000"/>
            <a:headEnd/>
            <a:tailEnd/>
          </a:ln>
          <a:effectLst/>
        </p:spPr>
        <p:txBody>
          <a:bodyPr>
            <a:spAutoFit/>
          </a:bodyPr>
          <a:lstStyle/>
          <a:p>
            <a:pPr algn="ctr">
              <a:defRPr/>
            </a:pPr>
            <a:r>
              <a:rPr lang="ru-RU" sz="2300" b="1" dirty="0">
                <a:solidFill>
                  <a:schemeClr val="hlink"/>
                </a:solidFill>
                <a:effectLst>
                  <a:outerShdw blurRad="38100" dist="38100" dir="2700000" algn="tl">
                    <a:srgbClr val="000000"/>
                  </a:outerShdw>
                </a:effectLst>
              </a:rPr>
              <a:t>Павел Михайлович Третьяков, основатель галереи, начал собирать картины русских художников с 1856 года и всю жизнь оказывал поддержку людям искусства.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wipe(down)">
                                      <p:cBhvr>
                                        <p:cTn id="11" dur="580">
                                          <p:stCondLst>
                                            <p:cond delay="0"/>
                                          </p:stCondLst>
                                        </p:cTn>
                                        <p:tgtEl>
                                          <p:spTgt spid="35843"/>
                                        </p:tgtEl>
                                      </p:cBhvr>
                                    </p:animEffect>
                                    <p:anim calcmode="lin" valueType="num">
                                      <p:cBhvr>
                                        <p:cTn id="12" dur="1822" tmFilter="0,0; 0.14,0.36; 0.43,0.73; 0.71,0.91; 1.0,1.0">
                                          <p:stCondLst>
                                            <p:cond delay="0"/>
                                          </p:stCondLst>
                                        </p:cTn>
                                        <p:tgtEl>
                                          <p:spTgt spid="3584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584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584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584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5843"/>
                                        </p:tgtEl>
                                        <p:attrNameLst>
                                          <p:attrName>ppt_y</p:attrName>
                                        </p:attrNameLst>
                                      </p:cBhvr>
                                      <p:tavLst>
                                        <p:tav tm="0" fmla="#ppt_y-sin(pi*$)/81">
                                          <p:val>
                                            <p:fltVal val="0"/>
                                          </p:val>
                                        </p:tav>
                                        <p:tav tm="100000">
                                          <p:val>
                                            <p:fltVal val="1"/>
                                          </p:val>
                                        </p:tav>
                                      </p:tavLst>
                                    </p:anim>
                                    <p:animScale>
                                      <p:cBhvr>
                                        <p:cTn id="17" dur="26">
                                          <p:stCondLst>
                                            <p:cond delay="650"/>
                                          </p:stCondLst>
                                        </p:cTn>
                                        <p:tgtEl>
                                          <p:spTgt spid="35843"/>
                                        </p:tgtEl>
                                      </p:cBhvr>
                                      <p:to x="100000" y="60000"/>
                                    </p:animScale>
                                    <p:animScale>
                                      <p:cBhvr>
                                        <p:cTn id="18" dur="166" decel="50000">
                                          <p:stCondLst>
                                            <p:cond delay="676"/>
                                          </p:stCondLst>
                                        </p:cTn>
                                        <p:tgtEl>
                                          <p:spTgt spid="35843"/>
                                        </p:tgtEl>
                                      </p:cBhvr>
                                      <p:to x="100000" y="100000"/>
                                    </p:animScale>
                                    <p:animScale>
                                      <p:cBhvr>
                                        <p:cTn id="19" dur="26">
                                          <p:stCondLst>
                                            <p:cond delay="1312"/>
                                          </p:stCondLst>
                                        </p:cTn>
                                        <p:tgtEl>
                                          <p:spTgt spid="35843"/>
                                        </p:tgtEl>
                                      </p:cBhvr>
                                      <p:to x="100000" y="80000"/>
                                    </p:animScale>
                                    <p:animScale>
                                      <p:cBhvr>
                                        <p:cTn id="20" dur="166" decel="50000">
                                          <p:stCondLst>
                                            <p:cond delay="1338"/>
                                          </p:stCondLst>
                                        </p:cTn>
                                        <p:tgtEl>
                                          <p:spTgt spid="35843"/>
                                        </p:tgtEl>
                                      </p:cBhvr>
                                      <p:to x="100000" y="100000"/>
                                    </p:animScale>
                                    <p:animScale>
                                      <p:cBhvr>
                                        <p:cTn id="21" dur="26">
                                          <p:stCondLst>
                                            <p:cond delay="1642"/>
                                          </p:stCondLst>
                                        </p:cTn>
                                        <p:tgtEl>
                                          <p:spTgt spid="35843"/>
                                        </p:tgtEl>
                                      </p:cBhvr>
                                      <p:to x="100000" y="90000"/>
                                    </p:animScale>
                                    <p:animScale>
                                      <p:cBhvr>
                                        <p:cTn id="22" dur="166" decel="50000">
                                          <p:stCondLst>
                                            <p:cond delay="1668"/>
                                          </p:stCondLst>
                                        </p:cTn>
                                        <p:tgtEl>
                                          <p:spTgt spid="35843"/>
                                        </p:tgtEl>
                                      </p:cBhvr>
                                      <p:to x="100000" y="100000"/>
                                    </p:animScale>
                                    <p:animScale>
                                      <p:cBhvr>
                                        <p:cTn id="23" dur="26">
                                          <p:stCondLst>
                                            <p:cond delay="1808"/>
                                          </p:stCondLst>
                                        </p:cTn>
                                        <p:tgtEl>
                                          <p:spTgt spid="35843"/>
                                        </p:tgtEl>
                                      </p:cBhvr>
                                      <p:to x="100000" y="95000"/>
                                    </p:animScale>
                                    <p:animScale>
                                      <p:cBhvr>
                                        <p:cTn id="24" dur="166" decel="50000">
                                          <p:stCondLst>
                                            <p:cond delay="1834"/>
                                          </p:stCondLst>
                                        </p:cTn>
                                        <p:tgtEl>
                                          <p:spTgt spid="35843"/>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5844"/>
                                        </p:tgtEl>
                                        <p:attrNameLst>
                                          <p:attrName>style.visibility</p:attrName>
                                        </p:attrNameLst>
                                      </p:cBhvr>
                                      <p:to>
                                        <p:strVal val="visible"/>
                                      </p:to>
                                    </p:set>
                                    <p:animEffect transition="in" filter="wipe(down)">
                                      <p:cBhvr>
                                        <p:cTn id="29" dur="580">
                                          <p:stCondLst>
                                            <p:cond delay="0"/>
                                          </p:stCondLst>
                                        </p:cTn>
                                        <p:tgtEl>
                                          <p:spTgt spid="35844"/>
                                        </p:tgtEl>
                                      </p:cBhvr>
                                    </p:animEffect>
                                    <p:anim calcmode="lin" valueType="num">
                                      <p:cBhvr>
                                        <p:cTn id="30" dur="1822" tmFilter="0,0; 0.14,0.36; 0.43,0.73; 0.71,0.91; 1.0,1.0">
                                          <p:stCondLst>
                                            <p:cond delay="0"/>
                                          </p:stCondLst>
                                        </p:cTn>
                                        <p:tgtEl>
                                          <p:spTgt spid="358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58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58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58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5844"/>
                                        </p:tgtEl>
                                        <p:attrNameLst>
                                          <p:attrName>ppt_y</p:attrName>
                                        </p:attrNameLst>
                                      </p:cBhvr>
                                      <p:tavLst>
                                        <p:tav tm="0" fmla="#ppt_y-sin(pi*$)/81">
                                          <p:val>
                                            <p:fltVal val="0"/>
                                          </p:val>
                                        </p:tav>
                                        <p:tav tm="100000">
                                          <p:val>
                                            <p:fltVal val="1"/>
                                          </p:val>
                                        </p:tav>
                                      </p:tavLst>
                                    </p:anim>
                                    <p:animScale>
                                      <p:cBhvr>
                                        <p:cTn id="35" dur="26">
                                          <p:stCondLst>
                                            <p:cond delay="650"/>
                                          </p:stCondLst>
                                        </p:cTn>
                                        <p:tgtEl>
                                          <p:spTgt spid="35844"/>
                                        </p:tgtEl>
                                      </p:cBhvr>
                                      <p:to x="100000" y="60000"/>
                                    </p:animScale>
                                    <p:animScale>
                                      <p:cBhvr>
                                        <p:cTn id="36" dur="166" decel="50000">
                                          <p:stCondLst>
                                            <p:cond delay="676"/>
                                          </p:stCondLst>
                                        </p:cTn>
                                        <p:tgtEl>
                                          <p:spTgt spid="35844"/>
                                        </p:tgtEl>
                                      </p:cBhvr>
                                      <p:to x="100000" y="100000"/>
                                    </p:animScale>
                                    <p:animScale>
                                      <p:cBhvr>
                                        <p:cTn id="37" dur="26">
                                          <p:stCondLst>
                                            <p:cond delay="1312"/>
                                          </p:stCondLst>
                                        </p:cTn>
                                        <p:tgtEl>
                                          <p:spTgt spid="35844"/>
                                        </p:tgtEl>
                                      </p:cBhvr>
                                      <p:to x="100000" y="80000"/>
                                    </p:animScale>
                                    <p:animScale>
                                      <p:cBhvr>
                                        <p:cTn id="38" dur="166" decel="50000">
                                          <p:stCondLst>
                                            <p:cond delay="1338"/>
                                          </p:stCondLst>
                                        </p:cTn>
                                        <p:tgtEl>
                                          <p:spTgt spid="35844"/>
                                        </p:tgtEl>
                                      </p:cBhvr>
                                      <p:to x="100000" y="100000"/>
                                    </p:animScale>
                                    <p:animScale>
                                      <p:cBhvr>
                                        <p:cTn id="39" dur="26">
                                          <p:stCondLst>
                                            <p:cond delay="1642"/>
                                          </p:stCondLst>
                                        </p:cTn>
                                        <p:tgtEl>
                                          <p:spTgt spid="35844"/>
                                        </p:tgtEl>
                                      </p:cBhvr>
                                      <p:to x="100000" y="90000"/>
                                    </p:animScale>
                                    <p:animScale>
                                      <p:cBhvr>
                                        <p:cTn id="40" dur="166" decel="50000">
                                          <p:stCondLst>
                                            <p:cond delay="1668"/>
                                          </p:stCondLst>
                                        </p:cTn>
                                        <p:tgtEl>
                                          <p:spTgt spid="35844"/>
                                        </p:tgtEl>
                                      </p:cBhvr>
                                      <p:to x="100000" y="100000"/>
                                    </p:animScale>
                                    <p:animScale>
                                      <p:cBhvr>
                                        <p:cTn id="41" dur="26">
                                          <p:stCondLst>
                                            <p:cond delay="1808"/>
                                          </p:stCondLst>
                                        </p:cTn>
                                        <p:tgtEl>
                                          <p:spTgt spid="35844"/>
                                        </p:tgtEl>
                                      </p:cBhvr>
                                      <p:to x="100000" y="95000"/>
                                    </p:animScale>
                                    <p:animScale>
                                      <p:cBhvr>
                                        <p:cTn id="42" dur="166" decel="50000">
                                          <p:stCondLst>
                                            <p:cond delay="1834"/>
                                          </p:stCondLst>
                                        </p:cTn>
                                        <p:tgtEl>
                                          <p:spTgt spid="358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48538" y="172368"/>
            <a:ext cx="10323875" cy="1601013"/>
          </a:xfrm>
        </p:spPr>
        <p:txBody>
          <a:bodyPr>
            <a:normAutofit/>
          </a:bodyPr>
          <a:lstStyle/>
          <a:p>
            <a:pPr marL="0" indent="0">
              <a:buNone/>
            </a:pPr>
            <a:r>
              <a:rPr lang="ru-RU" sz="2000" b="1" dirty="0"/>
              <a:t>После смерти родителей Третьяков взялся за исполнение своей мечты, первыми картинами которые он приобрел, были масляные произведения «Стычка с финляндскими контрабандистами» В. Худякова и «Искушение» Н. </a:t>
            </a:r>
            <a:r>
              <a:rPr lang="ru-RU" sz="2000" b="1" dirty="0" err="1"/>
              <a:t>Шильдера</a:t>
            </a:r>
            <a:r>
              <a:rPr lang="ru-RU" sz="2000" b="1" dirty="0"/>
              <a:t>, далее было </a:t>
            </a:r>
            <a:r>
              <a:rPr lang="ru-RU" sz="2000" b="1" dirty="0" smtClean="0"/>
              <a:t>больше.</a:t>
            </a:r>
            <a:endParaRPr lang="ru-RU" sz="2000" b="1" dirty="0"/>
          </a:p>
        </p:txBody>
      </p:sp>
      <p:pic>
        <p:nvPicPr>
          <p:cNvPr id="2" name="Рисунок 1"/>
          <p:cNvPicPr>
            <a:picLocks noChangeAspect="1"/>
          </p:cNvPicPr>
          <p:nvPr/>
        </p:nvPicPr>
        <p:blipFill>
          <a:blip r:embed="rId2"/>
          <a:stretch>
            <a:fillRect/>
          </a:stretch>
        </p:blipFill>
        <p:spPr>
          <a:xfrm>
            <a:off x="452582" y="1689344"/>
            <a:ext cx="5538974" cy="4157274"/>
          </a:xfrm>
          <a:prstGeom prst="rect">
            <a:avLst/>
          </a:prstGeom>
          <a:ln w="57150">
            <a:solidFill>
              <a:schemeClr val="accent1"/>
            </a:solidFill>
          </a:ln>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4646" t="9698" r="17070" b="5185"/>
          <a:stretch/>
        </p:blipFill>
        <p:spPr>
          <a:xfrm>
            <a:off x="6363855" y="1700660"/>
            <a:ext cx="5412509" cy="4413813"/>
          </a:xfrm>
          <a:prstGeom prst="rect">
            <a:avLst/>
          </a:prstGeom>
          <a:ln w="57150">
            <a:solidFill>
              <a:schemeClr val="accent1"/>
            </a:solidFill>
          </a:ln>
        </p:spPr>
      </p:pic>
      <p:sp>
        <p:nvSpPr>
          <p:cNvPr id="5" name="TextBox 4"/>
          <p:cNvSpPr txBox="1"/>
          <p:nvPr/>
        </p:nvSpPr>
        <p:spPr>
          <a:xfrm>
            <a:off x="6810476" y="6280728"/>
            <a:ext cx="4740400" cy="338554"/>
          </a:xfrm>
          <a:prstGeom prst="rect">
            <a:avLst/>
          </a:prstGeom>
          <a:noFill/>
        </p:spPr>
        <p:txBody>
          <a:bodyPr wrap="none" rtlCol="0">
            <a:spAutoFit/>
          </a:bodyPr>
          <a:lstStyle/>
          <a:p>
            <a:r>
              <a:rPr lang="ru-RU" sz="1600" b="1" dirty="0" smtClean="0"/>
              <a:t>Николай </a:t>
            </a:r>
            <a:r>
              <a:rPr lang="ru-RU" sz="1600" b="1" dirty="0" err="1" smtClean="0"/>
              <a:t>Густавович</a:t>
            </a:r>
            <a:r>
              <a:rPr lang="ru-RU" sz="1600" b="1" dirty="0" smtClean="0"/>
              <a:t> </a:t>
            </a:r>
            <a:r>
              <a:rPr lang="ru-RU" sz="1600" b="1" dirty="0" err="1" smtClean="0"/>
              <a:t>Шильдер</a:t>
            </a:r>
            <a:r>
              <a:rPr lang="ru-RU" sz="1600" b="1" dirty="0" smtClean="0"/>
              <a:t> «Искушение»</a:t>
            </a:r>
            <a:endParaRPr lang="ru-RU" sz="1600" b="1" dirty="0"/>
          </a:p>
        </p:txBody>
      </p:sp>
      <p:sp>
        <p:nvSpPr>
          <p:cNvPr id="6" name="TextBox 5"/>
          <p:cNvSpPr txBox="1"/>
          <p:nvPr/>
        </p:nvSpPr>
        <p:spPr>
          <a:xfrm>
            <a:off x="547391" y="5988340"/>
            <a:ext cx="5373118" cy="584775"/>
          </a:xfrm>
          <a:prstGeom prst="rect">
            <a:avLst/>
          </a:prstGeom>
          <a:noFill/>
        </p:spPr>
        <p:txBody>
          <a:bodyPr wrap="square" rtlCol="0">
            <a:spAutoFit/>
          </a:bodyPr>
          <a:lstStyle/>
          <a:p>
            <a:pPr algn="ctr"/>
            <a:r>
              <a:rPr lang="ru-RU" sz="1600" b="1" dirty="0" smtClean="0"/>
              <a:t>Василий Худяков</a:t>
            </a:r>
            <a:endParaRPr lang="ru-RU" sz="1600" dirty="0"/>
          </a:p>
          <a:p>
            <a:pPr algn="ctr"/>
            <a:r>
              <a:rPr lang="ru-RU" sz="1600" b="1" dirty="0" smtClean="0"/>
              <a:t>«</a:t>
            </a:r>
            <a:r>
              <a:rPr lang="ru-RU" sz="1600" b="1" dirty="0"/>
              <a:t>Стычка с финляндскими контрабандистами</a:t>
            </a:r>
            <a:r>
              <a:rPr lang="ru-RU" sz="1600" b="1" dirty="0" smtClean="0"/>
              <a:t>»</a:t>
            </a:r>
            <a:endParaRPr lang="ru-RU" sz="1600" dirty="0"/>
          </a:p>
        </p:txBody>
      </p:sp>
    </p:spTree>
    <p:extLst>
      <p:ext uri="{BB962C8B-B14F-4D97-AF65-F5344CB8AC3E}">
        <p14:creationId xmlns:p14="http://schemas.microsoft.com/office/powerpoint/2010/main" val="1037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97891" y="0"/>
            <a:ext cx="10065463" cy="2380419"/>
          </a:xfrm>
        </p:spPr>
        <p:txBody>
          <a:bodyPr/>
          <a:lstStyle/>
          <a:p>
            <a:pPr marL="0" indent="0" algn="just">
              <a:buNone/>
            </a:pPr>
            <a:r>
              <a:rPr lang="ru-RU" b="1" dirty="0">
                <a:effectLst>
                  <a:outerShdw blurRad="38100" dist="38100" dir="2700000" algn="tl">
                    <a:srgbClr val="000000">
                      <a:alpha val="43137"/>
                    </a:srgbClr>
                  </a:outerShdw>
                </a:effectLst>
                <a:cs typeface="Aparajita" panose="020B0604020202020204" pitchFamily="34" charset="0"/>
              </a:rPr>
              <a:t>Сначала картины висели в доме Третьякова, в процессе сбора коллекции к дому начали делать пристройки, которые в 1870 году стали доступны для широких масс. Когда меценат понял, что все полотна просто не уместятся в пристройках, он распорядился возвести особе здание – Третьяковскую галерею, которая открыла свои двери в 1875 году и располагается по сей день в самом старом квартале Москвы в Замоскворечье. С этого момента и началась история создания Третьяковской галереи.</a:t>
            </a:r>
          </a:p>
        </p:txBody>
      </p:sp>
      <p:pic>
        <p:nvPicPr>
          <p:cNvPr id="4" name="Picture 2" descr="http://cdn.ruvr.ru/2013/11/08/1324610037/DSC_96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05" y="2204805"/>
            <a:ext cx="7632439" cy="444538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18134" r="39690"/>
          <a:stretch/>
        </p:blipFill>
        <p:spPr>
          <a:xfrm>
            <a:off x="8393682" y="1983655"/>
            <a:ext cx="3131127" cy="4666530"/>
          </a:xfrm>
          <a:prstGeom prst="rect">
            <a:avLst/>
          </a:prstGeom>
          <a:ln w="57150">
            <a:solidFill>
              <a:schemeClr val="accent1"/>
            </a:solidFill>
          </a:ln>
        </p:spPr>
      </p:pic>
    </p:spTree>
    <p:extLst>
      <p:ext uri="{BB962C8B-B14F-4D97-AF65-F5344CB8AC3E}">
        <p14:creationId xmlns:p14="http://schemas.microsoft.com/office/powerpoint/2010/main" val="187194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4659" y="336021"/>
            <a:ext cx="10422613" cy="2148561"/>
          </a:xfrm>
        </p:spPr>
        <p:txBody>
          <a:bodyPr>
            <a:normAutofit/>
          </a:bodyPr>
          <a:lstStyle/>
          <a:p>
            <a:pPr algn="just"/>
            <a:r>
              <a:rPr lang="ru-RU" sz="2000" b="1" dirty="0">
                <a:effectLst>
                  <a:outerShdw blurRad="38100" dist="38100" dir="2700000" algn="tl">
                    <a:srgbClr val="000000">
                      <a:alpha val="43137"/>
                    </a:srgbClr>
                  </a:outerShdw>
                </a:effectLst>
              </a:rPr>
              <a:t>В 1892 году коллекция была подарена Москве, уже тогда она насчитывала более 1300 полотен русских авторов, большинство из которых не просто продавали Третьякову свои творения, но гордились тем, что меценат выбрал именно их, и были благодарны за помощь, которую он оказывал всем нуждающимся</a:t>
            </a:r>
            <a:r>
              <a:rPr lang="ru-RU" sz="2000" b="1" dirty="0" smtClean="0">
                <a:effectLst>
                  <a:outerShdw blurRad="38100" dist="38100" dir="2700000" algn="tl">
                    <a:srgbClr val="000000">
                      <a:alpha val="43137"/>
                    </a:srgbClr>
                  </a:outerShdw>
                </a:effectLst>
              </a:rPr>
              <a:t>.</a:t>
            </a:r>
          </a:p>
          <a:p>
            <a:endParaRPr lang="ru-RU" sz="2000" b="1" dirty="0">
              <a:effectLst>
                <a:outerShdw blurRad="38100" dist="38100" dir="2700000" algn="tl">
                  <a:srgbClr val="000000">
                    <a:alpha val="43137"/>
                  </a:srgbClr>
                </a:outerShdw>
              </a:effectLs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688" y="1865744"/>
            <a:ext cx="5449040" cy="4163407"/>
          </a:xfrm>
          <a:prstGeom prst="rect">
            <a:avLst/>
          </a:prstGeom>
          <a:ln w="57150">
            <a:solidFill>
              <a:schemeClr val="accent1"/>
            </a:solidFill>
          </a:ln>
        </p:spPr>
      </p:pic>
      <p:sp>
        <p:nvSpPr>
          <p:cNvPr id="6" name="WordArt 14"/>
          <p:cNvSpPr>
            <a:spLocks noChangeArrowheads="1" noChangeShapeType="1" noTextEdit="1"/>
          </p:cNvSpPr>
          <p:nvPr/>
        </p:nvSpPr>
        <p:spPr bwMode="auto">
          <a:xfrm>
            <a:off x="7204364" y="6213879"/>
            <a:ext cx="4200546" cy="325465"/>
          </a:xfrm>
          <a:prstGeom prst="rect">
            <a:avLst/>
          </a:prstGeom>
        </p:spPr>
        <p:txBody>
          <a:bodyPr wrap="none" fromWordArt="1">
            <a:prstTxWarp prst="textPlain">
              <a:avLst>
                <a:gd name="adj" fmla="val 50000"/>
              </a:avLst>
            </a:prstTxWarp>
          </a:bodyPr>
          <a:lstStyle/>
          <a:p>
            <a:pPr algn="ctr"/>
            <a:r>
              <a:rPr lang="ru-RU" sz="1200" b="1" kern="10" dirty="0" smtClean="0">
                <a:ln w="9525">
                  <a:solidFill>
                    <a:schemeClr val="hlink"/>
                  </a:solidFill>
                  <a:round/>
                  <a:headEnd/>
                  <a:tailEnd/>
                </a:ln>
                <a:solidFill>
                  <a:schemeClr val="hlink"/>
                </a:solidFill>
                <a:effectLst>
                  <a:outerShdw blurRad="38100" dist="38100" dir="2700000" algn="tl">
                    <a:srgbClr val="000000">
                      <a:alpha val="43137"/>
                    </a:srgbClr>
                  </a:outerShdw>
                </a:effectLst>
                <a:latin typeface="Arial"/>
                <a:cs typeface="Arial"/>
              </a:rPr>
              <a:t>И.И. Левитан </a:t>
            </a:r>
            <a:r>
              <a:rPr lang="ru-RU" sz="1200" b="1" kern="10" dirty="0">
                <a:ln w="9525">
                  <a:solidFill>
                    <a:schemeClr val="hlink"/>
                  </a:solidFill>
                  <a:round/>
                  <a:headEnd/>
                  <a:tailEnd/>
                </a:ln>
                <a:solidFill>
                  <a:schemeClr val="hlink"/>
                </a:solidFill>
                <a:effectLst>
                  <a:outerShdw blurRad="38100" dist="38100" dir="2700000" algn="tl">
                    <a:srgbClr val="000000">
                      <a:alpha val="43137"/>
                    </a:srgbClr>
                  </a:outerShdw>
                </a:effectLst>
                <a:latin typeface="Arial"/>
                <a:cs typeface="Arial"/>
              </a:rPr>
              <a:t>"Март" 1895</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76" y="2055949"/>
            <a:ext cx="5678488" cy="3973202"/>
          </a:xfrm>
          <a:prstGeom prst="rect">
            <a:avLst/>
          </a:prstGeom>
          <a:ln w="57150">
            <a:solidFill>
              <a:schemeClr val="accent1"/>
            </a:solidFill>
          </a:ln>
        </p:spPr>
      </p:pic>
      <p:sp>
        <p:nvSpPr>
          <p:cNvPr id="9" name="WordArt 12"/>
          <p:cNvSpPr>
            <a:spLocks noChangeArrowheads="1" noChangeShapeType="1" noTextEdit="1"/>
          </p:cNvSpPr>
          <p:nvPr/>
        </p:nvSpPr>
        <p:spPr bwMode="auto">
          <a:xfrm>
            <a:off x="1292658" y="6276340"/>
            <a:ext cx="4112923" cy="325465"/>
          </a:xfrm>
          <a:prstGeom prst="rect">
            <a:avLst/>
          </a:prstGeom>
        </p:spPr>
        <p:txBody>
          <a:bodyPr wrap="none" fromWordArt="1">
            <a:prstTxWarp prst="textPlain">
              <a:avLst>
                <a:gd name="adj" fmla="val 50000"/>
              </a:avLst>
            </a:prstTxWarp>
          </a:bodyPr>
          <a:lstStyle/>
          <a:p>
            <a:pPr algn="ctr"/>
            <a:r>
              <a:rPr lang="ru-RU" sz="2000" b="1" kern="10" dirty="0" err="1">
                <a:ln w="9525">
                  <a:solidFill>
                    <a:schemeClr val="hlink"/>
                  </a:solidFill>
                  <a:round/>
                  <a:headEnd/>
                  <a:tailEnd/>
                </a:ln>
                <a:solidFill>
                  <a:schemeClr val="hlink"/>
                </a:solidFill>
                <a:effectLst>
                  <a:outerShdw blurRad="38100" dist="38100" dir="2700000" algn="tl">
                    <a:srgbClr val="000000">
                      <a:alpha val="43137"/>
                    </a:srgbClr>
                  </a:outerShdw>
                </a:effectLst>
                <a:latin typeface="Arial"/>
                <a:cs typeface="Arial"/>
              </a:rPr>
              <a:t>В.М.Васнецов</a:t>
            </a:r>
            <a:r>
              <a:rPr lang="ru-RU" sz="2000" b="1" kern="10" dirty="0">
                <a:ln w="9525">
                  <a:solidFill>
                    <a:schemeClr val="hlink"/>
                  </a:solidFill>
                  <a:round/>
                  <a:headEnd/>
                  <a:tailEnd/>
                </a:ln>
                <a:solidFill>
                  <a:schemeClr val="hlink"/>
                </a:solidFill>
                <a:effectLst>
                  <a:outerShdw blurRad="38100" dist="38100" dir="2700000" algn="tl">
                    <a:srgbClr val="000000">
                      <a:alpha val="43137"/>
                    </a:srgbClr>
                  </a:outerShdw>
                </a:effectLst>
                <a:latin typeface="Arial"/>
                <a:cs typeface="Arial"/>
              </a:rPr>
              <a:t> "Аленушка" 1881</a:t>
            </a:r>
          </a:p>
        </p:txBody>
      </p:sp>
    </p:spTree>
    <p:extLst>
      <p:ext uri="{BB962C8B-B14F-4D97-AF65-F5344CB8AC3E}">
        <p14:creationId xmlns:p14="http://schemas.microsoft.com/office/powerpoint/2010/main" val="122320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7"/>
                                        </p:tgtEl>
                                      </p:cBhvr>
                                    </p:animEffect>
                                    <p:animScale>
                                      <p:cBhvr>
                                        <p:cTn id="28" dur="250" autoRev="1" fill="hold"/>
                                        <p:tgtEl>
                                          <p:spTgt spid="7"/>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55350" y="206713"/>
            <a:ext cx="10422613" cy="1363470"/>
          </a:xfrm>
        </p:spPr>
        <p:txBody>
          <a:bodyPr>
            <a:normAutofit/>
          </a:bodyPr>
          <a:lstStyle/>
          <a:p>
            <a:pPr algn="just"/>
            <a:r>
              <a:rPr lang="ru-RU" sz="2000" b="1" dirty="0">
                <a:solidFill>
                  <a:schemeClr val="tx1">
                    <a:lumMod val="95000"/>
                    <a:lumOff val="5000"/>
                  </a:schemeClr>
                </a:solidFill>
                <a:effectLst>
                  <a:outerShdw blurRad="38100" dist="38100" dir="2700000" algn="tl">
                    <a:srgbClr val="000000">
                      <a:alpha val="43137"/>
                    </a:srgbClr>
                  </a:outerShdw>
                </a:effectLst>
                <a:cs typeface="Aparajita" panose="020B0604020202020204" pitchFamily="34" charset="0"/>
              </a:rPr>
              <a:t>После смерти Павла Михайловича Третьяковку не забросили, наоборот, она стала пополняться новыми работами, и к 1917 году в ней насчитывалось более 4 000 полотен, а также коллекция икон, карт и других русских творений.</a:t>
            </a:r>
          </a:p>
          <a:p>
            <a:endParaRPr lang="ru-RU" sz="2000" b="1" dirty="0">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88" y="1570183"/>
            <a:ext cx="5451904" cy="4111644"/>
          </a:xfrm>
          <a:prstGeom prst="rect">
            <a:avLst/>
          </a:prstGeom>
          <a:ln w="57150">
            <a:solidFill>
              <a:schemeClr val="accent1"/>
            </a:solidFill>
          </a:ln>
        </p:spPr>
      </p:pic>
      <p:sp>
        <p:nvSpPr>
          <p:cNvPr id="6" name="TextBox 5"/>
          <p:cNvSpPr txBox="1"/>
          <p:nvPr/>
        </p:nvSpPr>
        <p:spPr>
          <a:xfrm>
            <a:off x="1455350" y="5837383"/>
            <a:ext cx="3515706" cy="707886"/>
          </a:xfrm>
          <a:prstGeom prst="rect">
            <a:avLst/>
          </a:prstGeom>
          <a:noFill/>
        </p:spPr>
        <p:txBody>
          <a:bodyPr wrap="none" rtlCol="0">
            <a:spAutoFit/>
          </a:bodyPr>
          <a:lstStyle/>
          <a:p>
            <a:r>
              <a:rPr lang="ru-RU" sz="2000" b="1" dirty="0" smtClean="0">
                <a:solidFill>
                  <a:schemeClr val="accent1"/>
                </a:solidFill>
                <a:effectLst>
                  <a:outerShdw blurRad="38100" dist="38100" dir="2700000" algn="tl">
                    <a:srgbClr val="000000">
                      <a:alpha val="43137"/>
                    </a:srgbClr>
                  </a:outerShdw>
                </a:effectLst>
              </a:rPr>
              <a:t>Иван Иванович Шишкин</a:t>
            </a:r>
          </a:p>
          <a:p>
            <a:r>
              <a:rPr lang="ru-RU" sz="2000" b="1" dirty="0" smtClean="0">
                <a:solidFill>
                  <a:schemeClr val="accent1"/>
                </a:solidFill>
                <a:effectLst>
                  <a:outerShdw blurRad="38100" dist="38100" dir="2700000" algn="tl">
                    <a:srgbClr val="000000">
                      <a:alpha val="43137"/>
                    </a:srgbClr>
                  </a:outerShdw>
                </a:effectLst>
              </a:rPr>
              <a:t> «Утро в сосновом бору».</a:t>
            </a:r>
            <a:endParaRPr lang="ru-RU" sz="2000" b="1" dirty="0">
              <a:solidFill>
                <a:schemeClr val="accent1"/>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286" y="1570183"/>
            <a:ext cx="5794677" cy="4064000"/>
          </a:xfrm>
          <a:prstGeom prst="rect">
            <a:avLst/>
          </a:prstGeom>
          <a:ln w="57150">
            <a:solidFill>
              <a:schemeClr val="accent1"/>
            </a:solidFill>
          </a:ln>
        </p:spPr>
      </p:pic>
      <p:sp>
        <p:nvSpPr>
          <p:cNvPr id="8" name="TextBox 7"/>
          <p:cNvSpPr txBox="1"/>
          <p:nvPr/>
        </p:nvSpPr>
        <p:spPr>
          <a:xfrm>
            <a:off x="6918036" y="5718774"/>
            <a:ext cx="4379725" cy="1200329"/>
          </a:xfrm>
          <a:prstGeom prst="rect">
            <a:avLst/>
          </a:prstGeom>
          <a:noFill/>
        </p:spPr>
        <p:txBody>
          <a:bodyPr wrap="none" rtlCol="0">
            <a:spAutoFit/>
          </a:bodyPr>
          <a:lstStyle/>
          <a:p>
            <a:pPr algn="ctr"/>
            <a:r>
              <a:rPr lang="ru-RU" b="1" dirty="0">
                <a:solidFill>
                  <a:schemeClr val="accent1"/>
                </a:solidFill>
                <a:effectLst>
                  <a:outerShdw blurRad="38100" dist="38100" dir="2700000" algn="tl">
                    <a:srgbClr val="000000">
                      <a:alpha val="43137"/>
                    </a:srgbClr>
                  </a:outerShdw>
                </a:effectLst>
              </a:rPr>
              <a:t>Иван Иванович Шишкин</a:t>
            </a:r>
          </a:p>
          <a:p>
            <a:pPr algn="ctr"/>
            <a:r>
              <a:rPr lang="ru-RU" b="1" dirty="0">
                <a:solidFill>
                  <a:schemeClr val="accent1"/>
                </a:solidFill>
                <a:effectLst>
                  <a:outerShdw blurRad="38100" dist="38100" dir="2700000" algn="tl">
                    <a:srgbClr val="000000">
                      <a:alpha val="43137"/>
                    </a:srgbClr>
                  </a:outerShdw>
                </a:effectLst>
              </a:rPr>
              <a:t> </a:t>
            </a:r>
            <a:r>
              <a:rPr lang="ru-RU" b="1" dirty="0" smtClean="0">
                <a:solidFill>
                  <a:schemeClr val="accent1"/>
                </a:solidFill>
                <a:effectLst>
                  <a:outerShdw blurRad="38100" dist="38100" dir="2700000" algn="tl">
                    <a:srgbClr val="000000">
                      <a:alpha val="43137"/>
                    </a:srgbClr>
                  </a:outerShdw>
                </a:effectLst>
              </a:rPr>
              <a:t>«Сосновый бор.</a:t>
            </a:r>
          </a:p>
          <a:p>
            <a:pPr algn="ctr"/>
            <a:r>
              <a:rPr lang="ru-RU" b="1" dirty="0" smtClean="0">
                <a:solidFill>
                  <a:schemeClr val="accent1"/>
                </a:solidFill>
                <a:effectLst>
                  <a:outerShdw blurRad="38100" dist="38100" dir="2700000" algn="tl">
                    <a:srgbClr val="000000">
                      <a:alpha val="43137"/>
                    </a:srgbClr>
                  </a:outerShdw>
                </a:effectLst>
              </a:rPr>
              <a:t>Мачтовый лес в Вятской губернии».</a:t>
            </a:r>
            <a:endParaRPr lang="ru-RU" b="1" dirty="0">
              <a:solidFill>
                <a:schemeClr val="accent1"/>
              </a:solidFill>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410194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репин2"/>
          <p:cNvPicPr>
            <a:picLocks noGrp="1" noChangeAspect="1" noChangeArrowheads="1"/>
          </p:cNvPicPr>
          <p:nvPr>
            <p:ph idx="4294967295"/>
          </p:nvPr>
        </p:nvPicPr>
        <p:blipFill>
          <a:blip r:embed="rId2"/>
          <a:srcRect/>
          <a:stretch>
            <a:fillRect/>
          </a:stretch>
        </p:blipFill>
        <p:spPr>
          <a:xfrm>
            <a:off x="1678518" y="0"/>
            <a:ext cx="8214783" cy="6858000"/>
          </a:xfrm>
          <a:noFill/>
        </p:spPr>
      </p:pic>
      <p:sp>
        <p:nvSpPr>
          <p:cNvPr id="37897" name="WordArt 9"/>
          <p:cNvSpPr>
            <a:spLocks noChangeArrowheads="1" noChangeShapeType="1" noTextEdit="1"/>
          </p:cNvSpPr>
          <p:nvPr/>
        </p:nvSpPr>
        <p:spPr bwMode="auto">
          <a:xfrm>
            <a:off x="7440085" y="6165851"/>
            <a:ext cx="3839633" cy="449263"/>
          </a:xfrm>
          <a:prstGeom prst="rect">
            <a:avLst/>
          </a:prstGeom>
        </p:spPr>
        <p:txBody>
          <a:bodyPr wrap="none" fromWordArt="1">
            <a:prstTxWarp prst="textPlain">
              <a:avLst>
                <a:gd name="adj" fmla="val 50000"/>
              </a:avLst>
            </a:prstTxWarp>
          </a:bodyPr>
          <a:lstStyle/>
          <a:p>
            <a:pPr algn="ctr"/>
            <a:r>
              <a:rPr lang="ru-RU" sz="2000" kern="10">
                <a:ln w="9525">
                  <a:solidFill>
                    <a:schemeClr val="hlink"/>
                  </a:solidFill>
                  <a:round/>
                  <a:headEnd/>
                  <a:tailEnd/>
                </a:ln>
                <a:solidFill>
                  <a:schemeClr val="hlink"/>
                </a:solidFill>
                <a:latin typeface="Arial"/>
                <a:cs typeface="Arial"/>
              </a:rPr>
              <a:t>"Осенний букет" 1892</a:t>
            </a:r>
          </a:p>
        </p:txBody>
      </p:sp>
      <p:pic>
        <p:nvPicPr>
          <p:cNvPr id="37901" name="Picture 13" descr="репин1"/>
          <p:cNvPicPr>
            <a:picLocks noChangeAspect="1" noChangeArrowheads="1"/>
          </p:cNvPicPr>
          <p:nvPr/>
        </p:nvPicPr>
        <p:blipFill>
          <a:blip r:embed="rId3"/>
          <a:srcRect l="11955" t="1151" r="11603"/>
          <a:stretch>
            <a:fillRect/>
          </a:stretch>
        </p:blipFill>
        <p:spPr bwMode="auto">
          <a:xfrm>
            <a:off x="2544234" y="0"/>
            <a:ext cx="7304617" cy="6858000"/>
          </a:xfrm>
          <a:prstGeom prst="rect">
            <a:avLst/>
          </a:prstGeom>
          <a:noFill/>
          <a:ln w="9525">
            <a:noFill/>
            <a:miter lim="800000"/>
            <a:headEnd/>
            <a:tailEnd/>
          </a:ln>
        </p:spPr>
      </p:pic>
      <p:sp>
        <p:nvSpPr>
          <p:cNvPr id="37902" name="WordArt 14"/>
          <p:cNvSpPr>
            <a:spLocks noChangeArrowheads="1" noChangeShapeType="1" noTextEdit="1"/>
          </p:cNvSpPr>
          <p:nvPr/>
        </p:nvSpPr>
        <p:spPr bwMode="auto">
          <a:xfrm>
            <a:off x="3790951" y="6308726"/>
            <a:ext cx="4610100" cy="358775"/>
          </a:xfrm>
          <a:prstGeom prst="rect">
            <a:avLst/>
          </a:prstGeom>
        </p:spPr>
        <p:txBody>
          <a:bodyPr wrap="none" fromWordArt="1">
            <a:prstTxWarp prst="textPlain">
              <a:avLst>
                <a:gd name="adj" fmla="val 50000"/>
              </a:avLst>
            </a:prstTxWarp>
          </a:bodyPr>
          <a:lstStyle/>
          <a:p>
            <a:pPr algn="ctr"/>
            <a:r>
              <a:rPr lang="ru-RU" sz="2000" kern="10">
                <a:ln w="9525">
                  <a:solidFill>
                    <a:schemeClr val="hlink"/>
                  </a:solidFill>
                  <a:round/>
                  <a:headEnd/>
                  <a:tailEnd/>
                </a:ln>
                <a:solidFill>
                  <a:schemeClr val="hlink"/>
                </a:solidFill>
                <a:latin typeface="Arial"/>
                <a:cs typeface="Arial"/>
              </a:rPr>
              <a:t>"Царевна Софья" 1879</a:t>
            </a:r>
          </a:p>
        </p:txBody>
      </p:sp>
      <p:pic>
        <p:nvPicPr>
          <p:cNvPr id="37903" name="Picture 15" descr="r01083i"/>
          <p:cNvPicPr>
            <a:picLocks noChangeAspect="1" noChangeArrowheads="1"/>
          </p:cNvPicPr>
          <p:nvPr/>
        </p:nvPicPr>
        <p:blipFill>
          <a:blip r:embed="rId4"/>
          <a:srcRect/>
          <a:stretch>
            <a:fillRect/>
          </a:stretch>
        </p:blipFill>
        <p:spPr bwMode="auto">
          <a:xfrm>
            <a:off x="2446867" y="0"/>
            <a:ext cx="7814733" cy="6858000"/>
          </a:xfrm>
          <a:prstGeom prst="rect">
            <a:avLst/>
          </a:prstGeom>
          <a:noFill/>
          <a:ln w="9525">
            <a:noFill/>
            <a:miter lim="800000"/>
            <a:headEnd/>
            <a:tailEnd/>
          </a:ln>
        </p:spPr>
      </p:pic>
      <p:sp>
        <p:nvSpPr>
          <p:cNvPr id="37904" name="WordArt 16"/>
          <p:cNvSpPr>
            <a:spLocks noChangeArrowheads="1" noChangeShapeType="1" noTextEdit="1"/>
          </p:cNvSpPr>
          <p:nvPr/>
        </p:nvSpPr>
        <p:spPr bwMode="auto">
          <a:xfrm>
            <a:off x="4656667" y="6308726"/>
            <a:ext cx="3649133" cy="358775"/>
          </a:xfrm>
          <a:prstGeom prst="rect">
            <a:avLst/>
          </a:prstGeom>
          <a:ln>
            <a:solidFill>
              <a:schemeClr val="accent1"/>
            </a:solidFill>
          </a:ln>
        </p:spPr>
        <p:txBody>
          <a:bodyPr wrap="none" fromWordArt="1">
            <a:prstTxWarp prst="textPlain">
              <a:avLst>
                <a:gd name="adj" fmla="val 50000"/>
              </a:avLst>
            </a:prstTxWarp>
          </a:bodyPr>
          <a:lstStyle/>
          <a:p>
            <a:pPr algn="ctr"/>
            <a:r>
              <a:rPr lang="ru-RU" sz="2000" kern="10" dirty="0">
                <a:ln w="9525">
                  <a:solidFill>
                    <a:schemeClr val="hlink"/>
                  </a:solidFill>
                  <a:round/>
                  <a:headEnd/>
                  <a:tailEnd/>
                </a:ln>
                <a:solidFill>
                  <a:schemeClr val="hlink"/>
                </a:solidFill>
                <a:latin typeface="Arial"/>
                <a:cs typeface="Arial"/>
              </a:rPr>
              <a:t>"Протодиакон"1887</a:t>
            </a:r>
          </a:p>
        </p:txBody>
      </p:sp>
      <p:sp>
        <p:nvSpPr>
          <p:cNvPr id="37905" name="Rectangle 17"/>
          <p:cNvSpPr>
            <a:spLocks noChangeArrowheads="1"/>
          </p:cNvSpPr>
          <p:nvPr/>
        </p:nvSpPr>
        <p:spPr bwMode="auto">
          <a:xfrm>
            <a:off x="912284" y="2420939"/>
            <a:ext cx="10464800" cy="1006475"/>
          </a:xfrm>
          <a:prstGeom prst="rect">
            <a:avLst/>
          </a:prstGeom>
          <a:noFill/>
          <a:ln w="38100">
            <a:solidFill>
              <a:schemeClr val="accent1"/>
            </a:solidFill>
            <a:miter lim="800000"/>
            <a:headEnd/>
            <a:tailEnd/>
          </a:ln>
          <a:effectLst/>
        </p:spPr>
        <p:txBody>
          <a:bodyPr>
            <a:spAutoFit/>
          </a:bodyPr>
          <a:lstStyle/>
          <a:p>
            <a:pPr>
              <a:defRPr/>
            </a:pPr>
            <a:r>
              <a:rPr lang="ru-RU" sz="2000" b="1" dirty="0">
                <a:solidFill>
                  <a:schemeClr val="hlink"/>
                </a:solidFill>
                <a:effectLst>
                  <a:outerShdw blurRad="38100" dist="38100" dir="2700000" algn="tl">
                    <a:srgbClr val="000000"/>
                  </a:outerShdw>
                </a:effectLst>
              </a:rPr>
              <a:t>Оторвавшись от полотен Васнецова, Шишкина, Левитана, мы входим в репинский зал, чтобы увидеть знаменитую картину </a:t>
            </a:r>
            <a:r>
              <a:rPr lang="ru-RU" sz="2000" b="1" dirty="0" err="1">
                <a:solidFill>
                  <a:schemeClr val="hlink"/>
                </a:solidFill>
                <a:effectLst>
                  <a:outerShdw blurRad="38100" dist="38100" dir="2700000" algn="tl">
                    <a:srgbClr val="000000"/>
                  </a:outerShdw>
                </a:effectLst>
              </a:rPr>
              <a:t>И.Е.Репина</a:t>
            </a:r>
            <a:r>
              <a:rPr lang="ru-RU" sz="2000" b="1" dirty="0">
                <a:solidFill>
                  <a:schemeClr val="hlink"/>
                </a:solidFill>
                <a:effectLst>
                  <a:outerShdw blurRad="38100" dist="38100" dir="2700000" algn="tl">
                    <a:srgbClr val="000000"/>
                  </a:outerShdw>
                </a:effectLst>
              </a:rPr>
              <a:t> «Иван Грозный и сын его Иван»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p:cTn id="7" dur="2000" fill="hold"/>
                                        <p:tgtEl>
                                          <p:spTgt spid="37895"/>
                                        </p:tgtEl>
                                        <p:attrNameLst>
                                          <p:attrName>ppt_w</p:attrName>
                                        </p:attrNameLst>
                                      </p:cBhvr>
                                      <p:tavLst>
                                        <p:tav tm="0">
                                          <p:val>
                                            <p:fltVal val="0"/>
                                          </p:val>
                                        </p:tav>
                                        <p:tav tm="100000">
                                          <p:val>
                                            <p:strVal val="#ppt_w"/>
                                          </p:val>
                                        </p:tav>
                                      </p:tavLst>
                                    </p:anim>
                                    <p:anim calcmode="lin" valueType="num">
                                      <p:cBhvr>
                                        <p:cTn id="8" dur="2000" fill="hold"/>
                                        <p:tgtEl>
                                          <p:spTgt spid="37895"/>
                                        </p:tgtEl>
                                        <p:attrNameLst>
                                          <p:attrName>ppt_h</p:attrName>
                                        </p:attrNameLst>
                                      </p:cBhvr>
                                      <p:tavLst>
                                        <p:tav tm="0">
                                          <p:val>
                                            <p:fltVal val="0"/>
                                          </p:val>
                                        </p:tav>
                                        <p:tav tm="100000">
                                          <p:val>
                                            <p:strVal val="#ppt_h"/>
                                          </p:val>
                                        </p:tav>
                                      </p:tavLst>
                                    </p:anim>
                                    <p:anim calcmode="lin" valueType="num">
                                      <p:cBhvr>
                                        <p:cTn id="9" dur="2000" fill="hold"/>
                                        <p:tgtEl>
                                          <p:spTgt spid="37895"/>
                                        </p:tgtEl>
                                        <p:attrNameLst>
                                          <p:attrName>ppt_x</p:attrName>
                                        </p:attrNameLst>
                                      </p:cBhvr>
                                      <p:tavLst>
                                        <p:tav tm="0">
                                          <p:val>
                                            <p:fltVal val="0.5"/>
                                          </p:val>
                                        </p:tav>
                                        <p:tav tm="100000">
                                          <p:val>
                                            <p:strVal val="#ppt_x"/>
                                          </p:val>
                                        </p:tav>
                                      </p:tavLst>
                                    </p:anim>
                                    <p:anim calcmode="lin" valueType="num">
                                      <p:cBhvr>
                                        <p:cTn id="10" dur="2000" fill="hold"/>
                                        <p:tgtEl>
                                          <p:spTgt spid="37895"/>
                                        </p:tgtEl>
                                        <p:attrNameLst>
                                          <p:attrName>ppt_y</p:attrName>
                                        </p:attrNameLst>
                                      </p:cBhvr>
                                      <p:tavLst>
                                        <p:tav tm="0">
                                          <p:val>
                                            <p:fltVal val="0.5"/>
                                          </p:val>
                                        </p:tav>
                                        <p:tav tm="100000">
                                          <p:val>
                                            <p:strVal val="#ppt_y"/>
                                          </p:val>
                                        </p:tav>
                                      </p:tavLst>
                                    </p:anim>
                                  </p:childTnLst>
                                </p:cTn>
                              </p:par>
                            </p:childTnLst>
                          </p:cTn>
                        </p:par>
                        <p:par>
                          <p:cTn id="11" fill="hold">
                            <p:stCondLst>
                              <p:cond delay="2000"/>
                            </p:stCondLst>
                            <p:childTnLst>
                              <p:par>
                                <p:cTn id="12" presetID="3" presetClass="entr" presetSubtype="0" fill="hold" grpId="0" nodeType="afterEffect">
                                  <p:stCondLst>
                                    <p:cond delay="0"/>
                                  </p:stCondLst>
                                  <p:childTnLst>
                                    <p:set>
                                      <p:cBhvr>
                                        <p:cTn id="13" dur="1" fill="hold">
                                          <p:stCondLst>
                                            <p:cond delay="0"/>
                                          </p:stCondLst>
                                        </p:cTn>
                                        <p:tgtEl>
                                          <p:spTgt spid="37897"/>
                                        </p:tgtEl>
                                        <p:attrNameLst>
                                          <p:attrName>style.visibility</p:attrName>
                                        </p:attrNameLst>
                                      </p:cBhvr>
                                      <p:to>
                                        <p:strVal val="visible"/>
                                      </p:to>
                                    </p:set>
                                  </p:childTnLst>
                                </p:cTn>
                              </p:par>
                            </p:childTnLst>
                          </p:cTn>
                        </p:par>
                        <p:par>
                          <p:cTn id="14" fill="hold">
                            <p:stCondLst>
                              <p:cond delay="2000"/>
                            </p:stCondLst>
                            <p:childTnLst>
                              <p:par>
                                <p:cTn id="15" presetID="1" presetClass="exit" presetSubtype="0" fill="hold" nodeType="afterEffect">
                                  <p:stCondLst>
                                    <p:cond delay="2000"/>
                                  </p:stCondLst>
                                  <p:childTnLst>
                                    <p:set>
                                      <p:cBhvr>
                                        <p:cTn id="16" dur="1" fill="hold">
                                          <p:stCondLst>
                                            <p:cond delay="0"/>
                                          </p:stCondLst>
                                        </p:cTn>
                                        <p:tgtEl>
                                          <p:spTgt spid="37895"/>
                                        </p:tgtEl>
                                        <p:attrNameLst>
                                          <p:attrName>style.visibility</p:attrName>
                                        </p:attrNameLst>
                                      </p:cBhvr>
                                      <p:to>
                                        <p:strVal val="hidden"/>
                                      </p:to>
                                    </p:set>
                                  </p:childTnLst>
                                </p:cTn>
                              </p:par>
                              <p:par>
                                <p:cTn id="17" presetID="3" presetClass="exit" presetSubtype="0" fill="hold" grpId="1" nodeType="withEffect">
                                  <p:stCondLst>
                                    <p:cond delay="2000"/>
                                  </p:stCondLst>
                                  <p:childTnLst>
                                    <p:set>
                                      <p:cBhvr>
                                        <p:cTn id="18" dur="1" fill="hold">
                                          <p:stCondLst>
                                            <p:cond delay="0"/>
                                          </p:stCondLst>
                                        </p:cTn>
                                        <p:tgtEl>
                                          <p:spTgt spid="37897"/>
                                        </p:tgtEl>
                                        <p:attrNameLst>
                                          <p:attrName>style.visibility</p:attrName>
                                        </p:attrNameLst>
                                      </p:cBhvr>
                                      <p:to>
                                        <p:strVal val="hidden"/>
                                      </p:to>
                                    </p:set>
                                  </p:childTnLst>
                                </p:cTn>
                              </p:par>
                            </p:childTnLst>
                          </p:cTn>
                        </p:par>
                        <p:par>
                          <p:cTn id="19" fill="hold">
                            <p:stCondLst>
                              <p:cond delay="4000"/>
                            </p:stCondLst>
                            <p:childTnLst>
                              <p:par>
                                <p:cTn id="20" presetID="23" presetClass="entr" presetSubtype="528" fill="hold" nodeType="afterEffect">
                                  <p:stCondLst>
                                    <p:cond delay="0"/>
                                  </p:stCondLst>
                                  <p:childTnLst>
                                    <p:set>
                                      <p:cBhvr>
                                        <p:cTn id="21" dur="1" fill="hold">
                                          <p:stCondLst>
                                            <p:cond delay="0"/>
                                          </p:stCondLst>
                                        </p:cTn>
                                        <p:tgtEl>
                                          <p:spTgt spid="37901"/>
                                        </p:tgtEl>
                                        <p:attrNameLst>
                                          <p:attrName>style.visibility</p:attrName>
                                        </p:attrNameLst>
                                      </p:cBhvr>
                                      <p:to>
                                        <p:strVal val="visible"/>
                                      </p:to>
                                    </p:set>
                                    <p:anim calcmode="lin" valueType="num">
                                      <p:cBhvr>
                                        <p:cTn id="22" dur="2000" fill="hold"/>
                                        <p:tgtEl>
                                          <p:spTgt spid="37901"/>
                                        </p:tgtEl>
                                        <p:attrNameLst>
                                          <p:attrName>ppt_w</p:attrName>
                                        </p:attrNameLst>
                                      </p:cBhvr>
                                      <p:tavLst>
                                        <p:tav tm="0">
                                          <p:val>
                                            <p:fltVal val="0"/>
                                          </p:val>
                                        </p:tav>
                                        <p:tav tm="100000">
                                          <p:val>
                                            <p:strVal val="#ppt_w"/>
                                          </p:val>
                                        </p:tav>
                                      </p:tavLst>
                                    </p:anim>
                                    <p:anim calcmode="lin" valueType="num">
                                      <p:cBhvr>
                                        <p:cTn id="23" dur="2000" fill="hold"/>
                                        <p:tgtEl>
                                          <p:spTgt spid="37901"/>
                                        </p:tgtEl>
                                        <p:attrNameLst>
                                          <p:attrName>ppt_h</p:attrName>
                                        </p:attrNameLst>
                                      </p:cBhvr>
                                      <p:tavLst>
                                        <p:tav tm="0">
                                          <p:val>
                                            <p:fltVal val="0"/>
                                          </p:val>
                                        </p:tav>
                                        <p:tav tm="100000">
                                          <p:val>
                                            <p:strVal val="#ppt_h"/>
                                          </p:val>
                                        </p:tav>
                                      </p:tavLst>
                                    </p:anim>
                                    <p:anim calcmode="lin" valueType="num">
                                      <p:cBhvr>
                                        <p:cTn id="24" dur="2000" fill="hold"/>
                                        <p:tgtEl>
                                          <p:spTgt spid="37901"/>
                                        </p:tgtEl>
                                        <p:attrNameLst>
                                          <p:attrName>ppt_x</p:attrName>
                                        </p:attrNameLst>
                                      </p:cBhvr>
                                      <p:tavLst>
                                        <p:tav tm="0">
                                          <p:val>
                                            <p:fltVal val="0.5"/>
                                          </p:val>
                                        </p:tav>
                                        <p:tav tm="100000">
                                          <p:val>
                                            <p:strVal val="#ppt_x"/>
                                          </p:val>
                                        </p:tav>
                                      </p:tavLst>
                                    </p:anim>
                                    <p:anim calcmode="lin" valueType="num">
                                      <p:cBhvr>
                                        <p:cTn id="25" dur="2000" fill="hold"/>
                                        <p:tgtEl>
                                          <p:spTgt spid="37901"/>
                                        </p:tgtEl>
                                        <p:attrNameLst>
                                          <p:attrName>ppt_y</p:attrName>
                                        </p:attrNameLst>
                                      </p:cBhvr>
                                      <p:tavLst>
                                        <p:tav tm="0">
                                          <p:val>
                                            <p:fltVal val="0.5"/>
                                          </p:val>
                                        </p:tav>
                                        <p:tav tm="100000">
                                          <p:val>
                                            <p:strVal val="#ppt_y"/>
                                          </p:val>
                                        </p:tav>
                                      </p:tavLst>
                                    </p:anim>
                                  </p:childTnLst>
                                </p:cTn>
                              </p:par>
                            </p:childTnLst>
                          </p:cTn>
                        </p:par>
                        <p:par>
                          <p:cTn id="26" fill="hold">
                            <p:stCondLst>
                              <p:cond delay="6000"/>
                            </p:stCondLst>
                            <p:childTnLst>
                              <p:par>
                                <p:cTn id="27" presetID="3" presetClass="entr" presetSubtype="0" fill="hold" grpId="0" nodeType="afterEffect">
                                  <p:stCondLst>
                                    <p:cond delay="0"/>
                                  </p:stCondLst>
                                  <p:childTnLst>
                                    <p:set>
                                      <p:cBhvr>
                                        <p:cTn id="28" dur="1" fill="hold">
                                          <p:stCondLst>
                                            <p:cond delay="0"/>
                                          </p:stCondLst>
                                        </p:cTn>
                                        <p:tgtEl>
                                          <p:spTgt spid="37902"/>
                                        </p:tgtEl>
                                        <p:attrNameLst>
                                          <p:attrName>style.visibility</p:attrName>
                                        </p:attrNameLst>
                                      </p:cBhvr>
                                      <p:to>
                                        <p:strVal val="visible"/>
                                      </p:to>
                                    </p:set>
                                  </p:childTnLst>
                                </p:cTn>
                              </p:par>
                            </p:childTnLst>
                          </p:cTn>
                        </p:par>
                        <p:par>
                          <p:cTn id="29" fill="hold">
                            <p:stCondLst>
                              <p:cond delay="6000"/>
                            </p:stCondLst>
                            <p:childTnLst>
                              <p:par>
                                <p:cTn id="30" presetID="1" presetClass="exit" presetSubtype="0" fill="hold" nodeType="afterEffect">
                                  <p:stCondLst>
                                    <p:cond delay="2000"/>
                                  </p:stCondLst>
                                  <p:childTnLst>
                                    <p:set>
                                      <p:cBhvr>
                                        <p:cTn id="31" dur="1" fill="hold">
                                          <p:stCondLst>
                                            <p:cond delay="0"/>
                                          </p:stCondLst>
                                        </p:cTn>
                                        <p:tgtEl>
                                          <p:spTgt spid="37901"/>
                                        </p:tgtEl>
                                        <p:attrNameLst>
                                          <p:attrName>style.visibility</p:attrName>
                                        </p:attrNameLst>
                                      </p:cBhvr>
                                      <p:to>
                                        <p:strVal val="hidden"/>
                                      </p:to>
                                    </p:set>
                                  </p:childTnLst>
                                </p:cTn>
                              </p:par>
                              <p:par>
                                <p:cTn id="32" presetID="3" presetClass="exit" presetSubtype="0" fill="hold" grpId="1" nodeType="withEffect">
                                  <p:stCondLst>
                                    <p:cond delay="2000"/>
                                  </p:stCondLst>
                                  <p:childTnLst>
                                    <p:set>
                                      <p:cBhvr>
                                        <p:cTn id="33" dur="1" fill="hold">
                                          <p:stCondLst>
                                            <p:cond delay="0"/>
                                          </p:stCondLst>
                                        </p:cTn>
                                        <p:tgtEl>
                                          <p:spTgt spid="37902"/>
                                        </p:tgtEl>
                                        <p:attrNameLst>
                                          <p:attrName>style.visibility</p:attrName>
                                        </p:attrNameLst>
                                      </p:cBhvr>
                                      <p:to>
                                        <p:strVal val="hidden"/>
                                      </p:to>
                                    </p:set>
                                  </p:childTnLst>
                                </p:cTn>
                              </p:par>
                            </p:childTnLst>
                          </p:cTn>
                        </p:par>
                        <p:par>
                          <p:cTn id="34" fill="hold">
                            <p:stCondLst>
                              <p:cond delay="8000"/>
                            </p:stCondLst>
                            <p:childTnLst>
                              <p:par>
                                <p:cTn id="35" presetID="23" presetClass="entr" presetSubtype="528" fill="hold" nodeType="afterEffect">
                                  <p:stCondLst>
                                    <p:cond delay="0"/>
                                  </p:stCondLst>
                                  <p:childTnLst>
                                    <p:set>
                                      <p:cBhvr>
                                        <p:cTn id="36" dur="1" fill="hold">
                                          <p:stCondLst>
                                            <p:cond delay="0"/>
                                          </p:stCondLst>
                                        </p:cTn>
                                        <p:tgtEl>
                                          <p:spTgt spid="37903"/>
                                        </p:tgtEl>
                                        <p:attrNameLst>
                                          <p:attrName>style.visibility</p:attrName>
                                        </p:attrNameLst>
                                      </p:cBhvr>
                                      <p:to>
                                        <p:strVal val="visible"/>
                                      </p:to>
                                    </p:set>
                                    <p:anim calcmode="lin" valueType="num">
                                      <p:cBhvr>
                                        <p:cTn id="37" dur="2000" fill="hold"/>
                                        <p:tgtEl>
                                          <p:spTgt spid="37903"/>
                                        </p:tgtEl>
                                        <p:attrNameLst>
                                          <p:attrName>ppt_w</p:attrName>
                                        </p:attrNameLst>
                                      </p:cBhvr>
                                      <p:tavLst>
                                        <p:tav tm="0">
                                          <p:val>
                                            <p:fltVal val="0"/>
                                          </p:val>
                                        </p:tav>
                                        <p:tav tm="100000">
                                          <p:val>
                                            <p:strVal val="#ppt_w"/>
                                          </p:val>
                                        </p:tav>
                                      </p:tavLst>
                                    </p:anim>
                                    <p:anim calcmode="lin" valueType="num">
                                      <p:cBhvr>
                                        <p:cTn id="38" dur="2000" fill="hold"/>
                                        <p:tgtEl>
                                          <p:spTgt spid="37903"/>
                                        </p:tgtEl>
                                        <p:attrNameLst>
                                          <p:attrName>ppt_h</p:attrName>
                                        </p:attrNameLst>
                                      </p:cBhvr>
                                      <p:tavLst>
                                        <p:tav tm="0">
                                          <p:val>
                                            <p:fltVal val="0"/>
                                          </p:val>
                                        </p:tav>
                                        <p:tav tm="100000">
                                          <p:val>
                                            <p:strVal val="#ppt_h"/>
                                          </p:val>
                                        </p:tav>
                                      </p:tavLst>
                                    </p:anim>
                                    <p:anim calcmode="lin" valueType="num">
                                      <p:cBhvr>
                                        <p:cTn id="39" dur="2000" fill="hold"/>
                                        <p:tgtEl>
                                          <p:spTgt spid="37903"/>
                                        </p:tgtEl>
                                        <p:attrNameLst>
                                          <p:attrName>ppt_x</p:attrName>
                                        </p:attrNameLst>
                                      </p:cBhvr>
                                      <p:tavLst>
                                        <p:tav tm="0">
                                          <p:val>
                                            <p:fltVal val="0.5"/>
                                          </p:val>
                                        </p:tav>
                                        <p:tav tm="100000">
                                          <p:val>
                                            <p:strVal val="#ppt_x"/>
                                          </p:val>
                                        </p:tav>
                                      </p:tavLst>
                                    </p:anim>
                                    <p:anim calcmode="lin" valueType="num">
                                      <p:cBhvr>
                                        <p:cTn id="40" dur="2000" fill="hold"/>
                                        <p:tgtEl>
                                          <p:spTgt spid="37903"/>
                                        </p:tgtEl>
                                        <p:attrNameLst>
                                          <p:attrName>ppt_y</p:attrName>
                                        </p:attrNameLst>
                                      </p:cBhvr>
                                      <p:tavLst>
                                        <p:tav tm="0">
                                          <p:val>
                                            <p:fltVal val="0.5"/>
                                          </p:val>
                                        </p:tav>
                                        <p:tav tm="100000">
                                          <p:val>
                                            <p:strVal val="#ppt_y"/>
                                          </p:val>
                                        </p:tav>
                                      </p:tavLst>
                                    </p:anim>
                                  </p:childTnLst>
                                </p:cTn>
                              </p:par>
                            </p:childTnLst>
                          </p:cTn>
                        </p:par>
                        <p:par>
                          <p:cTn id="41" fill="hold">
                            <p:stCondLst>
                              <p:cond delay="10000"/>
                            </p:stCondLst>
                            <p:childTnLst>
                              <p:par>
                                <p:cTn id="42" presetID="3" presetClass="entr" presetSubtype="0" fill="hold" grpId="0" nodeType="afterEffect">
                                  <p:stCondLst>
                                    <p:cond delay="0"/>
                                  </p:stCondLst>
                                  <p:childTnLst>
                                    <p:set>
                                      <p:cBhvr>
                                        <p:cTn id="43" dur="1" fill="hold">
                                          <p:stCondLst>
                                            <p:cond delay="0"/>
                                          </p:stCondLst>
                                        </p:cTn>
                                        <p:tgtEl>
                                          <p:spTgt spid="37904"/>
                                        </p:tgtEl>
                                        <p:attrNameLst>
                                          <p:attrName>style.visibility</p:attrName>
                                        </p:attrNameLst>
                                      </p:cBhvr>
                                      <p:to>
                                        <p:strVal val="visible"/>
                                      </p:to>
                                    </p:set>
                                  </p:childTnLst>
                                </p:cTn>
                              </p:par>
                            </p:childTnLst>
                          </p:cTn>
                        </p:par>
                        <p:par>
                          <p:cTn id="44" fill="hold">
                            <p:stCondLst>
                              <p:cond delay="10000"/>
                            </p:stCondLst>
                            <p:childTnLst>
                              <p:par>
                                <p:cTn id="45" presetID="1" presetClass="exit" presetSubtype="0" fill="hold" nodeType="afterEffect">
                                  <p:stCondLst>
                                    <p:cond delay="2000"/>
                                  </p:stCondLst>
                                  <p:childTnLst>
                                    <p:set>
                                      <p:cBhvr>
                                        <p:cTn id="46" dur="1" fill="hold">
                                          <p:stCondLst>
                                            <p:cond delay="0"/>
                                          </p:stCondLst>
                                        </p:cTn>
                                        <p:tgtEl>
                                          <p:spTgt spid="37903"/>
                                        </p:tgtEl>
                                        <p:attrNameLst>
                                          <p:attrName>style.visibility</p:attrName>
                                        </p:attrNameLst>
                                      </p:cBhvr>
                                      <p:to>
                                        <p:strVal val="hidden"/>
                                      </p:to>
                                    </p:set>
                                  </p:childTnLst>
                                </p:cTn>
                              </p:par>
                              <p:par>
                                <p:cTn id="47" presetID="3" presetClass="exit" presetSubtype="0" fill="hold" grpId="1" nodeType="withEffect">
                                  <p:stCondLst>
                                    <p:cond delay="2000"/>
                                  </p:stCondLst>
                                  <p:childTnLst>
                                    <p:set>
                                      <p:cBhvr>
                                        <p:cTn id="48" dur="1" fill="hold">
                                          <p:stCondLst>
                                            <p:cond delay="0"/>
                                          </p:stCondLst>
                                        </p:cTn>
                                        <p:tgtEl>
                                          <p:spTgt spid="3790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1" fill="hold">
                                          <p:stCondLst>
                                            <p:cond delay="0"/>
                                          </p:stCondLst>
                                        </p:cTn>
                                        <p:tgtEl>
                                          <p:spTgt spid="37905"/>
                                        </p:tgtEl>
                                        <p:attrNameLst>
                                          <p:attrName>style.visibility</p:attrName>
                                        </p:attrNameLst>
                                      </p:cBhvr>
                                      <p:to>
                                        <p:strVal val="visible"/>
                                      </p:to>
                                    </p:set>
                                    <p:anim calcmode="lin" valueType="num">
                                      <p:cBhvr additive="base">
                                        <p:cTn id="53" dur="2000" fill="hold"/>
                                        <p:tgtEl>
                                          <p:spTgt spid="37905"/>
                                        </p:tgtEl>
                                        <p:attrNameLst>
                                          <p:attrName>ppt_x</p:attrName>
                                        </p:attrNameLst>
                                      </p:cBhvr>
                                      <p:tavLst>
                                        <p:tav tm="0">
                                          <p:val>
                                            <p:strVal val="#ppt_x"/>
                                          </p:val>
                                        </p:tav>
                                        <p:tav tm="100000">
                                          <p:val>
                                            <p:strVal val="#ppt_x"/>
                                          </p:val>
                                        </p:tav>
                                      </p:tavLst>
                                    </p:anim>
                                    <p:anim calcmode="lin" valueType="num">
                                      <p:cBhvr additive="base">
                                        <p:cTn id="54" dur="2000" fill="hold"/>
                                        <p:tgtEl>
                                          <p:spTgt spid="379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P spid="37897" grpId="1" animBg="1"/>
      <p:bldP spid="37902" grpId="0" animBg="1"/>
      <p:bldP spid="37902" grpId="1" animBg="1"/>
      <p:bldP spid="37904" grpId="0" animBg="1"/>
      <p:bldP spid="37904" grpId="1" animBg="1"/>
      <p:bldP spid="37905" grpId="0" animBg="1"/>
    </p:bld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346</TotalTime>
  <Words>439</Words>
  <Application>Microsoft Office PowerPoint</Application>
  <PresentationFormat>Широкоэкранный</PresentationFormat>
  <Paragraphs>34</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Aparajita</vt:lpstr>
      <vt:lpstr>ArbatDi</vt:lpstr>
      <vt:lpstr>Arial</vt:lpstr>
      <vt:lpstr>Batang</vt:lpstr>
      <vt:lpstr>Century Gothic</vt:lpstr>
      <vt:lpstr>Wingdings</vt:lpstr>
      <vt:lpstr>Wingdings 3</vt:lpstr>
      <vt:lpstr>Легкий дым</vt:lpstr>
      <vt:lpstr>П.М. Третьяков и Третьяковская галерея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Третьяков, купивший  эту  картину, получил от властей предписание не выставлять произведение, изображавшее цареубийство, на всеобщее обозрение, и полотно были вынуждены поместить в отдельной комнате, закрытой для посетителей.  Долгое время  он не знал, скоро ли снимут запрет и картина займет свое постоянное место в зале.</vt:lpstr>
      <vt:lpstr>Картины из Третьяковской галереи :</vt:lpstr>
      <vt:lpstr>«Опять двойка»  Федор Решетников</vt:lpstr>
      <vt:lpstr>В.В.Пукирев.  Неравный брак</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создавалась Третьяковская галерея</dc:title>
  <dc:creator>Рамазанова</dc:creator>
  <cp:lastModifiedBy>31 Школа</cp:lastModifiedBy>
  <cp:revision>22</cp:revision>
  <dcterms:created xsi:type="dcterms:W3CDTF">2015-10-27T15:05:20Z</dcterms:created>
  <dcterms:modified xsi:type="dcterms:W3CDTF">2022-12-13T04:49:40Z</dcterms:modified>
</cp:coreProperties>
</file>