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media/image28.jpeg" ContentType="image/jpeg"/>
  <Override PartName="/ppt/media/image1.png" ContentType="image/png"/>
  <Override PartName="/ppt/media/image7.jpeg" ContentType="image/jpeg"/>
  <Override PartName="/ppt/media/image38.png" ContentType="image/png"/>
  <Override PartName="/ppt/media/image2.jpeg" ContentType="image/jpeg"/>
  <Override PartName="/ppt/media/image23.jpeg" ContentType="image/jpeg"/>
  <Override PartName="/ppt/media/image8.png" ContentType="image/pn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gif" ContentType="image/gif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9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7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2560" cy="6856560"/>
          </a:xfrm>
          <a:prstGeom prst="rect">
            <a:avLst/>
          </a:prstGeom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gif"/><Relationship Id="rId6" Type="http://schemas.openxmlformats.org/officeDocument/2006/relationships/image" Target="../media/image28.jpeg"/><Relationship Id="rId7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image" Target="../media/image32.jpeg"/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5" Type="http://schemas.openxmlformats.org/officeDocument/2006/relationships/image" Target="../media/image35.jpeg"/><Relationship Id="rId6" Type="http://schemas.openxmlformats.org/officeDocument/2006/relationships/image" Target="../media/image36.jpeg"/><Relationship Id="rId7" Type="http://schemas.openxmlformats.org/officeDocument/2006/relationships/image" Target="../media/image37.jpeg"/><Relationship Id="rId8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hyperlink" Target="http://images.yandex.ru/" TargetMode="External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5" Type="http://schemas.openxmlformats.org/officeDocument/2006/relationships/image" Target="../media/image9.jpeg"/><Relationship Id="rId6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4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" descr=""/>
          <p:cNvPicPr/>
          <p:nvPr/>
        </p:nvPicPr>
        <p:blipFill>
          <a:blip r:embed="rId1"/>
          <a:stretch/>
        </p:blipFill>
        <p:spPr>
          <a:xfrm>
            <a:off x="6300000" y="1594800"/>
            <a:ext cx="2338560" cy="3263760"/>
          </a:xfrm>
          <a:prstGeom prst="rect">
            <a:avLst/>
          </a:prstGeom>
          <a:ln w="0">
            <a:noFill/>
          </a:ln>
        </p:spPr>
      </p:pic>
      <p:pic>
        <p:nvPicPr>
          <p:cNvPr id="40" name="" descr=""/>
          <p:cNvPicPr/>
          <p:nvPr/>
        </p:nvPicPr>
        <p:blipFill>
          <a:blip r:embed="rId2"/>
          <a:stretch/>
        </p:blipFill>
        <p:spPr>
          <a:xfrm>
            <a:off x="3485520" y="1980000"/>
            <a:ext cx="2813040" cy="2338560"/>
          </a:xfrm>
          <a:prstGeom prst="rect">
            <a:avLst/>
          </a:prstGeom>
          <a:ln w="0">
            <a:noFill/>
          </a:ln>
        </p:spPr>
      </p:pic>
      <p:pic>
        <p:nvPicPr>
          <p:cNvPr id="41" name="" descr=""/>
          <p:cNvPicPr/>
          <p:nvPr/>
        </p:nvPicPr>
        <p:blipFill>
          <a:blip r:embed="rId3"/>
          <a:stretch/>
        </p:blipFill>
        <p:spPr>
          <a:xfrm>
            <a:off x="41760" y="1980000"/>
            <a:ext cx="3442320" cy="2436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>
        <p14:rippl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Box 1"/>
          <p:cNvSpPr/>
          <p:nvPr/>
        </p:nvSpPr>
        <p:spPr>
          <a:xfrm>
            <a:off x="403920" y="111240"/>
            <a:ext cx="6480000" cy="638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rgbClr val="a50021"/>
                </a:solidFill>
                <a:latin typeface="Calibri"/>
                <a:ea typeface="DejaVu Sans"/>
              </a:rPr>
              <a:t>Символическое значение цвета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84" name="TextBox 2"/>
          <p:cNvSpPr/>
          <p:nvPr/>
        </p:nvSpPr>
        <p:spPr>
          <a:xfrm>
            <a:off x="2343960" y="750240"/>
            <a:ext cx="7008840" cy="63381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5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Жёлтый, цвет золота – богатство и справедливость.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Белый цвет, цвет серебра - символ невинности и чистоты.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Тёмно - красный-символ мужества, храбрости.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Пурпурный (красный с оттенком синего)- могущество.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Голубой- символ красоты и величия.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Зелёный – символ изобилия, молодости.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Чёрный – символ мудрости, печали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</p:txBody>
      </p:sp>
      <p:sp>
        <p:nvSpPr>
          <p:cNvPr id="85" name=""/>
          <p:cNvSpPr/>
          <p:nvPr/>
        </p:nvSpPr>
        <p:spPr>
          <a:xfrm>
            <a:off x="315000" y="963720"/>
            <a:ext cx="2013120" cy="515520"/>
          </a:xfrm>
          <a:prstGeom prst="rect">
            <a:avLst/>
          </a:prstGeom>
          <a:solidFill>
            <a:srgbClr val="ffff00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6" name=""/>
          <p:cNvSpPr/>
          <p:nvPr/>
        </p:nvSpPr>
        <p:spPr>
          <a:xfrm>
            <a:off x="358920" y="2680920"/>
            <a:ext cx="2013120" cy="515520"/>
          </a:xfrm>
          <a:prstGeom prst="rect">
            <a:avLst/>
          </a:prstGeom>
          <a:solidFill>
            <a:srgbClr val="f10d0c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7" name=""/>
          <p:cNvSpPr/>
          <p:nvPr/>
        </p:nvSpPr>
        <p:spPr>
          <a:xfrm>
            <a:off x="332640" y="1787040"/>
            <a:ext cx="2013120" cy="515520"/>
          </a:xfrm>
          <a:prstGeom prst="rect">
            <a:avLst/>
          </a:prstGeom>
          <a:solidFill>
            <a:srgbClr val="eeeeee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8" name=""/>
          <p:cNvSpPr/>
          <p:nvPr/>
        </p:nvSpPr>
        <p:spPr>
          <a:xfrm>
            <a:off x="349920" y="3486600"/>
            <a:ext cx="2013120" cy="515520"/>
          </a:xfrm>
          <a:prstGeom prst="rect">
            <a:avLst/>
          </a:prstGeom>
          <a:solidFill>
            <a:srgbClr val="780373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9" name=""/>
          <p:cNvSpPr/>
          <p:nvPr/>
        </p:nvSpPr>
        <p:spPr>
          <a:xfrm>
            <a:off x="384840" y="4528800"/>
            <a:ext cx="2013120" cy="515520"/>
          </a:xfrm>
          <a:prstGeom prst="rect">
            <a:avLst/>
          </a:prstGeom>
          <a:solidFill>
            <a:srgbClr val="b0e0e6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0" name=""/>
          <p:cNvSpPr/>
          <p:nvPr/>
        </p:nvSpPr>
        <p:spPr>
          <a:xfrm>
            <a:off x="358920" y="5422320"/>
            <a:ext cx="2013120" cy="515520"/>
          </a:xfrm>
          <a:prstGeom prst="rect">
            <a:avLst/>
          </a:prstGeom>
          <a:solidFill>
            <a:srgbClr val="069a2e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1" name=""/>
          <p:cNvSpPr/>
          <p:nvPr/>
        </p:nvSpPr>
        <p:spPr>
          <a:xfrm>
            <a:off x="349920" y="6271920"/>
            <a:ext cx="2013120" cy="515520"/>
          </a:xfrm>
          <a:prstGeom prst="rect">
            <a:avLst/>
          </a:prstGeom>
          <a:solidFill>
            <a:srgbClr val="000000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>
        <p14:rippl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1"/>
          <p:cNvSpPr/>
          <p:nvPr/>
        </p:nvSpPr>
        <p:spPr>
          <a:xfrm>
            <a:off x="1939680" y="214200"/>
            <a:ext cx="5397840" cy="5162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a50021"/>
                </a:solidFill>
                <a:latin typeface="Calibri"/>
                <a:ea typeface="DejaVu Sans"/>
              </a:rPr>
              <a:t>Значение условных изображений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93" name="TextBox 2"/>
          <p:cNvSpPr/>
          <p:nvPr/>
        </p:nvSpPr>
        <p:spPr>
          <a:xfrm>
            <a:off x="4572000" y="642960"/>
            <a:ext cx="4570200" cy="61225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200000"/>
              </a:lnSpc>
            </a:pPr>
            <a:r>
              <a:rPr b="1" lang="ru-RU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Дуб, медведь – сила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200000"/>
              </a:lnSpc>
            </a:pPr>
            <a:r>
              <a:rPr b="1" lang="ru-RU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Факел, раскрытая книга- знание.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200000"/>
              </a:lnSpc>
            </a:pPr>
            <a:r>
              <a:rPr b="1" lang="ru-RU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Пчела – трудолюбие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200000"/>
              </a:lnSpc>
            </a:pPr>
            <a:r>
              <a:rPr b="1" lang="ru-RU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Лавр-слава.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200000"/>
              </a:lnSpc>
            </a:pPr>
            <a:r>
              <a:rPr b="1" lang="ru-RU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Крылатый змей-зло, смута.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200000"/>
              </a:lnSpc>
            </a:pPr>
            <a:r>
              <a:rPr b="1" lang="ru-RU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Дракон- могущество.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200000"/>
              </a:lnSpc>
            </a:pPr>
            <a:r>
              <a:rPr b="1" lang="ru-RU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Рука-храбрость.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200000"/>
              </a:lnSpc>
            </a:pPr>
            <a:r>
              <a:rPr b="1" lang="ru-RU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Орел-власть, силу, бессмертие, мужество.</a:t>
            </a:r>
            <a:endParaRPr b="0" lang="ru-RU" sz="2200" spc="-1" strike="noStrike">
              <a:latin typeface="Arial"/>
            </a:endParaRPr>
          </a:p>
        </p:txBody>
      </p:sp>
      <p:pic>
        <p:nvPicPr>
          <p:cNvPr id="94" name="Рисунок 3" descr="587937-5f9ef077.jpg"/>
          <p:cNvPicPr/>
          <p:nvPr/>
        </p:nvPicPr>
        <p:blipFill>
          <a:blip r:embed="rId1"/>
          <a:stretch/>
        </p:blipFill>
        <p:spPr>
          <a:xfrm>
            <a:off x="135000" y="214200"/>
            <a:ext cx="1803240" cy="2131920"/>
          </a:xfrm>
          <a:prstGeom prst="rect">
            <a:avLst/>
          </a:prstGeom>
          <a:ln w="9525">
            <a:noFill/>
          </a:ln>
        </p:spPr>
      </p:pic>
      <p:sp>
        <p:nvSpPr>
          <p:cNvPr id="95" name="Рисунок 4"/>
          <p:cNvSpPr/>
          <p:nvPr/>
        </p:nvSpPr>
        <p:spPr>
          <a:xfrm>
            <a:off x="2604240" y="823680"/>
            <a:ext cx="1438200" cy="1725120"/>
          </a:xfrm>
          <a:prstGeom prst="ellipse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6" name="Рисунок 5" descr="get.jpg"/>
          <p:cNvPicPr/>
          <p:nvPr/>
        </p:nvPicPr>
        <p:blipFill>
          <a:blip r:embed="rId3"/>
          <a:stretch/>
        </p:blipFill>
        <p:spPr>
          <a:xfrm>
            <a:off x="991080" y="2423160"/>
            <a:ext cx="1707840" cy="2130120"/>
          </a:xfrm>
          <a:prstGeom prst="rect">
            <a:avLst/>
          </a:prstGeom>
          <a:ln w="9525">
            <a:noFill/>
          </a:ln>
        </p:spPr>
      </p:pic>
      <p:pic>
        <p:nvPicPr>
          <p:cNvPr id="97" name="Рисунок 6" descr="lavrovyy-venok-normal-копия-копия.jpg"/>
          <p:cNvPicPr/>
          <p:nvPr/>
        </p:nvPicPr>
        <p:blipFill>
          <a:blip r:embed="rId4"/>
          <a:stretch/>
        </p:blipFill>
        <p:spPr>
          <a:xfrm>
            <a:off x="3220920" y="2859480"/>
            <a:ext cx="1220400" cy="1222200"/>
          </a:xfrm>
          <a:prstGeom prst="rect">
            <a:avLst/>
          </a:prstGeom>
          <a:ln w="9525">
            <a:noFill/>
          </a:ln>
        </p:spPr>
      </p:pic>
      <p:pic>
        <p:nvPicPr>
          <p:cNvPr id="98" name="Рисунок 8" descr="g1609_lomonosovsky_mos.gif"/>
          <p:cNvPicPr/>
          <p:nvPr/>
        </p:nvPicPr>
        <p:blipFill>
          <a:blip r:embed="rId5"/>
          <a:stretch/>
        </p:blipFill>
        <p:spPr>
          <a:xfrm>
            <a:off x="2837520" y="4644360"/>
            <a:ext cx="1435320" cy="1724400"/>
          </a:xfrm>
          <a:prstGeom prst="rect">
            <a:avLst/>
          </a:prstGeom>
          <a:ln w="9525">
            <a:noFill/>
          </a:ln>
        </p:spPr>
      </p:pic>
      <p:pic>
        <p:nvPicPr>
          <p:cNvPr id="99" name="" descr=""/>
          <p:cNvPicPr/>
          <p:nvPr/>
        </p:nvPicPr>
        <p:blipFill>
          <a:blip r:embed="rId6"/>
          <a:stretch/>
        </p:blipFill>
        <p:spPr>
          <a:xfrm>
            <a:off x="318960" y="4650840"/>
            <a:ext cx="1819440" cy="1700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>
        <p14:rippl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Заголовок 1"/>
          <p:cNvSpPr/>
          <p:nvPr/>
        </p:nvSpPr>
        <p:spPr>
          <a:xfrm>
            <a:off x="483480" y="672120"/>
            <a:ext cx="8227800" cy="1137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408240"/>
              </a:tabLst>
            </a:pPr>
            <a:r>
              <a:rPr b="1" lang="ru-RU" sz="4400" spc="-1" strike="noStrike">
                <a:solidFill>
                  <a:srgbClr val="a50021"/>
                </a:solidFill>
                <a:latin typeface="Garamond"/>
                <a:ea typeface="DejaVu Sans"/>
              </a:rPr>
              <a:t>Герб Российской Федерации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01" name="Дата 3"/>
          <p:cNvSpPr/>
          <p:nvPr/>
        </p:nvSpPr>
        <p:spPr>
          <a:xfrm>
            <a:off x="45720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fld id="{7536DA26-8C53-4AF6-8E3C-8827A6300C05}" type="datetime1">
              <a:rPr b="0" lang="ru-RU" sz="1200" spc="-1" strike="noStrike">
                <a:solidFill>
                  <a:srgbClr val="8b8b8b"/>
                </a:solidFill>
                <a:latin typeface="Verdana"/>
                <a:ea typeface="DejaVu Sans"/>
              </a:rPr>
              <a:t>27.02.2022</a:t>
            </a:fld>
            <a:endParaRPr b="0" lang="ru-RU" sz="1200" spc="-1" strike="noStrike">
              <a:latin typeface="Arial"/>
            </a:endParaRPr>
          </a:p>
        </p:txBody>
      </p:sp>
      <p:sp>
        <p:nvSpPr>
          <p:cNvPr id="102" name="Номер слайда 4"/>
          <p:cNvSpPr/>
          <p:nvPr/>
        </p:nvSpPr>
        <p:spPr>
          <a:xfrm>
            <a:off x="655308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602D54C3-CD27-4663-B542-07356B2C29C2}" type="slidenum">
              <a:rPr b="0" lang="ru-RU" sz="1200" spc="-1" strike="noStrike">
                <a:solidFill>
                  <a:srgbClr val="8b8b8b"/>
                </a:solidFill>
                <a:latin typeface="Verdana"/>
                <a:ea typeface="DejaVu Sans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  <p:sp>
        <p:nvSpPr>
          <p:cNvPr id="103" name="Прямоугольник 6"/>
          <p:cNvSpPr/>
          <p:nvPr/>
        </p:nvSpPr>
        <p:spPr>
          <a:xfrm>
            <a:off x="4929120" y="2071800"/>
            <a:ext cx="3962160" cy="17348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4" name="" descr=""/>
          <p:cNvPicPr/>
          <p:nvPr/>
        </p:nvPicPr>
        <p:blipFill>
          <a:blip r:embed="rId1"/>
          <a:srcRect l="3500" t="2743" r="2533" b="924"/>
          <a:stretch/>
        </p:blipFill>
        <p:spPr>
          <a:xfrm>
            <a:off x="2252520" y="1575720"/>
            <a:ext cx="4290120" cy="5205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>
        <p14:ripple/>
      </p:transition>
    </mc:Choice>
    <mc:Fallback>
      <p:transition>
        <p:fade/>
      </p:transition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" descr=""/>
          <p:cNvPicPr/>
          <p:nvPr/>
        </p:nvPicPr>
        <p:blipFill>
          <a:blip r:embed="rId1"/>
          <a:stretch/>
        </p:blipFill>
        <p:spPr>
          <a:xfrm>
            <a:off x="560520" y="540000"/>
            <a:ext cx="8126640" cy="6094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>
        <p14:ripple/>
      </p:transition>
    </mc:Choice>
    <mc:Fallback>
      <p:transition>
        <p:fade/>
      </p:transition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Заголовок 1"/>
          <p:cNvSpPr/>
          <p:nvPr/>
        </p:nvSpPr>
        <p:spPr>
          <a:xfrm>
            <a:off x="457200" y="277920"/>
            <a:ext cx="8227800" cy="1137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408240"/>
              </a:tabLst>
            </a:pPr>
            <a:r>
              <a:rPr b="1" lang="ru-RU" sz="3600" spc="-1" strike="noStrike">
                <a:solidFill>
                  <a:srgbClr val="a50021"/>
                </a:solidFill>
                <a:latin typeface="Garamond"/>
                <a:ea typeface="DejaVu Sans"/>
              </a:rPr>
              <a:t>Где изображается герб России?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107" name="Дата 3"/>
          <p:cNvSpPr/>
          <p:nvPr/>
        </p:nvSpPr>
        <p:spPr>
          <a:xfrm>
            <a:off x="45720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fld id="{8A5C8CDD-04BB-4EEB-8F6A-86114AFE709D}" type="datetime1">
              <a:rPr b="0" lang="ru-RU" sz="1200" spc="-1" strike="noStrike">
                <a:solidFill>
                  <a:srgbClr val="8b8b8b"/>
                </a:solidFill>
                <a:latin typeface="Verdana"/>
                <a:ea typeface="DejaVu Sans"/>
              </a:rPr>
              <a:t>27.02.2022</a:t>
            </a:fld>
            <a:endParaRPr b="0" lang="ru-RU" sz="1200" spc="-1" strike="noStrike">
              <a:latin typeface="Arial"/>
            </a:endParaRPr>
          </a:p>
        </p:txBody>
      </p:sp>
      <p:pic>
        <p:nvPicPr>
          <p:cNvPr id="108" name="Picture 5" descr=""/>
          <p:cNvPicPr/>
          <p:nvPr/>
        </p:nvPicPr>
        <p:blipFill>
          <a:blip r:embed="rId1"/>
          <a:stretch/>
        </p:blipFill>
        <p:spPr>
          <a:xfrm>
            <a:off x="561960" y="2149560"/>
            <a:ext cx="2226960" cy="1963440"/>
          </a:xfrm>
          <a:prstGeom prst="rect">
            <a:avLst/>
          </a:prstGeom>
          <a:ln w="9525">
            <a:noFill/>
          </a:ln>
        </p:spPr>
      </p:pic>
      <p:pic>
        <p:nvPicPr>
          <p:cNvPr id="109" name="Picture 10" descr="C:\Users\Денис\Desktop\ukaz.jpg"/>
          <p:cNvPicPr/>
          <p:nvPr/>
        </p:nvPicPr>
        <p:blipFill>
          <a:blip r:embed="rId2"/>
          <a:stretch/>
        </p:blipFill>
        <p:spPr>
          <a:xfrm>
            <a:off x="2500200" y="2571840"/>
            <a:ext cx="1212480" cy="1715760"/>
          </a:xfrm>
          <a:prstGeom prst="rect">
            <a:avLst/>
          </a:prstGeom>
          <a:ln w="9525">
            <a:solidFill>
              <a:srgbClr val="cccc66"/>
            </a:solidFill>
            <a:miter/>
          </a:ln>
        </p:spPr>
      </p:pic>
      <p:sp>
        <p:nvSpPr>
          <p:cNvPr id="110" name="Стрелка вниз 18"/>
          <p:cNvSpPr/>
          <p:nvPr/>
        </p:nvSpPr>
        <p:spPr>
          <a:xfrm flipH="1" rot="1210800">
            <a:off x="2715120" y="1201680"/>
            <a:ext cx="284760" cy="116856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solidFill>
              <a:srgbClr val="cccc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1" name="TextBox 19"/>
          <p:cNvSpPr/>
          <p:nvPr/>
        </p:nvSpPr>
        <p:spPr>
          <a:xfrm>
            <a:off x="313200" y="4281480"/>
            <a:ext cx="37843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Важные государственные бумаги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2" name="Стрелка вниз 20"/>
          <p:cNvSpPr/>
          <p:nvPr/>
        </p:nvSpPr>
        <p:spPr>
          <a:xfrm flipH="1" rot="20560800">
            <a:off x="5666040" y="1229400"/>
            <a:ext cx="284040" cy="116928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solidFill>
              <a:srgbClr val="cccc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3" name="Picture 6" descr=""/>
          <p:cNvPicPr/>
          <p:nvPr/>
        </p:nvPicPr>
        <p:blipFill>
          <a:blip r:embed="rId3"/>
          <a:stretch/>
        </p:blipFill>
        <p:spPr>
          <a:xfrm>
            <a:off x="4286160" y="2143080"/>
            <a:ext cx="1498320" cy="1498320"/>
          </a:xfrm>
          <a:prstGeom prst="rect">
            <a:avLst/>
          </a:prstGeom>
          <a:ln w="9525">
            <a:noFill/>
          </a:ln>
        </p:spPr>
      </p:pic>
      <p:sp>
        <p:nvSpPr>
          <p:cNvPr id="114" name="TextBox 22"/>
          <p:cNvSpPr/>
          <p:nvPr/>
        </p:nvSpPr>
        <p:spPr>
          <a:xfrm>
            <a:off x="4284720" y="3645000"/>
            <a:ext cx="17128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печать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5" name="TextBox 29"/>
          <p:cNvSpPr/>
          <p:nvPr/>
        </p:nvSpPr>
        <p:spPr>
          <a:xfrm>
            <a:off x="6840000" y="5575320"/>
            <a:ext cx="14270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деньги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16" name="Picture 15" descr=""/>
          <p:cNvPicPr/>
          <p:nvPr/>
        </p:nvPicPr>
        <p:blipFill>
          <a:blip r:embed="rId4"/>
          <a:stretch/>
        </p:blipFill>
        <p:spPr>
          <a:xfrm>
            <a:off x="4286160" y="4071960"/>
            <a:ext cx="1607760" cy="2138040"/>
          </a:xfrm>
          <a:prstGeom prst="rect">
            <a:avLst/>
          </a:prstGeom>
          <a:ln w="9525">
            <a:noFill/>
          </a:ln>
        </p:spPr>
      </p:pic>
      <p:sp>
        <p:nvSpPr>
          <p:cNvPr id="117" name="TextBox 31"/>
          <p:cNvSpPr/>
          <p:nvPr/>
        </p:nvSpPr>
        <p:spPr>
          <a:xfrm>
            <a:off x="4071960" y="6215040"/>
            <a:ext cx="235548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Пограничные столбы</a:t>
            </a:r>
            <a:endParaRPr b="0" lang="ru-RU" sz="1600" spc="-1" strike="noStrike">
              <a:latin typeface="Arial"/>
            </a:endParaRPr>
          </a:p>
        </p:txBody>
      </p:sp>
      <p:pic>
        <p:nvPicPr>
          <p:cNvPr id="118" name="Picture 16" descr=""/>
          <p:cNvPicPr/>
          <p:nvPr/>
        </p:nvPicPr>
        <p:blipFill>
          <a:blip r:embed="rId5"/>
          <a:stretch/>
        </p:blipFill>
        <p:spPr>
          <a:xfrm>
            <a:off x="1271520" y="4860000"/>
            <a:ext cx="1427040" cy="1427040"/>
          </a:xfrm>
          <a:prstGeom prst="rect">
            <a:avLst/>
          </a:prstGeom>
          <a:ln w="9525">
            <a:noFill/>
          </a:ln>
        </p:spPr>
      </p:pic>
      <p:sp>
        <p:nvSpPr>
          <p:cNvPr id="119" name="TextBox 33"/>
          <p:cNvSpPr/>
          <p:nvPr/>
        </p:nvSpPr>
        <p:spPr>
          <a:xfrm>
            <a:off x="1451520" y="6288480"/>
            <a:ext cx="14270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медали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20" name="" descr=""/>
          <p:cNvPicPr/>
          <p:nvPr/>
        </p:nvPicPr>
        <p:blipFill>
          <a:blip r:embed="rId6"/>
          <a:stretch/>
        </p:blipFill>
        <p:spPr>
          <a:xfrm>
            <a:off x="6480000" y="2340000"/>
            <a:ext cx="1882440" cy="1476000"/>
          </a:xfrm>
          <a:prstGeom prst="rect">
            <a:avLst/>
          </a:prstGeom>
          <a:ln w="0">
            <a:noFill/>
          </a:ln>
        </p:spPr>
      </p:pic>
      <p:pic>
        <p:nvPicPr>
          <p:cNvPr id="121" name="" descr=""/>
          <p:cNvPicPr/>
          <p:nvPr/>
        </p:nvPicPr>
        <p:blipFill>
          <a:blip r:embed="rId7"/>
          <a:srcRect l="4466" t="12531" r="5564" b="9495"/>
          <a:stretch/>
        </p:blipFill>
        <p:spPr>
          <a:xfrm>
            <a:off x="5949000" y="4140000"/>
            <a:ext cx="2889720" cy="1258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>
        <p14:ripple/>
      </p:transition>
    </mc:Choice>
    <mc:Fallback>
      <p:transition>
        <p:fade/>
      </p:transition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"/>
          <p:cNvSpPr/>
          <p:nvPr/>
        </p:nvSpPr>
        <p:spPr>
          <a:xfrm>
            <a:off x="1305000" y="481680"/>
            <a:ext cx="5836320" cy="54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i="1" lang="ru-RU" sz="3200" spc="-1" strike="noStrike">
                <a:solidFill>
                  <a:srgbClr val="ff0000"/>
                </a:solidFill>
                <a:latin typeface="Arial"/>
                <a:ea typeface="DejaVu Sans"/>
              </a:rPr>
              <a:t>Герб Челябинской области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123" name="" descr=""/>
          <p:cNvPicPr/>
          <p:nvPr/>
        </p:nvPicPr>
        <p:blipFill>
          <a:blip r:embed="rId1"/>
          <a:stretch/>
        </p:blipFill>
        <p:spPr>
          <a:xfrm>
            <a:off x="2211840" y="1150560"/>
            <a:ext cx="4164480" cy="5354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>
        <p14:ripple/>
      </p:transition>
    </mc:Choice>
    <mc:Fallback>
      <p:transition>
        <p:fade/>
      </p:transition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Заголовок 1"/>
          <p:cNvSpPr/>
          <p:nvPr/>
        </p:nvSpPr>
        <p:spPr>
          <a:xfrm>
            <a:off x="395280" y="260280"/>
            <a:ext cx="8227800" cy="1137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408240"/>
              </a:tabLst>
            </a:pPr>
            <a:r>
              <a:rPr b="1" lang="ru-RU" sz="3200" spc="-1" strike="noStrike">
                <a:solidFill>
                  <a:srgbClr val="a50021"/>
                </a:solidFill>
                <a:latin typeface="Garamond"/>
                <a:ea typeface="DejaVu Sans"/>
              </a:rPr>
              <a:t>«Полезные советы» для выполнения практической </a:t>
            </a:r>
            <a:r>
              <a:rPr b="1" lang="ru-RU" sz="2800" spc="-1" strike="noStrike">
                <a:solidFill>
                  <a:srgbClr val="a50021"/>
                </a:solidFill>
                <a:latin typeface="Arial"/>
                <a:ea typeface="DejaVu Sans"/>
              </a:rPr>
              <a:t> работы</a:t>
            </a:r>
            <a:r>
              <a:rPr b="1" lang="ru-RU" sz="3200" spc="-1" strike="noStrike">
                <a:solidFill>
                  <a:srgbClr val="a50021"/>
                </a:solidFill>
                <a:latin typeface="Garamond"/>
                <a:ea typeface="DejaVu Sans"/>
              </a:rPr>
              <a:t>: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125" name="Содержимое 2"/>
          <p:cNvSpPr/>
          <p:nvPr/>
        </p:nvSpPr>
        <p:spPr>
          <a:xfrm>
            <a:off x="457200" y="1600200"/>
            <a:ext cx="8227800" cy="45288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1280">
              <a:lnSpc>
                <a:spcPct val="100000"/>
              </a:lnSpc>
              <a:spcBef>
                <a:spcPts val="360"/>
              </a:spcBef>
              <a:buClr>
                <a:srgbClr val="666600"/>
              </a:buClr>
              <a:buSzPct val="75000"/>
              <a:buFont typeface="Wingdings" charset="2"/>
              <a:buChar char=""/>
            </a:pPr>
            <a:r>
              <a:rPr b="0" lang="ru-RU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Вы уже подумали какой формы будет герб вашего класса?</a:t>
            </a:r>
            <a:endParaRPr b="0" lang="ru-RU" sz="1800" spc="-1" strike="noStrike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360"/>
              </a:spcBef>
              <a:buClr>
                <a:srgbClr val="666600"/>
              </a:buClr>
              <a:buSzPct val="75000"/>
              <a:buFont typeface="Wingdings" charset="2"/>
              <a:buChar char=""/>
            </a:pPr>
            <a:r>
              <a:rPr b="0" lang="ru-RU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Придумали композицию для  герба? </a:t>
            </a:r>
            <a:endParaRPr b="0" lang="ru-RU" sz="1800" spc="-1" strike="noStrike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360"/>
              </a:spcBef>
              <a:buClr>
                <a:srgbClr val="666600"/>
              </a:buClr>
              <a:buSzPct val="75000"/>
              <a:buFont typeface="Wingdings" charset="2"/>
              <a:buChar char=""/>
            </a:pPr>
            <a:r>
              <a:rPr b="0" lang="ru-RU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Все знаки на гербе должны быть четкими, лаконичными, легко читаемыми и видны издалека.</a:t>
            </a:r>
            <a:endParaRPr b="0" lang="ru-RU" sz="1800" spc="-1" strike="noStrike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360"/>
              </a:spcBef>
              <a:buClr>
                <a:srgbClr val="666600"/>
              </a:buClr>
              <a:buSzPct val="75000"/>
              <a:buFont typeface="Wingdings" charset="2"/>
              <a:buChar char=""/>
            </a:pPr>
            <a:r>
              <a:rPr b="0" lang="ru-RU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Придумайте девиз, который наибольшим образом характеризует ваш класс.</a:t>
            </a:r>
            <a:endParaRPr b="0" lang="ru-RU" sz="1800" spc="-1" strike="noStrike"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ru-RU" sz="2400" spc="-1" strike="noStrike">
                <a:solidFill>
                  <a:srgbClr val="953735"/>
                </a:solidFill>
                <a:latin typeface="Verdana"/>
                <a:ea typeface="DejaVu Sans"/>
              </a:rPr>
              <a:t>По</a:t>
            </a:r>
            <a:r>
              <a:rPr b="0" lang="ru-RU" sz="2400" spc="-1" strike="noStrike">
                <a:solidFill>
                  <a:srgbClr val="953735"/>
                </a:solidFill>
                <a:latin typeface="Arial"/>
                <a:ea typeface="DejaVu Sans"/>
              </a:rPr>
              <a:t>дготовьте </a:t>
            </a:r>
            <a:r>
              <a:rPr b="0" lang="ru-RU" sz="2400" spc="-1" strike="noStrike">
                <a:solidFill>
                  <a:srgbClr val="953735"/>
                </a:solidFill>
                <a:latin typeface="Verdana"/>
                <a:ea typeface="DejaVu Sans"/>
              </a:rPr>
              <a:t> герб и расскажите о нём!</a:t>
            </a:r>
            <a:endParaRPr b="0" lang="ru-RU" sz="2400" spc="-1" strike="noStrike"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ru-RU" sz="2400" spc="-1" strike="noStrike">
                <a:solidFill>
                  <a:srgbClr val="953735"/>
                </a:solidFill>
                <a:latin typeface="Arial"/>
                <a:ea typeface="DejaVu Sans"/>
              </a:rPr>
              <a:t>Устроим выставку лучших гербов!</a:t>
            </a:r>
            <a:endParaRPr b="0" lang="ru-RU" sz="2400" spc="-1" strike="noStrike"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126" name="Дата 3"/>
          <p:cNvSpPr/>
          <p:nvPr/>
        </p:nvSpPr>
        <p:spPr>
          <a:xfrm>
            <a:off x="45720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fld id="{96EEF8E8-4384-47CC-B71A-EBA60C8990CD}" type="datetime1">
              <a:rPr b="0" lang="ru-RU" sz="1200" spc="-1" strike="noStrike">
                <a:solidFill>
                  <a:srgbClr val="8b8b8b"/>
                </a:solidFill>
                <a:latin typeface="Verdana"/>
                <a:ea typeface="DejaVu Sans"/>
              </a:rPr>
              <a:t>27.02.2022</a:t>
            </a:fld>
            <a:endParaRPr b="0" lang="ru-RU" sz="1200" spc="-1" strike="noStrike">
              <a:latin typeface="Arial"/>
            </a:endParaRPr>
          </a:p>
        </p:txBody>
      </p:sp>
      <p:sp>
        <p:nvSpPr>
          <p:cNvPr id="127" name="Номер слайда 4"/>
          <p:cNvSpPr/>
          <p:nvPr/>
        </p:nvSpPr>
        <p:spPr>
          <a:xfrm>
            <a:off x="655308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36658463-2B10-4D0D-B8E6-EE47F2B4D077}" type="slidenum">
              <a:rPr b="0" lang="ru-RU" sz="1200" spc="-1" strike="noStrike">
                <a:solidFill>
                  <a:srgbClr val="8b8b8b"/>
                </a:solidFill>
                <a:latin typeface="Verdana"/>
                <a:ea typeface="DejaVu Sans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</p:spTree>
  </p:cSld>
  <mc:AlternateContent>
    <mc:Choice Requires="p14">
      <p:transition>
        <p14:ripple/>
      </p:transition>
    </mc:Choice>
    <mc:Fallback>
      <p:transition>
        <p:fade/>
      </p:transition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>
        <p14:ripple/>
      </p:transition>
    </mc:Choice>
    <mc:Fallback>
      <p:transition>
        <p:fade/>
      </p:transition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>
        <p14:ripple/>
      </p:transition>
    </mc:Choice>
    <mc:Fallback>
      <p:transition>
        <p:fade/>
      </p:transition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Box 1"/>
          <p:cNvSpPr/>
          <p:nvPr/>
        </p:nvSpPr>
        <p:spPr>
          <a:xfrm>
            <a:off x="1116360" y="333360"/>
            <a:ext cx="7065000" cy="423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a50021"/>
                </a:solidFill>
                <a:latin typeface="Calibri"/>
                <a:ea typeface="DejaVu Sans"/>
              </a:rPr>
              <a:t>Вопросы для закрепления изученного 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a50021"/>
                </a:solidFill>
                <a:latin typeface="Calibri"/>
                <a:ea typeface="DejaVu Sans"/>
              </a:rPr>
              <a:t>материала: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latin typeface="Arial"/>
            </a:endParaRPr>
          </a:p>
          <a:p>
            <a:pPr marL="216000" indent="-214560">
              <a:lnSpc>
                <a:spcPct val="150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Что такое геральдика?</a:t>
            </a:r>
            <a:endParaRPr b="0" lang="ru-RU" sz="2400" spc="-1" strike="noStrike">
              <a:latin typeface="Arial"/>
            </a:endParaRPr>
          </a:p>
          <a:p>
            <a:pPr marL="216000" indent="-214560">
              <a:lnSpc>
                <a:spcPct val="150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О чём могут рассказать герб, эмблема?</a:t>
            </a:r>
            <a:endParaRPr b="0" lang="ru-RU" sz="2400" spc="-1" strike="noStrike">
              <a:latin typeface="Arial"/>
            </a:endParaRPr>
          </a:p>
          <a:p>
            <a:pPr marL="216000" indent="-214560">
              <a:lnSpc>
                <a:spcPct val="150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Что изображено на гербе города</a:t>
            </a:r>
            <a:r>
              <a:rPr b="1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 Челябинск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b="0" lang="ru-RU" sz="2400" spc="-1" strike="noStrike">
              <a:latin typeface="Arial"/>
            </a:endParaRPr>
          </a:p>
          <a:p>
            <a:pPr marL="216000" indent="-214560">
              <a:lnSpc>
                <a:spcPct val="150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Знаешь ли ты гербы городов России? Опиши их.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>
        <p14:rippl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Заголовок 1"/>
          <p:cNvSpPr/>
          <p:nvPr/>
        </p:nvSpPr>
        <p:spPr>
          <a:xfrm>
            <a:off x="850680" y="1739160"/>
            <a:ext cx="7770600" cy="4138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408240"/>
              </a:tabLst>
            </a:pPr>
            <a:r>
              <a:rPr b="1" i="1" lang="ru-RU" sz="4800" spc="-1" strike="noStrike">
                <a:solidFill>
                  <a:srgbClr val="f10d0c"/>
                </a:solidFill>
                <a:latin typeface="Palatino Linotype"/>
                <a:ea typeface="DejaVu Sans"/>
              </a:rPr>
              <a:t>О чём рассказывают нам гербы и эмблемы?</a:t>
            </a:r>
            <a:endParaRPr b="0" lang="ru-RU" sz="4800" spc="-1" strike="noStrike">
              <a:latin typeface="Arial"/>
            </a:endParaRPr>
          </a:p>
        </p:txBody>
      </p:sp>
      <p:sp>
        <p:nvSpPr>
          <p:cNvPr id="43" name="Подзаголовок 2"/>
          <p:cNvSpPr/>
          <p:nvPr/>
        </p:nvSpPr>
        <p:spPr>
          <a:xfrm>
            <a:off x="1571760" y="4572000"/>
            <a:ext cx="6399000" cy="1750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80000"/>
              </a:lnSpc>
              <a:spcBef>
                <a:spcPts val="420"/>
              </a:spcBef>
              <a:tabLst>
                <a:tab algn="l" pos="0"/>
              </a:tabLst>
            </a:pPr>
            <a:br/>
            <a:br/>
            <a:endParaRPr b="0" lang="ru-RU" sz="1800" spc="-1" strike="noStrike"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420"/>
              </a:spcBef>
              <a:tabLst>
                <a:tab algn="l" pos="0"/>
              </a:tabLst>
            </a:pP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>
        <p14:rippl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Box 1"/>
          <p:cNvSpPr/>
          <p:nvPr/>
        </p:nvSpPr>
        <p:spPr>
          <a:xfrm>
            <a:off x="642960" y="1571760"/>
            <a:ext cx="7785000" cy="484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16000" indent="-2145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Горяева Н.А. Изобразительное искусство. Декоративно-прикладное искусство в жизни человека. 5 класс: учеб. для общеобразовательных учреждений  / Н.А. Горяева, О.В. Островская; под ред. Б.М. Неменского. – 9-е изд.-М.: Просвещение,2010.-192 с. : ил.</a:t>
            </a:r>
            <a:endParaRPr b="0" lang="ru-RU" sz="24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Поурочные разработки по изобразительному искусству. По программе Б.М. Неменского «Изобразительное искусство. Декоративно-прикладное искусство а жизни человека»: 5 класс.- М.: ВАКО, 2011.- 144с. –(в помощь школьному учителю).</a:t>
            </a:r>
            <a:endParaRPr b="0" lang="ru-RU" sz="24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2400" spc="-1" strike="noStrike" u="sng">
                <a:solidFill>
                  <a:srgbClr val="ffcc00"/>
                </a:solidFill>
                <a:uFillTx/>
                <a:latin typeface="Calibri"/>
                <a:ea typeface="DejaVu Sans"/>
                <a:hlinkClick r:id="rId1"/>
              </a:rPr>
              <a:t>http://images.yandex.ru</a:t>
            </a:r>
            <a:endParaRPr b="0" lang="ru-RU" sz="24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http://www.bankgorodov.ru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</p:txBody>
      </p:sp>
      <p:sp>
        <p:nvSpPr>
          <p:cNvPr id="131" name="TextBox 2"/>
          <p:cNvSpPr/>
          <p:nvPr/>
        </p:nvSpPr>
        <p:spPr>
          <a:xfrm>
            <a:off x="1263960" y="692280"/>
            <a:ext cx="6752520" cy="5770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a50021"/>
                </a:solidFill>
                <a:latin typeface="Calibri"/>
                <a:ea typeface="DejaVu Sans"/>
              </a:rPr>
              <a:t>Использованная литература и сайты: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>
        <p14:rippl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Заголовок 1_1"/>
          <p:cNvSpPr/>
          <p:nvPr/>
        </p:nvSpPr>
        <p:spPr>
          <a:xfrm>
            <a:off x="850680" y="1739160"/>
            <a:ext cx="7770600" cy="4138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" name="Подзаголовок 2_0"/>
          <p:cNvSpPr/>
          <p:nvPr/>
        </p:nvSpPr>
        <p:spPr>
          <a:xfrm>
            <a:off x="1571760" y="4572000"/>
            <a:ext cx="6399000" cy="1750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80000"/>
              </a:lnSpc>
              <a:spcBef>
                <a:spcPts val="420"/>
              </a:spcBef>
              <a:tabLst>
                <a:tab algn="l" pos="0"/>
              </a:tabLst>
            </a:pPr>
            <a:br/>
            <a:br/>
            <a:endParaRPr b="0" lang="ru-RU" sz="1800" spc="-1" strike="noStrike"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420"/>
              </a:spcBef>
              <a:tabLst>
                <a:tab algn="l" pos="0"/>
              </a:tabLst>
            </a:pPr>
            <a:endParaRPr b="0" lang="ru-RU" sz="1800" spc="-1" strike="noStrike">
              <a:latin typeface="Arial"/>
            </a:endParaRPr>
          </a:p>
        </p:txBody>
      </p:sp>
      <p:pic>
        <p:nvPicPr>
          <p:cNvPr id="46" name="" descr=""/>
          <p:cNvPicPr/>
          <p:nvPr/>
        </p:nvPicPr>
        <p:blipFill>
          <a:blip r:embed="rId1"/>
          <a:stretch/>
        </p:blipFill>
        <p:spPr>
          <a:xfrm>
            <a:off x="3222720" y="0"/>
            <a:ext cx="2356560" cy="3059280"/>
          </a:xfrm>
          <a:prstGeom prst="rect">
            <a:avLst/>
          </a:prstGeom>
          <a:ln w="0">
            <a:noFill/>
          </a:ln>
        </p:spPr>
      </p:pic>
      <p:pic>
        <p:nvPicPr>
          <p:cNvPr id="47" name="" descr=""/>
          <p:cNvPicPr/>
          <p:nvPr/>
        </p:nvPicPr>
        <p:blipFill>
          <a:blip r:embed="rId2"/>
          <a:stretch/>
        </p:blipFill>
        <p:spPr>
          <a:xfrm>
            <a:off x="20160" y="0"/>
            <a:ext cx="3039120" cy="2159280"/>
          </a:xfrm>
          <a:prstGeom prst="rect">
            <a:avLst/>
          </a:prstGeom>
          <a:ln w="0">
            <a:noFill/>
          </a:ln>
        </p:spPr>
      </p:pic>
      <p:pic>
        <p:nvPicPr>
          <p:cNvPr id="48" name="" descr=""/>
          <p:cNvPicPr/>
          <p:nvPr/>
        </p:nvPicPr>
        <p:blipFill>
          <a:blip r:embed="rId3"/>
          <a:stretch/>
        </p:blipFill>
        <p:spPr>
          <a:xfrm>
            <a:off x="5652360" y="0"/>
            <a:ext cx="3490920" cy="3757320"/>
          </a:xfrm>
          <a:prstGeom prst="rect">
            <a:avLst/>
          </a:prstGeom>
          <a:ln w="0">
            <a:noFill/>
          </a:ln>
        </p:spPr>
      </p:pic>
      <p:pic>
        <p:nvPicPr>
          <p:cNvPr id="49" name="" descr=""/>
          <p:cNvPicPr/>
          <p:nvPr/>
        </p:nvPicPr>
        <p:blipFill>
          <a:blip r:embed="rId4"/>
          <a:stretch/>
        </p:blipFill>
        <p:spPr>
          <a:xfrm>
            <a:off x="0" y="3060000"/>
            <a:ext cx="4233240" cy="3358080"/>
          </a:xfrm>
          <a:prstGeom prst="rect">
            <a:avLst/>
          </a:prstGeom>
          <a:ln w="0">
            <a:noFill/>
          </a:ln>
        </p:spPr>
      </p:pic>
      <p:pic>
        <p:nvPicPr>
          <p:cNvPr id="50" name="" descr=""/>
          <p:cNvPicPr/>
          <p:nvPr/>
        </p:nvPicPr>
        <p:blipFill>
          <a:blip r:embed="rId5"/>
          <a:srcRect l="9537" t="16083" r="7869" b="9810"/>
          <a:stretch/>
        </p:blipFill>
        <p:spPr>
          <a:xfrm>
            <a:off x="4500000" y="3780000"/>
            <a:ext cx="4499280" cy="3026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>
        <p14:rippl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Заголовок 1"/>
          <p:cNvSpPr/>
          <p:nvPr/>
        </p:nvSpPr>
        <p:spPr>
          <a:xfrm>
            <a:off x="457200" y="277920"/>
            <a:ext cx="8227800" cy="1137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408240"/>
              </a:tabLst>
            </a:pPr>
            <a:r>
              <a:rPr b="1" i="1" lang="ru-RU" sz="4400" spc="-1" strike="noStrike">
                <a:solidFill>
                  <a:srgbClr val="a50021"/>
                </a:solidFill>
                <a:latin typeface="Garamond"/>
                <a:ea typeface="DejaVu Sans"/>
              </a:rPr>
              <a:t>Какие символы и знаки нас окружают?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52" name="Содержимое 2"/>
          <p:cNvSpPr/>
          <p:nvPr/>
        </p:nvSpPr>
        <p:spPr>
          <a:xfrm>
            <a:off x="501120" y="1486440"/>
            <a:ext cx="8227800" cy="45288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53" name="Дата 3"/>
          <p:cNvSpPr/>
          <p:nvPr/>
        </p:nvSpPr>
        <p:spPr>
          <a:xfrm>
            <a:off x="45720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fld id="{D2496A71-8AC5-4A59-8FF9-D65B502EC9C4}" type="datetime1">
              <a:rPr b="0" lang="ru-RU" sz="1200" spc="-1" strike="noStrike">
                <a:solidFill>
                  <a:srgbClr val="8b8b8b"/>
                </a:solidFill>
                <a:latin typeface="Verdana"/>
                <a:ea typeface="DejaVu Sans"/>
              </a:rPr>
              <a:t>27.02.2022</a:t>
            </a:fld>
            <a:endParaRPr b="0" lang="ru-RU" sz="1200" spc="-1" strike="noStrike">
              <a:latin typeface="Arial"/>
            </a:endParaRPr>
          </a:p>
        </p:txBody>
      </p:sp>
      <p:sp>
        <p:nvSpPr>
          <p:cNvPr id="54" name="Номер слайда 4"/>
          <p:cNvSpPr/>
          <p:nvPr/>
        </p:nvSpPr>
        <p:spPr>
          <a:xfrm>
            <a:off x="655308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8FA4C1F4-311F-4E78-8A11-5BF4CE0D32CB}" type="slidenum">
              <a:rPr b="0" lang="ru-RU" sz="1200" spc="-1" strike="noStrike">
                <a:solidFill>
                  <a:srgbClr val="8b8b8b"/>
                </a:solidFill>
                <a:latin typeface="Verdana"/>
                <a:ea typeface="DejaVu Sans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  <p:pic>
        <p:nvPicPr>
          <p:cNvPr id="55" name="" descr=""/>
          <p:cNvPicPr/>
          <p:nvPr/>
        </p:nvPicPr>
        <p:blipFill>
          <a:blip r:embed="rId1"/>
          <a:stretch/>
        </p:blipFill>
        <p:spPr>
          <a:xfrm>
            <a:off x="4888080" y="1262160"/>
            <a:ext cx="3650040" cy="2432880"/>
          </a:xfrm>
          <a:prstGeom prst="rect">
            <a:avLst/>
          </a:prstGeom>
          <a:ln w="0">
            <a:noFill/>
          </a:ln>
        </p:spPr>
      </p:pic>
      <p:pic>
        <p:nvPicPr>
          <p:cNvPr id="56" name="" descr=""/>
          <p:cNvPicPr/>
          <p:nvPr/>
        </p:nvPicPr>
        <p:blipFill>
          <a:blip r:embed="rId2"/>
          <a:stretch/>
        </p:blipFill>
        <p:spPr>
          <a:xfrm>
            <a:off x="658800" y="1942920"/>
            <a:ext cx="3655800" cy="2436480"/>
          </a:xfrm>
          <a:prstGeom prst="rect">
            <a:avLst/>
          </a:prstGeom>
          <a:ln w="0">
            <a:noFill/>
          </a:ln>
        </p:spPr>
      </p:pic>
      <p:pic>
        <p:nvPicPr>
          <p:cNvPr id="57" name="" descr=""/>
          <p:cNvPicPr/>
          <p:nvPr/>
        </p:nvPicPr>
        <p:blipFill>
          <a:blip r:embed="rId3"/>
          <a:stretch/>
        </p:blipFill>
        <p:spPr>
          <a:xfrm>
            <a:off x="4722480" y="4083480"/>
            <a:ext cx="2458080" cy="2458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>
        <p14:ripple/>
      </p:transition>
    </mc:Choice>
    <mc:Fallback>
      <p:transition>
        <p:fade/>
      </p:transition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"/>
          <p:cNvSpPr/>
          <p:nvPr/>
        </p:nvSpPr>
        <p:spPr>
          <a:xfrm>
            <a:off x="824760" y="749520"/>
            <a:ext cx="6705000" cy="60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i="1" lang="ru-RU" sz="3600" spc="-1" strike="noStrike">
                <a:solidFill>
                  <a:srgbClr val="ff5429"/>
                </a:solidFill>
                <a:latin typeface="Arial"/>
                <a:ea typeface="DejaVu Sans"/>
              </a:rPr>
              <a:t>Что такое эмблема и герб?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59" name=""/>
          <p:cNvSpPr/>
          <p:nvPr/>
        </p:nvSpPr>
        <p:spPr>
          <a:xfrm>
            <a:off x="718200" y="2399760"/>
            <a:ext cx="179280" cy="42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60" name="" descr=""/>
          <p:cNvPicPr/>
          <p:nvPr/>
        </p:nvPicPr>
        <p:blipFill>
          <a:blip r:embed="rId1"/>
          <a:stretch/>
        </p:blipFill>
        <p:spPr>
          <a:xfrm>
            <a:off x="360" y="1408680"/>
            <a:ext cx="3046320" cy="2436480"/>
          </a:xfrm>
          <a:prstGeom prst="rect">
            <a:avLst/>
          </a:prstGeom>
          <a:ln w="0">
            <a:noFill/>
          </a:ln>
        </p:spPr>
      </p:pic>
      <p:pic>
        <p:nvPicPr>
          <p:cNvPr id="61" name="" descr=""/>
          <p:cNvPicPr/>
          <p:nvPr/>
        </p:nvPicPr>
        <p:blipFill>
          <a:blip r:embed="rId2"/>
          <a:stretch/>
        </p:blipFill>
        <p:spPr>
          <a:xfrm>
            <a:off x="6012720" y="3718440"/>
            <a:ext cx="3103200" cy="3103200"/>
          </a:xfrm>
          <a:prstGeom prst="rect">
            <a:avLst/>
          </a:prstGeom>
          <a:ln w="0">
            <a:noFill/>
          </a:ln>
        </p:spPr>
      </p:pic>
      <p:pic>
        <p:nvPicPr>
          <p:cNvPr id="62" name="" descr=""/>
          <p:cNvPicPr/>
          <p:nvPr/>
        </p:nvPicPr>
        <p:blipFill>
          <a:blip r:embed="rId3"/>
          <a:stretch/>
        </p:blipFill>
        <p:spPr>
          <a:xfrm>
            <a:off x="2868480" y="2149920"/>
            <a:ext cx="3173400" cy="3173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>
        <p14:ripple/>
      </p:transition>
    </mc:Choice>
    <mc:Fallback>
      <p:transition>
        <p:fade/>
      </p:transition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Заголовок 1_0"/>
          <p:cNvSpPr/>
          <p:nvPr/>
        </p:nvSpPr>
        <p:spPr>
          <a:xfrm>
            <a:off x="413640" y="128880"/>
            <a:ext cx="8227800" cy="1137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408240"/>
              </a:tabLst>
            </a:pPr>
            <a:r>
              <a:rPr b="1" i="1" lang="ru-RU" sz="3200" spc="-1" strike="noStrike">
                <a:solidFill>
                  <a:srgbClr val="a50021"/>
                </a:solidFill>
                <a:latin typeface="Garamond"/>
                <a:ea typeface="DejaVu Sans"/>
              </a:rPr>
              <a:t>Первые гербы – </a:t>
            </a:r>
            <a:br/>
            <a:r>
              <a:rPr b="1" i="1" lang="ru-RU" sz="3200" spc="-1" strike="noStrike">
                <a:solidFill>
                  <a:srgbClr val="a50021"/>
                </a:solidFill>
                <a:latin typeface="Garamond"/>
                <a:ea typeface="DejaVu Sans"/>
              </a:rPr>
              <a:t>это личные знаки рыцарей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64" name="Дата 3_0"/>
          <p:cNvSpPr/>
          <p:nvPr/>
        </p:nvSpPr>
        <p:spPr>
          <a:xfrm>
            <a:off x="45720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fld id="{11AD9B3B-96B4-4F5E-A75A-566BB51E37AC}" type="datetime1">
              <a:rPr b="0" lang="ru-RU" sz="1200" spc="-1" strike="noStrike">
                <a:solidFill>
                  <a:srgbClr val="8b8b8b"/>
                </a:solidFill>
                <a:latin typeface="Verdana"/>
                <a:ea typeface="DejaVu Sans"/>
              </a:rPr>
              <a:t>27.02.2022</a:t>
            </a:fld>
            <a:endParaRPr b="0" lang="ru-RU" sz="1200" spc="-1" strike="noStrike">
              <a:latin typeface="Arial"/>
            </a:endParaRPr>
          </a:p>
        </p:txBody>
      </p:sp>
      <p:sp>
        <p:nvSpPr>
          <p:cNvPr id="65" name="Номер слайда 4_0"/>
          <p:cNvSpPr/>
          <p:nvPr/>
        </p:nvSpPr>
        <p:spPr>
          <a:xfrm>
            <a:off x="655308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4D32A5D2-BFAB-4712-8F94-C6471537C7DE}" type="slidenum">
              <a:rPr b="0" lang="ru-RU" sz="1200" spc="-1" strike="noStrike">
                <a:solidFill>
                  <a:srgbClr val="8b8b8b"/>
                </a:solidFill>
                <a:latin typeface="Verdana"/>
                <a:ea typeface="DejaVu Sans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  <p:pic>
        <p:nvPicPr>
          <p:cNvPr id="66" name="Picture 3_0" descr=""/>
          <p:cNvPicPr/>
          <p:nvPr/>
        </p:nvPicPr>
        <p:blipFill>
          <a:blip r:embed="rId1"/>
          <a:stretch/>
        </p:blipFill>
        <p:spPr>
          <a:xfrm>
            <a:off x="755640" y="1268280"/>
            <a:ext cx="3063600" cy="1863360"/>
          </a:xfrm>
          <a:prstGeom prst="rect">
            <a:avLst/>
          </a:prstGeom>
          <a:ln w="9525">
            <a:noFill/>
          </a:ln>
        </p:spPr>
      </p:pic>
      <p:pic>
        <p:nvPicPr>
          <p:cNvPr id="67" name="Picture 4_0" descr=""/>
          <p:cNvPicPr/>
          <p:nvPr/>
        </p:nvPicPr>
        <p:blipFill>
          <a:blip r:embed="rId2"/>
          <a:stretch/>
        </p:blipFill>
        <p:spPr>
          <a:xfrm>
            <a:off x="4143240" y="1428840"/>
            <a:ext cx="1447560" cy="2143080"/>
          </a:xfrm>
          <a:prstGeom prst="rect">
            <a:avLst/>
          </a:prstGeom>
          <a:ln w="9525">
            <a:noFill/>
          </a:ln>
        </p:spPr>
      </p:pic>
      <p:pic>
        <p:nvPicPr>
          <p:cNvPr id="68" name="Picture 1_0" descr=""/>
          <p:cNvPicPr/>
          <p:nvPr/>
        </p:nvPicPr>
        <p:blipFill>
          <a:blip r:embed="rId3"/>
          <a:stretch/>
        </p:blipFill>
        <p:spPr>
          <a:xfrm>
            <a:off x="6143760" y="1428840"/>
            <a:ext cx="1958760" cy="2161800"/>
          </a:xfrm>
          <a:prstGeom prst="rect">
            <a:avLst/>
          </a:prstGeom>
          <a:ln w="9525">
            <a:noFill/>
          </a:ln>
        </p:spPr>
      </p:pic>
      <p:sp>
        <p:nvSpPr>
          <p:cNvPr id="69" name="Rectangle 9_0"/>
          <p:cNvSpPr/>
          <p:nvPr/>
        </p:nvSpPr>
        <p:spPr>
          <a:xfrm>
            <a:off x="4211640" y="4005360"/>
            <a:ext cx="4786200" cy="22842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Первые гербы появились в Западной Европе в средние века. Это личные знаки рыцарей, которые ставили на боевых щитах, а также на шлемах, флагах. Это были знаки различия.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Они помогали закованным в латы воинам отличать друг друга на расстоянии.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70" name="Рисунок 3_0" descr="20wh8.jpg"/>
          <p:cNvPicPr/>
          <p:nvPr/>
        </p:nvPicPr>
        <p:blipFill>
          <a:blip r:embed="rId4"/>
          <a:stretch/>
        </p:blipFill>
        <p:spPr>
          <a:xfrm>
            <a:off x="684360" y="3141720"/>
            <a:ext cx="3174840" cy="349848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>
        <p14:ripple/>
      </p:transition>
    </mc:Choice>
    <mc:Fallback>
      <p:transition>
        <p:fade/>
      </p:transition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1"/>
          <p:cNvSpPr/>
          <p:nvPr/>
        </p:nvSpPr>
        <p:spPr>
          <a:xfrm>
            <a:off x="642960" y="571680"/>
            <a:ext cx="7999200" cy="10029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2" name=""/>
          <p:cNvSpPr/>
          <p:nvPr/>
        </p:nvSpPr>
        <p:spPr>
          <a:xfrm>
            <a:off x="2636280" y="208800"/>
            <a:ext cx="4463640" cy="110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i="1" lang="ru-RU" sz="4000" spc="-1" strike="noStrike">
                <a:solidFill>
                  <a:srgbClr val="a50021"/>
                </a:solidFill>
                <a:latin typeface="Calibri"/>
                <a:ea typeface="DejaVu Sans"/>
              </a:rPr>
              <a:t>Форма герба</a:t>
            </a:r>
            <a:endParaRPr b="0" lang="ru-RU" sz="4000" spc="-1" strike="noStrike">
              <a:latin typeface="Arial"/>
            </a:endParaRPr>
          </a:p>
        </p:txBody>
      </p:sp>
      <p:pic>
        <p:nvPicPr>
          <p:cNvPr id="73" name="" descr=""/>
          <p:cNvPicPr/>
          <p:nvPr/>
        </p:nvPicPr>
        <p:blipFill>
          <a:blip r:embed="rId1"/>
          <a:srcRect l="0" t="21096" r="0" b="9455"/>
          <a:stretch/>
        </p:blipFill>
        <p:spPr>
          <a:xfrm>
            <a:off x="605880" y="1620000"/>
            <a:ext cx="7313400" cy="3808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>
        <p14:rippl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Заголовок 1"/>
          <p:cNvSpPr/>
          <p:nvPr/>
        </p:nvSpPr>
        <p:spPr>
          <a:xfrm>
            <a:off x="62640" y="208080"/>
            <a:ext cx="8227800" cy="1137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408240"/>
              </a:tabLst>
            </a:pPr>
            <a:r>
              <a:rPr b="1" lang="ru-RU" sz="3100" spc="-1" strike="noStrike">
                <a:solidFill>
                  <a:srgbClr val="a50021"/>
                </a:solidFill>
                <a:latin typeface="Garamond"/>
                <a:ea typeface="DejaVu Sans"/>
              </a:rPr>
              <a:t>Поверхность герба делилась на несколько полей определенного цвета:</a:t>
            </a:r>
            <a:endParaRPr b="0" lang="ru-RU" sz="3100" spc="-1" strike="noStrike">
              <a:latin typeface="Arial"/>
            </a:endParaRPr>
          </a:p>
        </p:txBody>
      </p:sp>
      <p:sp>
        <p:nvSpPr>
          <p:cNvPr id="75" name="Дата 3"/>
          <p:cNvSpPr/>
          <p:nvPr/>
        </p:nvSpPr>
        <p:spPr>
          <a:xfrm>
            <a:off x="45720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fld id="{F8C75863-4D92-46CA-9D28-529D96595478}" type="datetime1">
              <a:rPr b="0" lang="ru-RU" sz="1200" spc="-1" strike="noStrike">
                <a:solidFill>
                  <a:srgbClr val="8b8b8b"/>
                </a:solidFill>
                <a:latin typeface="Verdana"/>
                <a:ea typeface="DejaVu Sans"/>
              </a:rPr>
              <a:t>27.02.2022</a:t>
            </a:fld>
            <a:endParaRPr b="0" lang="ru-RU" sz="1200" spc="-1" strike="noStrike">
              <a:latin typeface="Arial"/>
            </a:endParaRPr>
          </a:p>
        </p:txBody>
      </p:sp>
      <p:sp>
        <p:nvSpPr>
          <p:cNvPr id="76" name="Номер слайда 4"/>
          <p:cNvSpPr/>
          <p:nvPr/>
        </p:nvSpPr>
        <p:spPr>
          <a:xfrm>
            <a:off x="655308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2C890D73-E030-4F63-B07C-74D38139F8D8}" type="slidenum">
              <a:rPr b="0" lang="ru-RU" sz="1200" spc="-1" strike="noStrike">
                <a:solidFill>
                  <a:srgbClr val="8b8b8b"/>
                </a:solidFill>
                <a:latin typeface="Verdana"/>
                <a:ea typeface="DejaVu Sans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  <p:pic>
        <p:nvPicPr>
          <p:cNvPr id="77" name="Picture 4" descr=""/>
          <p:cNvPicPr/>
          <p:nvPr/>
        </p:nvPicPr>
        <p:blipFill>
          <a:blip r:embed="rId1"/>
          <a:stretch/>
        </p:blipFill>
        <p:spPr>
          <a:xfrm>
            <a:off x="1476360" y="1413000"/>
            <a:ext cx="6767280" cy="5146560"/>
          </a:xfrm>
          <a:prstGeom prst="rect">
            <a:avLst/>
          </a:prstGeom>
          <a:ln w="9525">
            <a:noFill/>
          </a:ln>
        </p:spPr>
      </p:pic>
      <p:sp>
        <p:nvSpPr>
          <p:cNvPr id="78" name="Прямоугольник 6"/>
          <p:cNvSpPr/>
          <p:nvPr/>
        </p:nvSpPr>
        <p:spPr>
          <a:xfrm flipH="1">
            <a:off x="8568720" y="2131920"/>
            <a:ext cx="182520" cy="3650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>
        <p14:ripple/>
      </p:transition>
    </mc:Choice>
    <mc:Fallback>
      <p:transition>
        <p:fade/>
      </p:transition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Заголовок 1"/>
          <p:cNvSpPr/>
          <p:nvPr/>
        </p:nvSpPr>
        <p:spPr>
          <a:xfrm>
            <a:off x="457200" y="277920"/>
            <a:ext cx="8227800" cy="1137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408240"/>
              </a:tabLst>
            </a:pPr>
            <a:r>
              <a:rPr b="0" lang="ru-RU" sz="3100" spc="-1" strike="noStrike">
                <a:solidFill>
                  <a:srgbClr val="a50021"/>
                </a:solidFill>
                <a:latin typeface="Garamond"/>
                <a:ea typeface="DejaVu Sans"/>
              </a:rPr>
              <a:t>Композиция на поле герба составлялась из негеральдических фигур:</a:t>
            </a:r>
            <a:endParaRPr b="0" lang="ru-RU" sz="3100" spc="-1" strike="noStrike">
              <a:latin typeface="Arial"/>
            </a:endParaRPr>
          </a:p>
        </p:txBody>
      </p:sp>
      <p:sp>
        <p:nvSpPr>
          <p:cNvPr id="80" name="Содержимое 2"/>
          <p:cNvSpPr/>
          <p:nvPr/>
        </p:nvSpPr>
        <p:spPr>
          <a:xfrm>
            <a:off x="457200" y="1600200"/>
            <a:ext cx="5184720" cy="45288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1280">
              <a:lnSpc>
                <a:spcPct val="100000"/>
              </a:lnSpc>
              <a:spcBef>
                <a:spcPts val="561"/>
              </a:spcBef>
              <a:buClr>
                <a:srgbClr val="666600"/>
              </a:buClr>
              <a:buSzPct val="75000"/>
              <a:buFont typeface="Wingdings" charset="2"/>
              <a:buChar char=""/>
            </a:pPr>
            <a:r>
              <a:rPr b="0" lang="ru-RU" sz="2800" spc="-1" strike="noStrike">
                <a:solidFill>
                  <a:srgbClr val="000000"/>
                </a:solidFill>
                <a:latin typeface="Verdana"/>
                <a:ea typeface="DejaVu Sans"/>
              </a:rPr>
              <a:t>Человек</a:t>
            </a:r>
            <a:endParaRPr b="0" lang="ru-RU" sz="2800" spc="-1" strike="noStrike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561"/>
              </a:spcBef>
              <a:buClr>
                <a:srgbClr val="666600"/>
              </a:buClr>
              <a:buSzPct val="75000"/>
              <a:buFont typeface="Wingdings" charset="2"/>
              <a:buChar char=""/>
            </a:pPr>
            <a:r>
              <a:rPr b="0" lang="ru-RU" sz="2800" spc="-1" strike="noStrike">
                <a:solidFill>
                  <a:srgbClr val="000000"/>
                </a:solidFill>
                <a:latin typeface="Verdana"/>
                <a:ea typeface="DejaVu Sans"/>
              </a:rPr>
              <a:t>Животное</a:t>
            </a:r>
            <a:endParaRPr b="0" lang="ru-RU" sz="2800" spc="-1" strike="noStrike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561"/>
              </a:spcBef>
              <a:buClr>
                <a:srgbClr val="666600"/>
              </a:buClr>
              <a:buSzPct val="75000"/>
              <a:buFont typeface="Wingdings" charset="2"/>
              <a:buChar char=""/>
            </a:pPr>
            <a:r>
              <a:rPr b="0" lang="ru-RU" sz="2800" spc="-1" strike="noStrike">
                <a:solidFill>
                  <a:srgbClr val="000000"/>
                </a:solidFill>
                <a:latin typeface="Verdana"/>
                <a:ea typeface="DejaVu Sans"/>
              </a:rPr>
              <a:t>Растение</a:t>
            </a:r>
            <a:endParaRPr b="0" lang="ru-RU" sz="2800" spc="-1" strike="noStrike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561"/>
              </a:spcBef>
              <a:buClr>
                <a:srgbClr val="666600"/>
              </a:buClr>
              <a:buSzPct val="75000"/>
              <a:buFont typeface="Wingdings" charset="2"/>
              <a:buChar char=""/>
            </a:pPr>
            <a:r>
              <a:rPr b="0" lang="ru-RU" sz="2800" spc="-1" strike="noStrike">
                <a:solidFill>
                  <a:srgbClr val="000000"/>
                </a:solidFill>
                <a:latin typeface="Verdana"/>
                <a:ea typeface="DejaVu Sans"/>
              </a:rPr>
              <a:t>Постройки</a:t>
            </a:r>
            <a:endParaRPr b="0" lang="ru-RU" sz="2800" spc="-1" strike="noStrike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561"/>
              </a:spcBef>
              <a:buClr>
                <a:srgbClr val="666600"/>
              </a:buClr>
              <a:buSzPct val="75000"/>
              <a:buFont typeface="Wingdings" charset="2"/>
              <a:buChar char=""/>
            </a:pPr>
            <a:r>
              <a:rPr b="0" lang="ru-RU" sz="2800" spc="-1" strike="noStrike">
                <a:solidFill>
                  <a:srgbClr val="000000"/>
                </a:solidFill>
                <a:latin typeface="Verdana"/>
                <a:ea typeface="DejaVu Sans"/>
              </a:rPr>
              <a:t>Корабли</a:t>
            </a:r>
            <a:endParaRPr b="0" lang="ru-RU" sz="2800" spc="-1" strike="noStrike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561"/>
              </a:spcBef>
              <a:buClr>
                <a:srgbClr val="666600"/>
              </a:buClr>
              <a:buSzPct val="75000"/>
              <a:buFont typeface="Wingdings" charset="2"/>
              <a:buChar char=""/>
            </a:pPr>
            <a:r>
              <a:rPr b="0" lang="ru-RU" sz="2800" spc="-1" strike="noStrike">
                <a:solidFill>
                  <a:srgbClr val="000000"/>
                </a:solidFill>
                <a:latin typeface="Verdana"/>
                <a:ea typeface="DejaVu Sans"/>
              </a:rPr>
              <a:t>Предметы быта</a:t>
            </a:r>
            <a:endParaRPr b="0" lang="ru-RU" sz="2800" spc="-1" strike="noStrike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561"/>
              </a:spcBef>
              <a:buClr>
                <a:srgbClr val="666600"/>
              </a:buClr>
              <a:buSzPct val="75000"/>
              <a:buFont typeface="Wingdings" charset="2"/>
              <a:buChar char=""/>
            </a:pPr>
            <a:r>
              <a:rPr b="0" lang="ru-RU" sz="2800" spc="-1" strike="noStrike">
                <a:solidFill>
                  <a:srgbClr val="000000"/>
                </a:solidFill>
                <a:latin typeface="Verdana"/>
                <a:ea typeface="DejaVu Sans"/>
              </a:rPr>
              <a:t>Оружие</a:t>
            </a:r>
            <a:endParaRPr b="0" lang="ru-RU" sz="2800" spc="-1" strike="noStrike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561"/>
              </a:spcBef>
              <a:buClr>
                <a:srgbClr val="666600"/>
              </a:buClr>
              <a:buSzPct val="75000"/>
              <a:buFont typeface="Wingdings" charset="2"/>
              <a:buChar char=""/>
            </a:pPr>
            <a:r>
              <a:rPr b="0" lang="ru-RU" sz="2800" spc="-1" strike="noStrike">
                <a:solidFill>
                  <a:srgbClr val="000000"/>
                </a:solidFill>
                <a:latin typeface="Verdana"/>
                <a:ea typeface="DejaVu Sans"/>
              </a:rPr>
              <a:t>Фантастические животные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81" name="Дата 3"/>
          <p:cNvSpPr/>
          <p:nvPr/>
        </p:nvSpPr>
        <p:spPr>
          <a:xfrm>
            <a:off x="45720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fld id="{90224049-E964-44A6-9AEA-1BD64AF516D0}" type="datetime1">
              <a:rPr b="0" lang="ru-RU" sz="1200" spc="-1" strike="noStrike">
                <a:solidFill>
                  <a:srgbClr val="8b8b8b"/>
                </a:solidFill>
                <a:latin typeface="Verdana"/>
                <a:ea typeface="DejaVu Sans"/>
              </a:rPr>
              <a:t>27.02.2022</a:t>
            </a:fld>
            <a:endParaRPr b="0" lang="ru-RU" sz="1200" spc="-1" strike="noStrike">
              <a:latin typeface="Arial"/>
            </a:endParaRPr>
          </a:p>
        </p:txBody>
      </p:sp>
      <p:pic>
        <p:nvPicPr>
          <p:cNvPr id="82" name="" descr=""/>
          <p:cNvPicPr/>
          <p:nvPr/>
        </p:nvPicPr>
        <p:blipFill>
          <a:blip r:embed="rId1"/>
          <a:stretch/>
        </p:blipFill>
        <p:spPr>
          <a:xfrm>
            <a:off x="3936600" y="1453680"/>
            <a:ext cx="5022000" cy="5022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>
        <p14:ripple/>
      </p:transition>
    </mc:Choice>
    <mc:Fallback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432</TotalTime>
  <Application>LibreOffice/7.1.2.2$Windows_X86_64 LibreOffice_project/8a45595d069ef5570103caea1b71cc9d82b2aae4</Application>
  <AppVersion>15.0000</AppVersion>
  <Words>693</Words>
  <Paragraphs>117</Paragraphs>
  <Company>Hewlett-Packard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2013-01-15T17:08:48Z</dcterms:created>
  <dc:creator>Оля</dc:creator>
  <dc:description/>
  <dc:language>ru-RU</dc:language>
  <cp:lastModifiedBy/>
  <dcterms:modified xsi:type="dcterms:W3CDTF">2022-02-27T14:30:59Z</dcterms:modified>
  <cp:revision>38</cp:revision>
  <dc:subject/>
  <dc:title>О чём рассказывают нам гербы и эмблемы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839805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  <property fmtid="{D5CDD505-2E9C-101B-9397-08002B2CF9AE}" pid="5" name="PresentationFormat">
    <vt:lpwstr>Экран (4:3)</vt:lpwstr>
  </property>
  <property fmtid="{D5CDD505-2E9C-101B-9397-08002B2CF9AE}" pid="6" name="Slides">
    <vt:i4>21</vt:i4>
  </property>
</Properties>
</file>